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72" r:id="rId1"/>
  </p:sldMasterIdLst>
  <p:notesMasterIdLst>
    <p:notesMasterId r:id="rId32"/>
  </p:notesMasterIdLst>
  <p:handoutMasterIdLst>
    <p:handoutMasterId r:id="rId33"/>
  </p:handoutMasterIdLst>
  <p:sldIdLst>
    <p:sldId id="1519" r:id="rId2"/>
    <p:sldId id="1520" r:id="rId3"/>
    <p:sldId id="1521" r:id="rId4"/>
    <p:sldId id="1579" r:id="rId5"/>
    <p:sldId id="1580" r:id="rId6"/>
    <p:sldId id="1581" r:id="rId7"/>
    <p:sldId id="1582" r:id="rId8"/>
    <p:sldId id="1583" r:id="rId9"/>
    <p:sldId id="1584" r:id="rId10"/>
    <p:sldId id="1522" r:id="rId11"/>
    <p:sldId id="1523" r:id="rId12"/>
    <p:sldId id="1527" r:id="rId13"/>
    <p:sldId id="1528" r:id="rId14"/>
    <p:sldId id="1530" r:id="rId15"/>
    <p:sldId id="1529" r:id="rId16"/>
    <p:sldId id="1531" r:id="rId17"/>
    <p:sldId id="1532" r:id="rId18"/>
    <p:sldId id="1563" r:id="rId19"/>
    <p:sldId id="1541" r:id="rId20"/>
    <p:sldId id="1545" r:id="rId21"/>
    <p:sldId id="1547" r:id="rId22"/>
    <p:sldId id="1548" r:id="rId23"/>
    <p:sldId id="1570" r:id="rId24"/>
    <p:sldId id="1572" r:id="rId25"/>
    <p:sldId id="1569" r:id="rId26"/>
    <p:sldId id="1576" r:id="rId27"/>
    <p:sldId id="1575" r:id="rId28"/>
    <p:sldId id="1588" r:id="rId29"/>
    <p:sldId id="1587" r:id="rId30"/>
    <p:sldId id="158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CCFF99"/>
    <a:srgbClr val="CCFFFF"/>
    <a:srgbClr val="FFFFCC"/>
    <a:srgbClr val="006600"/>
    <a:srgbClr val="FF66FF"/>
    <a:srgbClr val="FF00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632" autoAdjust="0"/>
  </p:normalViewPr>
  <p:slideViewPr>
    <p:cSldViewPr>
      <p:cViewPr varScale="1">
        <p:scale>
          <a:sx n="65" d="100"/>
          <a:sy n="65" d="100"/>
        </p:scale>
        <p:origin x="-7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60B67FB6-8242-40AD-B2CF-6130500FF666}" type="datetimeFigureOut">
              <a:rPr lang="en-US"/>
              <a:pPr>
                <a:defRPr/>
              </a:pPr>
              <a:t>13/8/2019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1C921293-BB92-489D-9510-A2E31803A5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BC9B8662-43C6-45EB-A429-B82A61E9534A}" type="datetimeFigureOut">
              <a:rPr lang="en-US"/>
              <a:pPr>
                <a:defRPr/>
              </a:pPr>
              <a:t>13/8/2019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D76D9A03-3715-4868-ABF9-BB596CE0EF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B2239C4D-D8F3-4717-93D0-602BAD85F515}"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7F39CDF5-A5A3-4C21-BD50-3AC059A2C59D}"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b="1" smtClean="0"/>
          </a:p>
          <a:p>
            <a:endParaRPr lang="en-AU" b="1" smtClean="0"/>
          </a:p>
          <a:p>
            <a:endParaRPr lang="en-AU" smtClean="0"/>
          </a:p>
        </p:txBody>
      </p:sp>
      <p:sp>
        <p:nvSpPr>
          <p:cNvPr id="4" name="Slide Number Placeholder 3"/>
          <p:cNvSpPr>
            <a:spLocks noGrp="1"/>
          </p:cNvSpPr>
          <p:nvPr>
            <p:ph type="sldNum" sz="quarter" idx="5"/>
          </p:nvPr>
        </p:nvSpPr>
        <p:spPr/>
        <p:txBody>
          <a:bodyPr/>
          <a:lstStyle/>
          <a:p>
            <a:pPr>
              <a:defRPr/>
            </a:pPr>
            <a:fld id="{DA47D049-9D2F-4E15-8B56-E05C15227A00}"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ln>
            <a:miter lim="800000"/>
            <a:headEnd/>
            <a:tailEnd/>
          </a:ln>
        </p:spPr>
        <p:txBody>
          <a:bodyPr/>
          <a:lstStyle/>
          <a:p>
            <a:pPr>
              <a:defRPr/>
            </a:pPr>
            <a:fld id="{0E58D575-897F-451B-BFE7-C4AE5FA05135}" type="slidenum">
              <a:rPr lang="en-US" altLang="en-US" smtClean="0"/>
              <a:pPr>
                <a:defRPr/>
              </a:pPr>
              <a:t>23</a:t>
            </a:fld>
            <a:endParaRPr lang="en-US" altLang="en-US" smtClean="0"/>
          </a:p>
        </p:txBody>
      </p:sp>
      <p:sp>
        <p:nvSpPr>
          <p:cNvPr id="5" name="Footer Placeholder 4"/>
          <p:cNvSpPr>
            <a:spLocks noGrp="1"/>
          </p:cNvSpPr>
          <p:nvPr>
            <p:ph type="ftr" sz="quarter" idx="4"/>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47B1A8-7AD9-4F8F-8406-D9316BF5D004}" type="datetimeFigureOut">
              <a:rPr lang="en-US"/>
              <a:pPr>
                <a:defRPr/>
              </a:pPr>
              <a:t>13/8/2019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27EE1-F017-48FD-85B3-7FFB56751E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76942F-1CAE-4561-9243-F53E9BCDC309}" type="datetimeFigureOut">
              <a:rPr lang="en-US"/>
              <a:pPr>
                <a:defRPr/>
              </a:pPr>
              <a:t>13/8/2019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8BD4E8-D649-423C-A433-1D9E940E23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B3B1D-8784-4964-A25B-E853DB387F64}" type="datetimeFigureOut">
              <a:rPr lang="en-US"/>
              <a:pPr>
                <a:defRPr/>
              </a:pPr>
              <a:t>13/8/2019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C4E85-91F2-4BF3-9D52-1FA1608C64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32422B-D453-4664-A779-6638EA8CA9EE}" type="datetimeFigureOut">
              <a:rPr lang="en-US"/>
              <a:pPr>
                <a:defRPr/>
              </a:pPr>
              <a:t>13/8/2019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C225D-AAD4-44D2-9624-A25C7D483A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E726FA-EDC8-4810-A0AA-D4A2DCC21E81}" type="datetimeFigureOut">
              <a:rPr lang="en-US"/>
              <a:pPr>
                <a:defRPr/>
              </a:pPr>
              <a:t>13/8/2019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9271BA-3966-490C-99FE-D81FC311B6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184D96-A078-4766-885F-94830D80961E}" type="datetimeFigureOut">
              <a:rPr lang="en-US"/>
              <a:pPr>
                <a:defRPr/>
              </a:pPr>
              <a:t>13/8/2019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03098-3DD5-44E7-AAE3-E00D1BF08D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B15C01-0CD5-4A88-9B2C-04BB5CFD2D2A}" type="datetimeFigureOut">
              <a:rPr lang="en-US"/>
              <a:pPr>
                <a:defRPr/>
              </a:pPr>
              <a:t>13/8/2019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8EB142-0D7E-4487-ACAA-2228E976E3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E6D752-1223-4178-99F6-E38775B7AE1A}" type="datetimeFigureOut">
              <a:rPr lang="en-US"/>
              <a:pPr>
                <a:defRPr/>
              </a:pPr>
              <a:t>13/8/2019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17E668-1A4E-4E5D-A368-F3FBED7FAC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62580E-2C41-4731-B6FC-45E33F5D2868}" type="datetimeFigureOut">
              <a:rPr lang="en-US"/>
              <a:pPr>
                <a:defRPr/>
              </a:pPr>
              <a:t>13/8/2019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9AB1F2-4159-48EE-8B85-6598FFD132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A14F4A-4BFE-40DD-BD6D-9844458E522D}" type="datetimeFigureOut">
              <a:rPr lang="en-US"/>
              <a:pPr>
                <a:defRPr/>
              </a:pPr>
              <a:t>13/8/2019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ACCDB4-E8F4-4CD5-AA46-F59A9DC804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596A76-466C-4E2C-AF2F-394978F7E360}" type="datetimeFigureOut">
              <a:rPr lang="en-US"/>
              <a:pPr>
                <a:defRPr/>
              </a:pPr>
              <a:t>13/8/2019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EB6F3-0686-4A7C-8A56-E820CB673B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1A3F3456-4940-477E-A9AF-EEFCD81B438B}" type="datetimeFigureOut">
              <a:rPr lang="en-US"/>
              <a:pPr>
                <a:defRPr/>
              </a:pPr>
              <a:t>13/8/2019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B6160344-D556-45B4-8DF1-6C56E01410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Disclosure%20from%20a%20child.doc"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75EE93F-D4C5-4949-A623-7AE41182CC47}" type="slidenum">
              <a:rPr lang="vi-VN" altLang="en-US" smtClean="0">
                <a:solidFill>
                  <a:srgbClr val="898989"/>
                </a:solidFill>
                <a:latin typeface="Calibri" pitchFamily="34" charset="0"/>
                <a:ea typeface="MS PGothic" pitchFamily="34" charset="-128"/>
              </a:rPr>
              <a:pPr/>
              <a:t>1</a:t>
            </a:fld>
            <a:endParaRPr lang="vi-VN" altLang="en-US" smtClean="0">
              <a:solidFill>
                <a:srgbClr val="898989"/>
              </a:solidFill>
              <a:latin typeface="Calibri" pitchFamily="34" charset="0"/>
              <a:ea typeface="MS PGothic" pitchFamily="34" charset="-128"/>
            </a:endParaRPr>
          </a:p>
        </p:txBody>
      </p:sp>
      <p:sp>
        <p:nvSpPr>
          <p:cNvPr id="15362" name="Rectangle 2"/>
          <p:cNvSpPr>
            <a:spLocks noGrp="1" noChangeArrowheads="1"/>
          </p:cNvSpPr>
          <p:nvPr>
            <p:ph type="body" idx="1"/>
          </p:nvPr>
        </p:nvSpPr>
        <p:spPr/>
        <p:txBody>
          <a:bodyPr/>
          <a:lstStyle/>
          <a:p>
            <a:pPr eaLnBrk="1" hangingPunct="1"/>
            <a:endParaRPr lang="vi-VN" altLang="en-US" smtClean="0">
              <a:latin typeface="Perpetua"/>
            </a:endParaRPr>
          </a:p>
        </p:txBody>
      </p:sp>
      <p:sp>
        <p:nvSpPr>
          <p:cNvPr id="15363" name="Rectangle 3" descr="Bouquet"/>
          <p:cNvSpPr>
            <a:spLocks noGrp="1" noChangeArrowheads="1"/>
          </p:cNvSpPr>
          <p:nvPr>
            <p:ph type="title"/>
          </p:nvPr>
        </p:nvSpPr>
        <p:spPr>
          <a:xfrm>
            <a:off x="0" y="0"/>
            <a:ext cx="9448800" cy="6858000"/>
          </a:xfrm>
          <a:blipFill dpi="0" rotWithShape="1">
            <a:blip r:embed="rId2"/>
            <a:srcRect/>
            <a:tile tx="0" ty="0" sx="100000" sy="100000" flip="none" algn="tl"/>
          </a:blipFill>
        </p:spPr>
        <p:txBody>
          <a:bodyPr/>
          <a:lstStyle/>
          <a:p>
            <a:pPr algn="just" eaLnBrk="1" hangingPunct="1"/>
            <a:r>
              <a:rPr lang="en-US" altLang="en-US" smtClean="0"/>
              <a:t>              </a:t>
            </a:r>
            <a:endParaRPr lang="en-US" altLang="en-US" b="1" smtClean="0"/>
          </a:p>
        </p:txBody>
      </p:sp>
      <p:pic>
        <p:nvPicPr>
          <p:cNvPr id="15364" name="Picture 3" descr="107.jpg"/>
          <p:cNvPicPr>
            <a:picLocks noChangeAspect="1"/>
          </p:cNvPicPr>
          <p:nvPr/>
        </p:nvPicPr>
        <p:blipFill>
          <a:blip r:embed="rId3"/>
          <a:srcRect/>
          <a:stretch>
            <a:fillRect/>
          </a:stretch>
        </p:blipFill>
        <p:spPr bwMode="auto">
          <a:xfrm>
            <a:off x="2209800" y="3733800"/>
            <a:ext cx="4953000" cy="2819400"/>
          </a:xfrm>
          <a:prstGeom prst="rect">
            <a:avLst/>
          </a:prstGeom>
          <a:noFill/>
          <a:ln w="9525">
            <a:noFill/>
            <a:miter lim="800000"/>
            <a:headEnd/>
            <a:tailEnd/>
          </a:ln>
        </p:spPr>
      </p:pic>
      <p:sp>
        <p:nvSpPr>
          <p:cNvPr id="15365" name="Subtitle 2"/>
          <p:cNvSpPr txBox="1">
            <a:spLocks/>
          </p:cNvSpPr>
          <p:nvPr/>
        </p:nvSpPr>
        <p:spPr bwMode="auto">
          <a:xfrm>
            <a:off x="1066800" y="381000"/>
            <a:ext cx="7620000" cy="990600"/>
          </a:xfrm>
          <a:prstGeom prst="rect">
            <a:avLst/>
          </a:prstGeom>
          <a:noFill/>
          <a:ln w="9525">
            <a:noFill/>
            <a:miter lim="800000"/>
            <a:headEnd/>
            <a:tailEnd/>
          </a:ln>
        </p:spPr>
        <p:txBody>
          <a:bodyPr/>
          <a:lstStyle/>
          <a:p>
            <a:pPr marL="342900" indent="-342900" algn="ctr" eaLnBrk="0" hangingPunct="0">
              <a:spcBef>
                <a:spcPct val="20000"/>
              </a:spcBef>
            </a:pPr>
            <a:r>
              <a:rPr lang="en-US" altLang="en-US" sz="4400" b="1">
                <a:ea typeface="MS PGothic" pitchFamily="34" charset="-128"/>
              </a:rPr>
              <a:t>PHẦN II  </a:t>
            </a:r>
            <a:endParaRPr lang="en-US" altLang="en-US" sz="4400">
              <a:ea typeface="MS PGothic" pitchFamily="34" charset="-128"/>
            </a:endParaRPr>
          </a:p>
        </p:txBody>
      </p:sp>
      <p:sp>
        <p:nvSpPr>
          <p:cNvPr id="15366" name="WordArt 4"/>
          <p:cNvSpPr>
            <a:spLocks noChangeArrowheads="1" noChangeShapeType="1" noTextEdit="1"/>
          </p:cNvSpPr>
          <p:nvPr/>
        </p:nvSpPr>
        <p:spPr bwMode="auto">
          <a:xfrm>
            <a:off x="304800" y="1371600"/>
            <a:ext cx="8991600" cy="1804988"/>
          </a:xfrm>
          <a:prstGeom prst="rect">
            <a:avLst/>
          </a:prstGeom>
        </p:spPr>
        <p:txBody>
          <a:bodyPr wrap="none" fromWordArt="1">
            <a:prstTxWarp prst="textPlain">
              <a:avLst>
                <a:gd name="adj" fmla="val 50208"/>
              </a:avLst>
            </a:prstTxWarp>
          </a:bodyPr>
          <a:lstStyle/>
          <a:p>
            <a:pPr algn="ctr"/>
            <a:r>
              <a:rPr lang="vi-VN" sz="3600" b="1" kern="10">
                <a:ln w="12700">
                  <a:solidFill>
                    <a:srgbClr val="0000E2"/>
                  </a:solidFill>
                  <a:round/>
                  <a:headEnd/>
                  <a:tailEnd/>
                </a:ln>
                <a:solidFill>
                  <a:srgbClr val="0000FF"/>
                </a:solidFill>
                <a:latin typeface="Times New Roman"/>
                <a:cs typeface="Times New Roman"/>
              </a:rPr>
              <a:t>PHÒNG CHỐNG BẠO LỰC HỌC ĐƯỜNG </a:t>
            </a:r>
          </a:p>
          <a:p>
            <a:pPr algn="ctr"/>
            <a:r>
              <a:rPr lang="vi-VN" sz="3600" b="1" kern="10">
                <a:ln w="12700">
                  <a:solidFill>
                    <a:srgbClr val="0000E2"/>
                  </a:solidFill>
                  <a:round/>
                  <a:headEnd/>
                  <a:tailEnd/>
                </a:ln>
                <a:solidFill>
                  <a:srgbClr val="0000FF"/>
                </a:solidFill>
                <a:latin typeface="Times New Roman"/>
                <a:cs typeface="Times New Roman"/>
              </a:rPr>
              <a:t>TRÊN CƠ SỞ GIỚI </a:t>
            </a:r>
            <a:endParaRPr lang="en-US" sz="3600" b="1" kern="10">
              <a:ln w="12700">
                <a:solidFill>
                  <a:srgbClr val="0000E2"/>
                </a:solidFill>
                <a:round/>
                <a:headEnd/>
                <a:tailEnd/>
              </a:ln>
              <a:solidFill>
                <a:srgbClr val="0000FF"/>
              </a:solidFill>
              <a:latin typeface="Times New Roman"/>
              <a:cs typeface="Times New Roman"/>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52400" y="0"/>
            <a:ext cx="8686800"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latin typeface="Arial" pitchFamily="34" charset="0"/>
                <a:cs typeface="Arial" pitchFamily="34" charset="0"/>
              </a:rPr>
              <a:t> </a:t>
            </a:r>
            <a:r>
              <a:rPr lang="en-US" sz="2800" b="1" dirty="0">
                <a:latin typeface="Arial" pitchFamily="34" charset="0"/>
                <a:cs typeface="Arial" pitchFamily="34" charset="0"/>
              </a:rPr>
              <a:t>KHÁI NIỆM LIÊN QUAN ĐẾN BẠO LỰC GIỚI</a:t>
            </a:r>
          </a:p>
        </p:txBody>
      </p:sp>
      <p:sp>
        <p:nvSpPr>
          <p:cNvPr id="27650" name="Rectangle 4"/>
          <p:cNvSpPr>
            <a:spLocks noChangeArrowheads="1"/>
          </p:cNvSpPr>
          <p:nvPr/>
        </p:nvSpPr>
        <p:spPr bwMode="auto">
          <a:xfrm>
            <a:off x="228600" y="847725"/>
            <a:ext cx="8686800" cy="5934075"/>
          </a:xfrm>
          <a:prstGeom prst="rect">
            <a:avLst/>
          </a:prstGeom>
          <a:noFill/>
          <a:ln w="9525">
            <a:noFill/>
            <a:miter lim="800000"/>
            <a:headEnd/>
            <a:tailEnd/>
          </a:ln>
        </p:spPr>
        <p:txBody>
          <a:bodyPr>
            <a:spAutoFit/>
          </a:bodyPr>
          <a:lstStyle/>
          <a:p>
            <a:pPr marL="457200" indent="-457200" algn="just">
              <a:lnSpc>
                <a:spcPct val="110000"/>
              </a:lnSpc>
              <a:spcBef>
                <a:spcPts val="600"/>
              </a:spcBef>
              <a:buFont typeface="Wingdings" pitchFamily="2" charset="2"/>
              <a:buChar char="v"/>
            </a:pPr>
            <a:r>
              <a:rPr lang="en-US" sz="2400" b="1">
                <a:solidFill>
                  <a:srgbClr val="0000CC"/>
                </a:solidFill>
                <a:latin typeface="Calibri" pitchFamily="34" charset="0"/>
                <a:cs typeface="Tahoma" pitchFamily="34" charset="0"/>
              </a:rPr>
              <a:t>BẠO LỰC TRÊN CƠ SỞ GIỚI</a:t>
            </a:r>
            <a:r>
              <a:rPr lang="en-US" sz="2400" b="1">
                <a:solidFill>
                  <a:schemeClr val="tx2"/>
                </a:solidFill>
                <a:latin typeface="Calibri" pitchFamily="34" charset="0"/>
                <a:cs typeface="Tahoma" pitchFamily="34" charset="0"/>
              </a:rPr>
              <a:t>: Là bất kì </a:t>
            </a:r>
            <a:r>
              <a:rPr lang="en-US" sz="2400" b="1" i="1">
                <a:solidFill>
                  <a:srgbClr val="FF0000"/>
                </a:solidFill>
                <a:latin typeface="Calibri" pitchFamily="34" charset="0"/>
                <a:cs typeface="Tahoma" pitchFamily="34" charset="0"/>
              </a:rPr>
              <a:t>hành động nào gây ra, hoặc có khả năng gây ra</a:t>
            </a:r>
            <a:r>
              <a:rPr lang="en-US" sz="2400" b="1">
                <a:solidFill>
                  <a:srgbClr val="FF0000"/>
                </a:solidFill>
                <a:latin typeface="Calibri" pitchFamily="34" charset="0"/>
                <a:cs typeface="Tahoma" pitchFamily="34" charset="0"/>
              </a:rPr>
              <a:t> </a:t>
            </a:r>
            <a:r>
              <a:rPr lang="en-US" sz="2400" b="1">
                <a:latin typeface="Calibri" pitchFamily="34" charset="0"/>
                <a:cs typeface="Tahoma" pitchFamily="34" charset="0"/>
              </a:rPr>
              <a:t>các </a:t>
            </a:r>
            <a:r>
              <a:rPr lang="en-US" sz="2400" b="1" i="1">
                <a:solidFill>
                  <a:srgbClr val="000000"/>
                </a:solidFill>
                <a:latin typeface="Calibri" pitchFamily="34" charset="0"/>
                <a:cs typeface="Tahoma" pitchFamily="34" charset="0"/>
              </a:rPr>
              <a:t>tổn hại về thể chất, tình dục, tinh thần hoặc tâm lý </a:t>
            </a:r>
            <a:r>
              <a:rPr lang="en-US" sz="2400" b="1">
                <a:solidFill>
                  <a:schemeClr val="tx2"/>
                </a:solidFill>
                <a:latin typeface="Calibri" pitchFamily="34" charset="0"/>
                <a:cs typeface="Tahoma" pitchFamily="34" charset="0"/>
              </a:rPr>
              <a:t>của người khác dựa trên</a:t>
            </a:r>
            <a:r>
              <a:rPr lang="en-US" sz="2400" b="1">
                <a:latin typeface="Calibri" pitchFamily="34" charset="0"/>
                <a:cs typeface="Tahoma" pitchFamily="34" charset="0"/>
              </a:rPr>
              <a:t> </a:t>
            </a:r>
            <a:r>
              <a:rPr lang="en-US" sz="2400" b="1" i="1">
                <a:solidFill>
                  <a:srgbClr val="0000CC"/>
                </a:solidFill>
                <a:latin typeface="Calibri" pitchFamily="34" charset="0"/>
                <a:cs typeface="Tahoma" pitchFamily="34" charset="0"/>
              </a:rPr>
              <a:t>đặc điểm giới tính, định kiến giới</a:t>
            </a:r>
            <a:r>
              <a:rPr lang="en-US" sz="2400" b="1">
                <a:solidFill>
                  <a:srgbClr val="FF0000"/>
                </a:solidFill>
                <a:latin typeface="Calibri" pitchFamily="34" charset="0"/>
                <a:cs typeface="Tahoma" pitchFamily="34" charset="0"/>
              </a:rPr>
              <a:t> </a:t>
            </a:r>
            <a:r>
              <a:rPr lang="en-US" sz="2400" b="1">
                <a:solidFill>
                  <a:schemeClr val="tx2"/>
                </a:solidFill>
                <a:latin typeface="Calibri" pitchFamily="34" charset="0"/>
                <a:cs typeface="Tahoma" pitchFamily="34" charset="0"/>
              </a:rPr>
              <a:t>hay sự</a:t>
            </a:r>
            <a:r>
              <a:rPr lang="en-US" sz="2400" b="1">
                <a:latin typeface="Calibri" pitchFamily="34" charset="0"/>
                <a:cs typeface="Tahoma" pitchFamily="34" charset="0"/>
              </a:rPr>
              <a:t> </a:t>
            </a:r>
            <a:r>
              <a:rPr lang="en-US" sz="2400" b="1" i="1">
                <a:solidFill>
                  <a:srgbClr val="0000CC"/>
                </a:solidFill>
                <a:latin typeface="Calibri" pitchFamily="34" charset="0"/>
                <a:cs typeface="Tahoma" pitchFamily="34" charset="0"/>
              </a:rPr>
              <a:t>PBĐX về giới </a:t>
            </a:r>
            <a:r>
              <a:rPr lang="vi-VN" sz="2400" b="1" i="1">
                <a:latin typeface="Calibri" pitchFamily="34" charset="0"/>
              </a:rPr>
              <a:t>và từ mối quan hệ </a:t>
            </a:r>
            <a:r>
              <a:rPr lang="vi-VN" sz="2400" b="1" i="1">
                <a:solidFill>
                  <a:srgbClr val="0000FF"/>
                </a:solidFill>
                <a:latin typeface="Calibri" pitchFamily="34" charset="0"/>
              </a:rPr>
              <a:t>không bình đẳng về quyền lực </a:t>
            </a:r>
            <a:r>
              <a:rPr lang="vi-VN" sz="2400" b="1" i="1">
                <a:latin typeface="Calibri" pitchFamily="34" charset="0"/>
              </a:rPr>
              <a:t>giữa các giới</a:t>
            </a:r>
            <a:r>
              <a:rPr lang="en-US" sz="2400" b="1" i="1">
                <a:latin typeface="Calibri" pitchFamily="34" charset="0"/>
              </a:rPr>
              <a:t>. </a:t>
            </a:r>
            <a:r>
              <a:rPr lang="en-US" sz="2000" b="1" i="1">
                <a:latin typeface="Calibri" pitchFamily="34" charset="0"/>
              </a:rPr>
              <a:t>(Plan,2018 và Unesco, 2016)</a:t>
            </a:r>
          </a:p>
          <a:p>
            <a:pPr marL="457200" indent="-457200" algn="just">
              <a:lnSpc>
                <a:spcPct val="110000"/>
              </a:lnSpc>
              <a:spcBef>
                <a:spcPts val="600"/>
              </a:spcBef>
              <a:buFont typeface="Wingdings" pitchFamily="2" charset="2"/>
              <a:buChar char="v"/>
            </a:pPr>
            <a:r>
              <a:rPr lang="en-US" sz="2400" b="1">
                <a:solidFill>
                  <a:srgbClr val="0000FF"/>
                </a:solidFill>
                <a:latin typeface="Calibri" pitchFamily="34" charset="0"/>
              </a:rPr>
              <a:t>BẠO LỰC HỌC ĐƯỜNG TRÊN CƠ SỞ GIỚI (BLHĐTCSG): </a:t>
            </a:r>
            <a:r>
              <a:rPr lang="en-US" sz="2400" b="1" i="1">
                <a:latin typeface="Calibri" pitchFamily="34" charset="0"/>
              </a:rPr>
              <a:t>Là </a:t>
            </a:r>
            <a:r>
              <a:rPr lang="en-US" sz="2400" b="1" i="1">
                <a:solidFill>
                  <a:srgbClr val="FF0000"/>
                </a:solidFill>
                <a:latin typeface="Calibri" pitchFamily="34" charset="0"/>
              </a:rPr>
              <a:t>những hành động gây tổn hại hoặc có khả năng gây tổn hại đối với các học sinh</a:t>
            </a:r>
            <a:r>
              <a:rPr lang="en-US" sz="2400" b="1" i="1">
                <a:latin typeface="Calibri" pitchFamily="34" charset="0"/>
              </a:rPr>
              <a:t> về thân thể, tinh thần hay tình dục; xuất phát từ những </a:t>
            </a:r>
            <a:r>
              <a:rPr lang="en-US" sz="2400" b="1" i="1">
                <a:solidFill>
                  <a:srgbClr val="0000FF"/>
                </a:solidFill>
                <a:latin typeface="Calibri" pitchFamily="34" charset="0"/>
              </a:rPr>
              <a:t>định kiến giới, phân biệt đối xử về giới hoặc những lí do liên quan đến giới tính </a:t>
            </a:r>
            <a:r>
              <a:rPr lang="en-US" sz="2400" b="1" i="1">
                <a:latin typeface="Calibri" pitchFamily="34" charset="0"/>
              </a:rPr>
              <a:t>của các em (Plan,2018)</a:t>
            </a:r>
          </a:p>
          <a:p>
            <a:pPr marL="457200" indent="-457200" algn="just">
              <a:lnSpc>
                <a:spcPct val="110000"/>
              </a:lnSpc>
              <a:spcBef>
                <a:spcPts val="600"/>
              </a:spcBef>
              <a:buFont typeface="Wingdings" pitchFamily="2" charset="2"/>
              <a:buChar char="v"/>
            </a:pPr>
            <a:r>
              <a:rPr lang="vi-VN" sz="2400" b="1">
                <a:solidFill>
                  <a:srgbClr val="0000FF"/>
                </a:solidFill>
                <a:latin typeface="Calibri" pitchFamily="34" charset="0"/>
              </a:rPr>
              <a:t>B</a:t>
            </a:r>
            <a:r>
              <a:rPr lang="en-US" sz="2400" b="1">
                <a:solidFill>
                  <a:srgbClr val="0000FF"/>
                </a:solidFill>
                <a:latin typeface="Calibri" pitchFamily="34" charset="0"/>
              </a:rPr>
              <a:t>ẮT NẠT</a:t>
            </a:r>
            <a:r>
              <a:rPr lang="vi-VN" sz="2400" b="1">
                <a:solidFill>
                  <a:srgbClr val="0000FF"/>
                </a:solidFill>
                <a:latin typeface="Calibri" pitchFamily="34" charset="0"/>
              </a:rPr>
              <a:t>: </a:t>
            </a:r>
            <a:r>
              <a:rPr lang="vi-VN" sz="2400" b="1" i="1">
                <a:latin typeface="Calibri" pitchFamily="34" charset="0"/>
              </a:rPr>
              <a:t>Là những hành vi gây hấn lặp lại nhiều lần với chủ ý gây thương tích hoặc làm cho người khác cảm thấy không thoải mái qua tiếp xúc cơ thể, dùng ngôn ngữ xúc phạm, tấn công về thể chất hoặc tâm lý. </a:t>
            </a:r>
            <a:endParaRPr lang="en-US" sz="2400" b="1" i="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52400" y="152400"/>
            <a:ext cx="8686800"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latin typeface="Arial" pitchFamily="34" charset="0"/>
                <a:cs typeface="Arial" pitchFamily="34" charset="0"/>
              </a:rPr>
              <a:t> </a:t>
            </a:r>
            <a:r>
              <a:rPr lang="en-US" sz="2800" b="1" dirty="0">
                <a:latin typeface="Arial" pitchFamily="34" charset="0"/>
                <a:cs typeface="Arial" pitchFamily="34" charset="0"/>
              </a:rPr>
              <a:t>KHÁI NIỆM LIÊN QUAN ĐẾN XÂM HẠI TÌNH DỤC</a:t>
            </a:r>
          </a:p>
        </p:txBody>
      </p:sp>
      <p:sp>
        <p:nvSpPr>
          <p:cNvPr id="28674" name="Rectangle 4"/>
          <p:cNvSpPr>
            <a:spLocks noChangeArrowheads="1"/>
          </p:cNvSpPr>
          <p:nvPr/>
        </p:nvSpPr>
        <p:spPr bwMode="auto">
          <a:xfrm>
            <a:off x="152400" y="914400"/>
            <a:ext cx="8763000" cy="5480050"/>
          </a:xfrm>
          <a:prstGeom prst="rect">
            <a:avLst/>
          </a:prstGeom>
          <a:noFill/>
          <a:ln w="9525">
            <a:noFill/>
            <a:miter lim="800000"/>
            <a:headEnd/>
            <a:tailEnd/>
          </a:ln>
        </p:spPr>
        <p:txBody>
          <a:bodyPr>
            <a:spAutoFit/>
          </a:bodyPr>
          <a:lstStyle/>
          <a:p>
            <a:pPr marL="457200" indent="-457200" algn="just">
              <a:lnSpc>
                <a:spcPct val="130000"/>
              </a:lnSpc>
              <a:spcBef>
                <a:spcPts val="600"/>
              </a:spcBef>
              <a:buFont typeface="Wingdings" pitchFamily="2" charset="2"/>
              <a:buChar char="v"/>
            </a:pPr>
            <a:r>
              <a:rPr lang="en-US" sz="2600" b="1" i="1">
                <a:latin typeface="Calibri" pitchFamily="34" charset="0"/>
              </a:rPr>
              <a:t>Quấy rối tình dục</a:t>
            </a:r>
            <a:r>
              <a:rPr lang="en-US" sz="2600" i="1">
                <a:latin typeface="Calibri" pitchFamily="34" charset="0"/>
              </a:rPr>
              <a:t>: bao gồm các bình luận, cử chỉ, hành vi với mục đích làm tổn thương, xúc phạm hoặc hạ thấp nhân phẩm của người khác liên quan tới tình dục</a:t>
            </a:r>
            <a:endParaRPr lang="en-US" sz="2600">
              <a:latin typeface="Calibri" pitchFamily="34" charset="0"/>
            </a:endParaRPr>
          </a:p>
          <a:p>
            <a:pPr marL="457200" indent="-457200" algn="just">
              <a:lnSpc>
                <a:spcPct val="130000"/>
              </a:lnSpc>
              <a:spcBef>
                <a:spcPts val="600"/>
              </a:spcBef>
              <a:buFont typeface="Wingdings" pitchFamily="2" charset="2"/>
              <a:buChar char="v"/>
            </a:pPr>
            <a:r>
              <a:rPr lang="en-US" sz="2600" b="1" i="1">
                <a:latin typeface="Calibri" pitchFamily="34" charset="0"/>
              </a:rPr>
              <a:t>Xâm hại tình dục trẻ em: </a:t>
            </a:r>
            <a:r>
              <a:rPr lang="en-US" sz="2600" i="1">
                <a:latin typeface="Calibri" pitchFamily="34" charset="0"/>
              </a:rPr>
              <a:t>Là việc dùng vũ lực, đe dọa dùng vũ lực, ép buộc, lôi kéo, dụ dỗ trẻ em tham gia vào các hành vi liên quan đến tình dục, bao gồm hiếp dâm, cưỡng dâm, giao cấu, dâm ô với trẻ em và sử dụng trẻ em vào mục đích mại dâm, khiêu dâm dưới mọi hình thức (Luật trẻ em, 2016)</a:t>
            </a:r>
          </a:p>
          <a:p>
            <a:pPr marL="457200" indent="-457200" algn="just">
              <a:lnSpc>
                <a:spcPct val="120000"/>
              </a:lnSpc>
              <a:spcBef>
                <a:spcPts val="600"/>
              </a:spcBef>
              <a:buFont typeface="Wingdings" pitchFamily="2" charset="2"/>
              <a:buChar char="Ø"/>
            </a:pPr>
            <a:r>
              <a:rPr lang="en-US" sz="2800">
                <a:solidFill>
                  <a:srgbClr val="0000FF"/>
                </a:solidFill>
                <a:latin typeface="Calibri" pitchFamily="34" charset="0"/>
              </a:rPr>
              <a:t>Như vậy, QRTD/XHTD trẻ em trong trường học là một dạng của bạo lực học đường trên cơ sở giới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zzle3"/>
          <p:cNvSpPr>
            <a:spLocks noEditPoints="1" noChangeArrowheads="1"/>
          </p:cNvSpPr>
          <p:nvPr/>
        </p:nvSpPr>
        <p:spPr bwMode="gray">
          <a:xfrm>
            <a:off x="4651375" y="1698625"/>
            <a:ext cx="1736725" cy="192563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cs typeface="+mn-cs"/>
            </a:endParaRPr>
          </a:p>
        </p:txBody>
      </p:sp>
      <p:sp>
        <p:nvSpPr>
          <p:cNvPr id="5" name="Puzzle2"/>
          <p:cNvSpPr>
            <a:spLocks noEditPoints="1" noChangeArrowheads="1"/>
          </p:cNvSpPr>
          <p:nvPr/>
        </p:nvSpPr>
        <p:spPr bwMode="gray">
          <a:xfrm>
            <a:off x="4164013" y="2992438"/>
            <a:ext cx="2762250" cy="1712912"/>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cs typeface="+mn-cs"/>
            </a:endParaRPr>
          </a:p>
        </p:txBody>
      </p:sp>
      <p:sp>
        <p:nvSpPr>
          <p:cNvPr id="6" name="Puzzle4"/>
          <p:cNvSpPr>
            <a:spLocks noEditPoints="1" noChangeArrowheads="1"/>
          </p:cNvSpPr>
          <p:nvPr/>
        </p:nvSpPr>
        <p:spPr bwMode="gray">
          <a:xfrm>
            <a:off x="3287713" y="2967038"/>
            <a:ext cx="1476375" cy="214471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cs typeface="+mn-cs"/>
            </a:endParaRPr>
          </a:p>
        </p:txBody>
      </p:sp>
      <p:sp>
        <p:nvSpPr>
          <p:cNvPr id="7" name="Text Box 9"/>
          <p:cNvSpPr txBox="1">
            <a:spLocks noChangeArrowheads="1"/>
          </p:cNvSpPr>
          <p:nvPr/>
        </p:nvSpPr>
        <p:spPr bwMode="auto">
          <a:xfrm>
            <a:off x="6383338" y="1708150"/>
            <a:ext cx="2747962" cy="200025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b="1" dirty="0" err="1">
                <a:solidFill>
                  <a:srgbClr val="000000"/>
                </a:solidFill>
                <a:cs typeface="Arial" pitchFamily="34" charset="0"/>
              </a:rPr>
              <a:t>Bạo</a:t>
            </a:r>
            <a:r>
              <a:rPr lang="en-US" sz="2400" b="1" dirty="0">
                <a:solidFill>
                  <a:srgbClr val="000000"/>
                </a:solidFill>
                <a:cs typeface="Arial" pitchFamily="34" charset="0"/>
              </a:rPr>
              <a:t> </a:t>
            </a:r>
            <a:r>
              <a:rPr lang="en-US" sz="2400" b="1" dirty="0" err="1">
                <a:solidFill>
                  <a:srgbClr val="000000"/>
                </a:solidFill>
                <a:cs typeface="Arial" pitchFamily="34" charset="0"/>
              </a:rPr>
              <a:t>lực</a:t>
            </a:r>
            <a:r>
              <a:rPr lang="en-US" sz="2400" b="1" dirty="0">
                <a:solidFill>
                  <a:srgbClr val="000000"/>
                </a:solidFill>
                <a:cs typeface="Arial" pitchFamily="34" charset="0"/>
              </a:rPr>
              <a:t> </a:t>
            </a:r>
            <a:r>
              <a:rPr lang="en-US" sz="2400" b="1" dirty="0" err="1" smtClean="0">
                <a:solidFill>
                  <a:srgbClr val="000000"/>
                </a:solidFill>
                <a:cs typeface="Arial" pitchFamily="34" charset="0"/>
              </a:rPr>
              <a:t>kinh</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tế</a:t>
            </a:r>
            <a:endParaRPr lang="en-US" sz="2400" b="1" dirty="0" smtClean="0">
              <a:solidFill>
                <a:srgbClr val="000000"/>
              </a:solidFill>
              <a:cs typeface="Arial" pitchFamily="34" charset="0"/>
            </a:endParaRPr>
          </a:p>
          <a:p>
            <a:pPr marL="228600" indent="-228600">
              <a:buFont typeface="Wingdings" pitchFamily="2" charset="2"/>
              <a:buChar char="§"/>
              <a:defRPr/>
            </a:pPr>
            <a:r>
              <a:rPr lang="en-US" sz="2000" b="1" dirty="0" err="1">
                <a:solidFill>
                  <a:srgbClr val="7030A0"/>
                </a:solidFill>
                <a:cs typeface="Arial" pitchFamily="34" charset="0"/>
              </a:rPr>
              <a:t>S</a:t>
            </a:r>
            <a:r>
              <a:rPr lang="en-US" sz="2000" b="1" dirty="0" err="1" smtClean="0">
                <a:solidFill>
                  <a:srgbClr val="7030A0"/>
                </a:solidFill>
                <a:cs typeface="Arial" pitchFamily="34" charset="0"/>
              </a:rPr>
              <a:t>ĩ</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diện</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nam</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tính</a:t>
            </a:r>
            <a:endParaRPr lang="en-US" sz="2000" b="1" dirty="0" smtClean="0">
              <a:solidFill>
                <a:srgbClr val="7030A0"/>
              </a:solidFill>
              <a:cs typeface="Arial" pitchFamily="34" charset="0"/>
            </a:endParaRPr>
          </a:p>
          <a:p>
            <a:pPr marL="228600" indent="-228600">
              <a:buFont typeface="Wingdings" pitchFamily="2" charset="2"/>
              <a:buChar char="§"/>
              <a:defRPr/>
            </a:pPr>
            <a:r>
              <a:rPr lang="en-US" sz="2000" b="1" dirty="0" err="1" smtClean="0">
                <a:solidFill>
                  <a:srgbClr val="7030A0"/>
                </a:solidFill>
                <a:cs typeface="Arial" pitchFamily="34" charset="0"/>
              </a:rPr>
              <a:t>Trấn</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lột</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tiền</a:t>
            </a:r>
            <a:r>
              <a:rPr lang="en-US" sz="2000" b="1" dirty="0" smtClean="0">
                <a:solidFill>
                  <a:srgbClr val="7030A0"/>
                </a:solidFill>
                <a:cs typeface="Arial" pitchFamily="34" charset="0"/>
              </a:rPr>
              <a:t>/</a:t>
            </a:r>
            <a:r>
              <a:rPr lang="en-US" sz="2000" b="1" dirty="0" err="1" smtClean="0">
                <a:solidFill>
                  <a:srgbClr val="7030A0"/>
                </a:solidFill>
                <a:cs typeface="Arial" pitchFamily="34" charset="0"/>
              </a:rPr>
              <a:t>tài</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sản</a:t>
            </a:r>
            <a:endParaRPr lang="en-US" sz="2000" b="1" dirty="0" smtClean="0">
              <a:solidFill>
                <a:srgbClr val="7030A0"/>
              </a:solidFill>
              <a:cs typeface="Arial" pitchFamily="34" charset="0"/>
            </a:endParaRPr>
          </a:p>
          <a:p>
            <a:pPr marL="228600" indent="-228600">
              <a:buFont typeface="Wingdings" pitchFamily="2" charset="2"/>
              <a:buChar char="§"/>
              <a:defRPr/>
            </a:pPr>
            <a:r>
              <a:rPr lang="en-US" sz="2000" b="1" dirty="0" err="1" smtClean="0">
                <a:solidFill>
                  <a:srgbClr val="7030A0"/>
                </a:solidFill>
                <a:cs typeface="Arial" pitchFamily="34" charset="0"/>
              </a:rPr>
              <a:t>Bắt</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cống</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nạp</a:t>
            </a:r>
            <a:endParaRPr lang="en-US" sz="2000" b="1" dirty="0" smtClean="0">
              <a:solidFill>
                <a:srgbClr val="7030A0"/>
              </a:solidFill>
              <a:cs typeface="Arial" pitchFamily="34" charset="0"/>
            </a:endParaRPr>
          </a:p>
          <a:p>
            <a:pPr marL="228600" indent="-228600">
              <a:buFont typeface="Wingdings" pitchFamily="2" charset="2"/>
              <a:buChar char="§"/>
              <a:defRPr/>
            </a:pPr>
            <a:r>
              <a:rPr lang="en-US" sz="2000" b="1" dirty="0" err="1" smtClean="0">
                <a:solidFill>
                  <a:srgbClr val="7030A0"/>
                </a:solidFill>
                <a:cs typeface="Arial" pitchFamily="34" charset="0"/>
              </a:rPr>
              <a:t>Bắt</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ép</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đi</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trấn</a:t>
            </a:r>
            <a:r>
              <a:rPr lang="en-US" sz="2000" b="1" dirty="0" smtClean="0">
                <a:solidFill>
                  <a:srgbClr val="7030A0"/>
                </a:solidFill>
                <a:cs typeface="Arial" pitchFamily="34" charset="0"/>
              </a:rPr>
              <a:t> </a:t>
            </a:r>
            <a:r>
              <a:rPr lang="en-US" sz="2000" b="1" dirty="0" err="1" smtClean="0">
                <a:solidFill>
                  <a:srgbClr val="7030A0"/>
                </a:solidFill>
                <a:cs typeface="Arial" pitchFamily="34" charset="0"/>
              </a:rPr>
              <a:t>lột</a:t>
            </a:r>
            <a:endParaRPr lang="en-US" sz="2000" b="1" dirty="0" smtClean="0">
              <a:solidFill>
                <a:srgbClr val="7030A0"/>
              </a:solidFill>
              <a:cs typeface="Arial" pitchFamily="34" charset="0"/>
            </a:endParaRPr>
          </a:p>
          <a:p>
            <a:pPr marL="228600" indent="-228600">
              <a:buFont typeface="Wingdings" pitchFamily="2" charset="2"/>
              <a:buChar char="§"/>
              <a:defRPr/>
            </a:pPr>
            <a:r>
              <a:rPr lang="en-US" sz="2000" b="1" dirty="0" smtClean="0">
                <a:solidFill>
                  <a:srgbClr val="7030A0"/>
                </a:solidFill>
                <a:cs typeface="Arial" pitchFamily="34" charset="0"/>
              </a:rPr>
              <a:t>…..</a:t>
            </a:r>
            <a:endParaRPr lang="en-US" sz="2000" b="1" dirty="0">
              <a:solidFill>
                <a:srgbClr val="7030A0"/>
              </a:solidFill>
              <a:cs typeface="Arial" pitchFamily="34" charset="0"/>
            </a:endParaRPr>
          </a:p>
        </p:txBody>
      </p:sp>
      <p:sp>
        <p:nvSpPr>
          <p:cNvPr id="8" name="Text Box 10"/>
          <p:cNvSpPr txBox="1">
            <a:spLocks noChangeArrowheads="1"/>
          </p:cNvSpPr>
          <p:nvPr/>
        </p:nvSpPr>
        <p:spPr bwMode="auto">
          <a:xfrm>
            <a:off x="758825" y="4700588"/>
            <a:ext cx="2773363" cy="20002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b="1" dirty="0" err="1">
                <a:solidFill>
                  <a:srgbClr val="000000"/>
                </a:solidFill>
                <a:cs typeface="Arial" pitchFamily="34" charset="0"/>
              </a:rPr>
              <a:t>Bạo</a:t>
            </a:r>
            <a:r>
              <a:rPr lang="en-US" sz="2400" b="1" dirty="0">
                <a:solidFill>
                  <a:srgbClr val="000000"/>
                </a:solidFill>
                <a:cs typeface="Arial" pitchFamily="34" charset="0"/>
              </a:rPr>
              <a:t> </a:t>
            </a:r>
            <a:r>
              <a:rPr lang="en-US" sz="2400" b="1" dirty="0" err="1">
                <a:solidFill>
                  <a:srgbClr val="000000"/>
                </a:solidFill>
                <a:cs typeface="Arial" pitchFamily="34" charset="0"/>
              </a:rPr>
              <a:t>lực</a:t>
            </a:r>
            <a:r>
              <a:rPr lang="en-US" sz="2400" b="1" dirty="0">
                <a:solidFill>
                  <a:srgbClr val="000000"/>
                </a:solidFill>
                <a:cs typeface="Arial" pitchFamily="34" charset="0"/>
              </a:rPr>
              <a:t> </a:t>
            </a:r>
            <a:r>
              <a:rPr lang="en-US" sz="2400" b="1" dirty="0" err="1">
                <a:solidFill>
                  <a:srgbClr val="000000"/>
                </a:solidFill>
                <a:cs typeface="Arial" pitchFamily="34" charset="0"/>
              </a:rPr>
              <a:t>tinh</a:t>
            </a:r>
            <a:r>
              <a:rPr lang="en-US" sz="2400" b="1" dirty="0">
                <a:solidFill>
                  <a:srgbClr val="000000"/>
                </a:solidFill>
                <a:cs typeface="Arial" pitchFamily="34" charset="0"/>
              </a:rPr>
              <a:t> </a:t>
            </a:r>
            <a:r>
              <a:rPr lang="en-US" sz="2400" b="1" dirty="0" err="1" smtClean="0">
                <a:solidFill>
                  <a:srgbClr val="000000"/>
                </a:solidFill>
                <a:cs typeface="Arial" pitchFamily="34" charset="0"/>
              </a:rPr>
              <a:t>thần</a:t>
            </a:r>
            <a:endParaRPr lang="en-US" sz="2400" b="1" dirty="0" smtClean="0">
              <a:solidFill>
                <a:srgbClr val="000000"/>
              </a:solidFill>
              <a:cs typeface="Arial" pitchFamily="34" charset="0"/>
            </a:endParaRPr>
          </a:p>
          <a:p>
            <a:pPr marL="228600" indent="-228600">
              <a:buFont typeface="Wingdings" pitchFamily="2" charset="2"/>
              <a:buChar char="§"/>
              <a:defRPr/>
            </a:pPr>
            <a:r>
              <a:rPr lang="en-US" sz="2000" b="1" dirty="0" err="1" smtClean="0">
                <a:solidFill>
                  <a:srgbClr val="0000CC"/>
                </a:solidFill>
                <a:cs typeface="Arial" pitchFamily="34" charset="0"/>
              </a:rPr>
              <a:t>Quấy</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rầy</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lăng</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mạ</a:t>
            </a:r>
            <a:endParaRPr lang="en-US" sz="2000" b="1" dirty="0" smtClean="0">
              <a:solidFill>
                <a:srgbClr val="0000CC"/>
              </a:solidFill>
              <a:cs typeface="Arial" pitchFamily="34" charset="0"/>
            </a:endParaRPr>
          </a:p>
          <a:p>
            <a:pPr marL="228600" indent="-228600">
              <a:buFont typeface="Wingdings" pitchFamily="2" charset="2"/>
              <a:buChar char="§"/>
              <a:defRPr/>
            </a:pPr>
            <a:r>
              <a:rPr lang="en-US" sz="2000" b="1" dirty="0" err="1" smtClean="0">
                <a:solidFill>
                  <a:srgbClr val="0000CC"/>
                </a:solidFill>
                <a:cs typeface="Arial" pitchFamily="34" charset="0"/>
              </a:rPr>
              <a:t>Bắt</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nạt</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chọc</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ghẹo</a:t>
            </a:r>
            <a:endParaRPr lang="en-US" sz="2000" b="1" dirty="0" smtClean="0">
              <a:solidFill>
                <a:srgbClr val="0000CC"/>
              </a:solidFill>
              <a:cs typeface="Arial" pitchFamily="34" charset="0"/>
            </a:endParaRPr>
          </a:p>
          <a:p>
            <a:pPr marL="228600" indent="-228600">
              <a:buFont typeface="Wingdings" pitchFamily="2" charset="2"/>
              <a:buChar char="§"/>
              <a:defRPr/>
            </a:pPr>
            <a:r>
              <a:rPr lang="en-US" sz="2000" b="1" dirty="0" err="1" smtClean="0">
                <a:solidFill>
                  <a:srgbClr val="0000CC"/>
                </a:solidFill>
                <a:cs typeface="Arial" pitchFamily="34" charset="0"/>
              </a:rPr>
              <a:t>Thao</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túng</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hành</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hạ</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về</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cảm</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xúc</a:t>
            </a:r>
            <a:endParaRPr lang="en-US" sz="2000" b="1" dirty="0" smtClean="0">
              <a:solidFill>
                <a:srgbClr val="0000CC"/>
              </a:solidFill>
              <a:cs typeface="Arial" pitchFamily="34" charset="0"/>
            </a:endParaRPr>
          </a:p>
          <a:p>
            <a:pPr marL="228600" indent="-228600">
              <a:buFont typeface="Wingdings" pitchFamily="2" charset="2"/>
              <a:buChar char="§"/>
              <a:defRPr/>
            </a:pPr>
            <a:r>
              <a:rPr lang="en-US" sz="2000" b="1" dirty="0" err="1" smtClean="0">
                <a:solidFill>
                  <a:srgbClr val="0000CC"/>
                </a:solidFill>
                <a:cs typeface="Arial" pitchFamily="34" charset="0"/>
              </a:rPr>
              <a:t>Đặt</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biệt</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danh</a:t>
            </a:r>
            <a:r>
              <a:rPr lang="en-US" sz="2000" b="1" dirty="0" smtClean="0">
                <a:solidFill>
                  <a:srgbClr val="0000CC"/>
                </a:solidFill>
                <a:cs typeface="Arial" pitchFamily="34" charset="0"/>
              </a:rPr>
              <a:t> </a:t>
            </a:r>
            <a:r>
              <a:rPr lang="en-US" sz="2000" b="1" dirty="0" err="1" smtClean="0">
                <a:solidFill>
                  <a:srgbClr val="0000CC"/>
                </a:solidFill>
                <a:cs typeface="Arial" pitchFamily="34" charset="0"/>
              </a:rPr>
              <a:t>xấu</a:t>
            </a:r>
            <a:endParaRPr lang="en-US" sz="2000" b="1" dirty="0">
              <a:solidFill>
                <a:srgbClr val="0000CC"/>
              </a:solidFill>
              <a:cs typeface="Arial" pitchFamily="34" charset="0"/>
            </a:endParaRPr>
          </a:p>
        </p:txBody>
      </p:sp>
      <p:sp>
        <p:nvSpPr>
          <p:cNvPr id="9" name="Text Box 12"/>
          <p:cNvSpPr txBox="1">
            <a:spLocks noChangeArrowheads="1"/>
          </p:cNvSpPr>
          <p:nvPr/>
        </p:nvSpPr>
        <p:spPr bwMode="auto">
          <a:xfrm>
            <a:off x="5227638" y="4781550"/>
            <a:ext cx="3721100" cy="20002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b="1" dirty="0" err="1">
                <a:solidFill>
                  <a:srgbClr val="000000"/>
                </a:solidFill>
                <a:cs typeface="Arial" pitchFamily="34" charset="0"/>
              </a:rPr>
              <a:t>Bạo</a:t>
            </a:r>
            <a:r>
              <a:rPr lang="en-US" sz="2400" b="1" dirty="0">
                <a:solidFill>
                  <a:srgbClr val="000000"/>
                </a:solidFill>
                <a:cs typeface="Arial" pitchFamily="34" charset="0"/>
              </a:rPr>
              <a:t> </a:t>
            </a:r>
            <a:r>
              <a:rPr lang="en-US" sz="2400" b="1" dirty="0" err="1">
                <a:solidFill>
                  <a:srgbClr val="000000"/>
                </a:solidFill>
                <a:cs typeface="Arial" pitchFamily="34" charset="0"/>
              </a:rPr>
              <a:t>lực</a:t>
            </a:r>
            <a:r>
              <a:rPr lang="en-US" sz="2400" b="1" dirty="0">
                <a:solidFill>
                  <a:srgbClr val="000000"/>
                </a:solidFill>
                <a:cs typeface="Arial" pitchFamily="34" charset="0"/>
              </a:rPr>
              <a:t> </a:t>
            </a:r>
            <a:r>
              <a:rPr lang="en-US" sz="2400" b="1" dirty="0" err="1" smtClean="0">
                <a:solidFill>
                  <a:srgbClr val="000000"/>
                </a:solidFill>
                <a:cs typeface="Arial" pitchFamily="34" charset="0"/>
              </a:rPr>
              <a:t>tình</a:t>
            </a:r>
            <a:r>
              <a:rPr lang="en-US" sz="2400" b="1" dirty="0" smtClean="0">
                <a:solidFill>
                  <a:srgbClr val="000000"/>
                </a:solidFill>
                <a:cs typeface="Arial" pitchFamily="34" charset="0"/>
              </a:rPr>
              <a:t> </a:t>
            </a:r>
            <a:r>
              <a:rPr lang="en-US" sz="2400" b="1" dirty="0" err="1" smtClean="0">
                <a:solidFill>
                  <a:srgbClr val="000000"/>
                </a:solidFill>
                <a:cs typeface="Arial" pitchFamily="34" charset="0"/>
              </a:rPr>
              <a:t>dục</a:t>
            </a:r>
            <a:endParaRPr lang="en-US" sz="2400" b="1" dirty="0" smtClean="0">
              <a:solidFill>
                <a:srgbClr val="000000"/>
              </a:solidFill>
              <a:cs typeface="Arial" pitchFamily="34" charset="0"/>
            </a:endParaRPr>
          </a:p>
          <a:p>
            <a:pPr marL="228600" indent="-228600">
              <a:buFont typeface="Wingdings" pitchFamily="2" charset="2"/>
              <a:buChar char="§"/>
              <a:defRPr/>
            </a:pPr>
            <a:r>
              <a:rPr lang="en-US" sz="2000" b="1" dirty="0" err="1" smtClean="0">
                <a:solidFill>
                  <a:srgbClr val="006600"/>
                </a:solidFill>
                <a:cs typeface="Arial" pitchFamily="34" charset="0"/>
              </a:rPr>
              <a:t>Hiếp</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dâm</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cưỡng</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dâm</a:t>
            </a:r>
            <a:endParaRPr lang="en-US" sz="2000" b="1" dirty="0" smtClean="0">
              <a:solidFill>
                <a:srgbClr val="006600"/>
              </a:solidFill>
              <a:cs typeface="Arial" pitchFamily="34" charset="0"/>
            </a:endParaRPr>
          </a:p>
          <a:p>
            <a:pPr marL="228600" indent="-228600">
              <a:buFont typeface="Wingdings" pitchFamily="2" charset="2"/>
              <a:buChar char="§"/>
              <a:defRPr/>
            </a:pPr>
            <a:r>
              <a:rPr lang="en-US" sz="2000" b="1" dirty="0" err="1" smtClean="0">
                <a:solidFill>
                  <a:srgbClr val="006600"/>
                </a:solidFill>
                <a:cs typeface="Arial" pitchFamily="34" charset="0"/>
              </a:rPr>
              <a:t>Mơn</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trớn</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sờ</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soạng</a:t>
            </a:r>
            <a:endParaRPr lang="en-US" sz="2000" b="1" dirty="0" smtClean="0">
              <a:solidFill>
                <a:srgbClr val="006600"/>
              </a:solidFill>
              <a:cs typeface="Arial" pitchFamily="34" charset="0"/>
            </a:endParaRPr>
          </a:p>
          <a:p>
            <a:pPr marL="228600" indent="-228600">
              <a:buFont typeface="Wingdings" pitchFamily="2" charset="2"/>
              <a:buChar char="§"/>
              <a:defRPr/>
            </a:pPr>
            <a:r>
              <a:rPr lang="en-US" sz="2000" b="1" dirty="0" err="1" smtClean="0">
                <a:solidFill>
                  <a:srgbClr val="006600"/>
                </a:solidFill>
                <a:cs typeface="Arial" pitchFamily="34" charset="0"/>
              </a:rPr>
              <a:t>Lời</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lẽ</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gợi</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dục</a:t>
            </a:r>
            <a:endParaRPr lang="en-US" sz="2000" b="1" dirty="0" smtClean="0">
              <a:solidFill>
                <a:srgbClr val="006600"/>
              </a:solidFill>
              <a:cs typeface="Arial" pitchFamily="34" charset="0"/>
            </a:endParaRPr>
          </a:p>
          <a:p>
            <a:pPr marL="228600" indent="-228600">
              <a:buFont typeface="Wingdings" pitchFamily="2" charset="2"/>
              <a:buChar char="§"/>
              <a:defRPr/>
            </a:pPr>
            <a:r>
              <a:rPr lang="en-US" sz="2000" b="1" dirty="0" smtClean="0">
                <a:solidFill>
                  <a:srgbClr val="006600"/>
                </a:solidFill>
                <a:cs typeface="Arial" pitchFamily="34" charset="0"/>
              </a:rPr>
              <a:t>Cho </a:t>
            </a:r>
            <a:r>
              <a:rPr lang="en-US" sz="2000" b="1" dirty="0" err="1" smtClean="0">
                <a:solidFill>
                  <a:srgbClr val="006600"/>
                </a:solidFill>
                <a:cs typeface="Arial" pitchFamily="34" charset="0"/>
              </a:rPr>
              <a:t>xem</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các</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tranh</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ảnh</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dụng</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cụ</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kích</a:t>
            </a:r>
            <a:r>
              <a:rPr lang="en-US" sz="2000" b="1" dirty="0" smtClean="0">
                <a:solidFill>
                  <a:srgbClr val="006600"/>
                </a:solidFill>
                <a:cs typeface="Arial" pitchFamily="34" charset="0"/>
              </a:rPr>
              <a:t> </a:t>
            </a:r>
            <a:r>
              <a:rPr lang="en-US" sz="2000" b="1" dirty="0" err="1" smtClean="0">
                <a:solidFill>
                  <a:srgbClr val="006600"/>
                </a:solidFill>
                <a:cs typeface="Arial" pitchFamily="34" charset="0"/>
              </a:rPr>
              <a:t>dục</a:t>
            </a:r>
            <a:endParaRPr lang="en-US" sz="2000" b="1" dirty="0">
              <a:solidFill>
                <a:srgbClr val="006600"/>
              </a:solidFill>
              <a:cs typeface="Arial" pitchFamily="34" charset="0"/>
            </a:endParaRPr>
          </a:p>
        </p:txBody>
      </p:sp>
      <p:sp>
        <p:nvSpPr>
          <p:cNvPr id="10" name="Puzzle1"/>
          <p:cNvSpPr>
            <a:spLocks noEditPoints="1" noChangeArrowheads="1"/>
          </p:cNvSpPr>
          <p:nvPr/>
        </p:nvSpPr>
        <p:spPr bwMode="gray">
          <a:xfrm>
            <a:off x="3092450" y="1908175"/>
            <a:ext cx="2232025" cy="161448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cs typeface="+mn-cs"/>
            </a:endParaRPr>
          </a:p>
        </p:txBody>
      </p:sp>
      <p:sp>
        <p:nvSpPr>
          <p:cNvPr id="11" name="Text Box 11"/>
          <p:cNvSpPr txBox="1">
            <a:spLocks noChangeArrowheads="1"/>
          </p:cNvSpPr>
          <p:nvPr/>
        </p:nvSpPr>
        <p:spPr bwMode="auto">
          <a:xfrm>
            <a:off x="0" y="1455738"/>
            <a:ext cx="3287713" cy="29241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b="1" dirty="0" err="1">
                <a:solidFill>
                  <a:srgbClr val="000000"/>
                </a:solidFill>
                <a:cs typeface="Arial" pitchFamily="34" charset="0"/>
              </a:rPr>
              <a:t>Bạo</a:t>
            </a:r>
            <a:r>
              <a:rPr lang="en-US" sz="2400" b="1" dirty="0">
                <a:solidFill>
                  <a:srgbClr val="000000"/>
                </a:solidFill>
                <a:cs typeface="Arial" pitchFamily="34" charset="0"/>
              </a:rPr>
              <a:t> </a:t>
            </a:r>
            <a:r>
              <a:rPr lang="en-US" sz="2400" b="1" dirty="0" err="1">
                <a:solidFill>
                  <a:srgbClr val="000000"/>
                </a:solidFill>
                <a:cs typeface="Arial" pitchFamily="34" charset="0"/>
              </a:rPr>
              <a:t>lực</a:t>
            </a:r>
            <a:r>
              <a:rPr lang="en-US" sz="2400" b="1" dirty="0">
                <a:solidFill>
                  <a:srgbClr val="000000"/>
                </a:solidFill>
                <a:cs typeface="Arial" pitchFamily="34" charset="0"/>
              </a:rPr>
              <a:t> </a:t>
            </a:r>
            <a:r>
              <a:rPr lang="en-US" sz="2400" b="1" dirty="0" err="1">
                <a:solidFill>
                  <a:srgbClr val="000000"/>
                </a:solidFill>
                <a:cs typeface="Arial" pitchFamily="34" charset="0"/>
              </a:rPr>
              <a:t>thân</a:t>
            </a:r>
            <a:r>
              <a:rPr lang="en-US" sz="2400" b="1" dirty="0">
                <a:solidFill>
                  <a:srgbClr val="000000"/>
                </a:solidFill>
                <a:cs typeface="Arial" pitchFamily="34" charset="0"/>
              </a:rPr>
              <a:t> </a:t>
            </a:r>
            <a:r>
              <a:rPr lang="en-US" sz="2400" b="1" dirty="0" err="1" smtClean="0">
                <a:solidFill>
                  <a:srgbClr val="000000"/>
                </a:solidFill>
                <a:cs typeface="Arial" pitchFamily="34" charset="0"/>
              </a:rPr>
              <a:t>thể</a:t>
            </a:r>
            <a:endParaRPr lang="en-US" sz="2400" b="1" dirty="0" smtClean="0">
              <a:solidFill>
                <a:srgbClr val="000000"/>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Đánh</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đấm</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tát</a:t>
            </a:r>
            <a:endParaRPr lang="en-US" sz="2000" b="1" dirty="0" smtClean="0">
              <a:solidFill>
                <a:srgbClr val="990166"/>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Bóp</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cổ</a:t>
            </a:r>
            <a:endParaRPr lang="en-US" sz="2000" b="1" dirty="0" smtClean="0">
              <a:solidFill>
                <a:srgbClr val="990166"/>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Bắt</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đứng</a:t>
            </a:r>
            <a:r>
              <a:rPr lang="en-US" sz="2000" b="1" dirty="0" smtClean="0">
                <a:solidFill>
                  <a:srgbClr val="990166"/>
                </a:solidFill>
                <a:cs typeface="Arial" pitchFamily="34" charset="0"/>
              </a:rPr>
              <a:t>/</a:t>
            </a:r>
            <a:r>
              <a:rPr lang="en-US" sz="2000" b="1" dirty="0" err="1" smtClean="0">
                <a:solidFill>
                  <a:srgbClr val="990166"/>
                </a:solidFill>
                <a:cs typeface="Arial" pitchFamily="34" charset="0"/>
              </a:rPr>
              <a:t>ngồi</a:t>
            </a:r>
            <a:r>
              <a:rPr lang="en-US" sz="2000" b="1" dirty="0" smtClean="0">
                <a:solidFill>
                  <a:srgbClr val="990166"/>
                </a:solidFill>
                <a:cs typeface="Arial" pitchFamily="34" charset="0"/>
              </a:rPr>
              <a:t>/</a:t>
            </a:r>
            <a:r>
              <a:rPr lang="en-US" sz="2000" b="1" dirty="0" err="1" smtClean="0">
                <a:solidFill>
                  <a:srgbClr val="990166"/>
                </a:solidFill>
                <a:cs typeface="Arial" pitchFamily="34" charset="0"/>
              </a:rPr>
              <a:t>quỳ</a:t>
            </a:r>
            <a:r>
              <a:rPr lang="en-US" sz="2000" b="1" dirty="0">
                <a:solidFill>
                  <a:srgbClr val="990166"/>
                </a:solidFill>
                <a:cs typeface="Arial" pitchFamily="34" charset="0"/>
              </a:rPr>
              <a:t> </a:t>
            </a:r>
            <a:r>
              <a:rPr lang="en-US" sz="2000" b="1" dirty="0" smtClean="0">
                <a:solidFill>
                  <a:srgbClr val="990166"/>
                </a:solidFill>
                <a:cs typeface="Arial" pitchFamily="34" charset="0"/>
              </a:rPr>
              <a:t>ở </a:t>
            </a:r>
            <a:r>
              <a:rPr lang="en-US" sz="2000" b="1" dirty="0" err="1" smtClean="0">
                <a:solidFill>
                  <a:srgbClr val="990166"/>
                </a:solidFill>
                <a:cs typeface="Arial" pitchFamily="34" charset="0"/>
              </a:rPr>
              <a:t>những</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tư</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thế</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gây</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đau</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đớn</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cơ</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thể</a:t>
            </a:r>
            <a:endParaRPr lang="en-US" sz="2000" b="1" dirty="0" smtClean="0">
              <a:solidFill>
                <a:srgbClr val="990166"/>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Bắt</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luyện</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tập</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quá</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mức</a:t>
            </a:r>
            <a:endParaRPr lang="en-US" sz="2000" b="1" dirty="0" smtClean="0">
              <a:solidFill>
                <a:srgbClr val="990166"/>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Cấm</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đi</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vệ</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sinh</a:t>
            </a:r>
            <a:endParaRPr lang="en-US" sz="2000" b="1" dirty="0" smtClean="0">
              <a:solidFill>
                <a:srgbClr val="990166"/>
              </a:solidFill>
              <a:cs typeface="Arial" pitchFamily="34" charset="0"/>
            </a:endParaRPr>
          </a:p>
          <a:p>
            <a:pPr marL="228600" indent="-228600">
              <a:buFont typeface="Wingdings" pitchFamily="2" charset="2"/>
              <a:buChar char="§"/>
              <a:defRPr/>
            </a:pPr>
            <a:r>
              <a:rPr lang="en-US" sz="2000" b="1" dirty="0" err="1" smtClean="0">
                <a:solidFill>
                  <a:srgbClr val="990166"/>
                </a:solidFill>
                <a:cs typeface="Arial" pitchFamily="34" charset="0"/>
              </a:rPr>
              <a:t>Bóc</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lột</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sức</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lao</a:t>
            </a:r>
            <a:r>
              <a:rPr lang="en-US" sz="2000" b="1" dirty="0" smtClean="0">
                <a:solidFill>
                  <a:srgbClr val="990166"/>
                </a:solidFill>
                <a:cs typeface="Arial" pitchFamily="34" charset="0"/>
              </a:rPr>
              <a:t> </a:t>
            </a:r>
            <a:r>
              <a:rPr lang="en-US" sz="2000" b="1" dirty="0" err="1" smtClean="0">
                <a:solidFill>
                  <a:srgbClr val="990166"/>
                </a:solidFill>
                <a:cs typeface="Arial" pitchFamily="34" charset="0"/>
              </a:rPr>
              <a:t>động</a:t>
            </a:r>
            <a:endParaRPr lang="en-US" sz="2000" b="1" dirty="0">
              <a:solidFill>
                <a:srgbClr val="990166"/>
              </a:solidFill>
              <a:cs typeface="Arial" pitchFamily="34" charset="0"/>
            </a:endParaRPr>
          </a:p>
        </p:txBody>
      </p:sp>
      <p:sp>
        <p:nvSpPr>
          <p:cNvPr id="12" name="Rectangle 2"/>
          <p:cNvSpPr txBox="1">
            <a:spLocks noChangeArrowheads="1"/>
          </p:cNvSpPr>
          <p:nvPr/>
        </p:nvSpPr>
        <p:spPr>
          <a:xfrm>
            <a:off x="196850" y="122238"/>
            <a:ext cx="8751888" cy="771525"/>
          </a:xfrm>
          <a:prstGeom prst="rect">
            <a:avLst/>
          </a:prstGeom>
        </p:spPr>
        <p:txBody>
          <a:bodyPr lIns="0" tIns="0" rIns="0" bIns="0">
            <a:normAutofit fontScale="400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defRPr/>
            </a:pPr>
            <a:endParaRPr lang="en-US" dirty="0" smtClean="0"/>
          </a:p>
          <a:p>
            <a:pPr algn="ctr">
              <a:spcBef>
                <a:spcPts val="300"/>
              </a:spcBef>
              <a:spcAft>
                <a:spcPts val="300"/>
              </a:spcAft>
              <a:defRPr/>
            </a:pPr>
            <a:endParaRPr lang="en-US" sz="4300" dirty="0" smtClean="0">
              <a:solidFill>
                <a:srgbClr val="FF0000"/>
              </a:solidFill>
              <a:latin typeface="Arial" pitchFamily="34" charset="0"/>
              <a:cs typeface="Arial" pitchFamily="34" charset="0"/>
            </a:endParaRPr>
          </a:p>
          <a:p>
            <a:pPr algn="ctr">
              <a:spcBef>
                <a:spcPts val="300"/>
              </a:spcBef>
              <a:spcAft>
                <a:spcPts val="300"/>
              </a:spcAft>
              <a:defRPr/>
            </a:pPr>
            <a:r>
              <a:rPr lang="en-US" sz="7400" dirty="0" smtClean="0">
                <a:solidFill>
                  <a:srgbClr val="FF0000"/>
                </a:solidFill>
                <a:cs typeface="Arial" pitchFamily="34" charset="0"/>
              </a:rPr>
              <a:t>CÁC HÌNH THỨC </a:t>
            </a:r>
            <a:r>
              <a:rPr lang="en-US" sz="7400" dirty="0" err="1" smtClean="0">
                <a:solidFill>
                  <a:srgbClr val="FF0000"/>
                </a:solidFill>
                <a:cs typeface="Arial" pitchFamily="34" charset="0"/>
              </a:rPr>
              <a:t>và</a:t>
            </a:r>
            <a:r>
              <a:rPr lang="en-US" sz="7400" dirty="0" smtClean="0">
                <a:solidFill>
                  <a:srgbClr val="FF0000"/>
                </a:solidFill>
                <a:cs typeface="Arial" pitchFamily="34" charset="0"/>
              </a:rPr>
              <a:t> BIỂU HIỆN CỦA BLHĐTCSG</a:t>
            </a:r>
            <a:endParaRPr lang="en-US" sz="7400" dirty="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par>
                                <p:cTn id="38" presetID="1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Bottom)">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p:cNvSpPr txBox="1">
            <a:spLocks noChangeArrowheads="1"/>
          </p:cNvSpPr>
          <p:nvPr/>
        </p:nvSpPr>
        <p:spPr bwMode="auto">
          <a:xfrm>
            <a:off x="179388" y="284163"/>
            <a:ext cx="8713787" cy="554037"/>
          </a:xfrm>
          <a:prstGeom prst="rect">
            <a:avLst/>
          </a:prstGeom>
          <a:noFill/>
          <a:ln w="9525">
            <a:noFill/>
            <a:miter lim="800000"/>
            <a:headEnd/>
            <a:tailEnd/>
          </a:ln>
        </p:spPr>
        <p:txBody>
          <a:bodyPr>
            <a:spAutoFit/>
          </a:bodyPr>
          <a:lstStyle/>
          <a:p>
            <a:pPr algn="ctr"/>
            <a:r>
              <a:rPr lang="en-US" sz="3000" b="1">
                <a:solidFill>
                  <a:srgbClr val="D10074"/>
                </a:solidFill>
              </a:rPr>
              <a:t>CÁC HÀNH VI QUẤY RỐI TÌNH DỤC TRẺ EM</a:t>
            </a:r>
            <a:endParaRPr lang="vi-VN" sz="3000" b="1">
              <a:solidFill>
                <a:srgbClr val="D10074"/>
              </a:solidFill>
            </a:endParaRPr>
          </a:p>
        </p:txBody>
      </p:sp>
      <p:sp>
        <p:nvSpPr>
          <p:cNvPr id="33794" name="Content Placeholder 1"/>
          <p:cNvSpPr txBox="1">
            <a:spLocks/>
          </p:cNvSpPr>
          <p:nvPr/>
        </p:nvSpPr>
        <p:spPr bwMode="auto">
          <a:xfrm>
            <a:off x="179388" y="969963"/>
            <a:ext cx="8713787" cy="5126037"/>
          </a:xfrm>
          <a:prstGeom prst="rect">
            <a:avLst/>
          </a:prstGeom>
          <a:noFill/>
          <a:ln w="9525">
            <a:noFill/>
            <a:miter lim="800000"/>
            <a:headEnd/>
            <a:tailEnd/>
          </a:ln>
        </p:spPr>
        <p:txBody>
          <a:bodyPr/>
          <a:lstStyle/>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Đụng chạm, cấu, sờ vào người không mong muốn</a:t>
            </a:r>
          </a:p>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Trẻ bị cài bẫy, bị buộc nghe kể chuyện tục tĩu, gợi dục</a:t>
            </a:r>
          </a:p>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Trẻ bị gán vào những hình vẽ gợi dục (VD trên tường nhà vệ sinh của trường)</a:t>
            </a:r>
          </a:p>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Trẻ bị đưa ra làm mục tiêu cho các hành vi, cử chỉ gợi dục</a:t>
            </a:r>
          </a:p>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Trẻ bị tung tin đồn xấu về tình dục hoặc bị gợi ý về tình dục</a:t>
            </a:r>
          </a:p>
          <a:p>
            <a:pPr marL="342900" indent="-342900">
              <a:lnSpc>
                <a:spcPct val="105000"/>
              </a:lnSpc>
              <a:spcBef>
                <a:spcPts val="1000"/>
              </a:spcBef>
              <a:buFont typeface="Wingdings" pitchFamily="2" charset="2"/>
              <a:buChar char="Ø"/>
            </a:pPr>
            <a:r>
              <a:rPr lang="en-US" sz="2800" b="1">
                <a:solidFill>
                  <a:srgbClr val="0000FF"/>
                </a:solidFill>
                <a:latin typeface="Calibri" pitchFamily="34" charset="0"/>
              </a:rPr>
              <a:t>Trẻ bị lột quần áo hoặc bị </a:t>
            </a:r>
            <a:r>
              <a:rPr lang="vi-VN" sz="2800" b="1">
                <a:solidFill>
                  <a:srgbClr val="0000FF"/>
                </a:solidFill>
                <a:latin typeface="Calibri" pitchFamily="34" charset="0"/>
              </a:rPr>
              <a:t>phải </a:t>
            </a:r>
            <a:r>
              <a:rPr lang="en-US" sz="2800" b="1">
                <a:solidFill>
                  <a:srgbClr val="0000FF"/>
                </a:solidFill>
                <a:latin typeface="Calibri" pitchFamily="34" charset="0"/>
              </a:rPr>
              <a:t>nhìn ai đó cởi hết quần áo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txBox="1">
            <a:spLocks noChangeArrowheads="1"/>
          </p:cNvSpPr>
          <p:nvPr/>
        </p:nvSpPr>
        <p:spPr bwMode="auto">
          <a:xfrm>
            <a:off x="165100" y="241300"/>
            <a:ext cx="8713788" cy="492125"/>
          </a:xfrm>
          <a:prstGeom prst="rect">
            <a:avLst/>
          </a:prstGeom>
          <a:noFill/>
          <a:ln w="9525">
            <a:noFill/>
            <a:miter lim="800000"/>
            <a:headEnd/>
            <a:tailEnd/>
          </a:ln>
        </p:spPr>
        <p:txBody>
          <a:bodyPr>
            <a:spAutoFit/>
          </a:bodyPr>
          <a:lstStyle/>
          <a:p>
            <a:pPr algn="ctr"/>
            <a:r>
              <a:rPr lang="en-US" sz="2600" b="1">
                <a:solidFill>
                  <a:srgbClr val="FF0000"/>
                </a:solidFill>
              </a:rPr>
              <a:t>CÁC HÀNH VI XÂM HẠI TÌNH DỤC KHÔNG TIẾP XÚC</a:t>
            </a:r>
            <a:endParaRPr lang="vi-VN" sz="2600" b="1">
              <a:solidFill>
                <a:srgbClr val="FF0000"/>
              </a:solidFill>
            </a:endParaRPr>
          </a:p>
        </p:txBody>
      </p:sp>
      <p:sp>
        <p:nvSpPr>
          <p:cNvPr id="34818" name="Content Placeholder 1"/>
          <p:cNvSpPr txBox="1">
            <a:spLocks/>
          </p:cNvSpPr>
          <p:nvPr/>
        </p:nvSpPr>
        <p:spPr bwMode="auto">
          <a:xfrm>
            <a:off x="355600" y="771525"/>
            <a:ext cx="8523288" cy="5273675"/>
          </a:xfrm>
          <a:prstGeom prst="rect">
            <a:avLst/>
          </a:prstGeom>
          <a:noFill/>
          <a:ln w="9525">
            <a:noFill/>
            <a:miter lim="800000"/>
            <a:headEnd/>
            <a:tailEnd/>
          </a:ln>
        </p:spPr>
        <p:txBody>
          <a:bodyPr/>
          <a:lstStyle/>
          <a:p>
            <a:pPr marL="342900" indent="-342900">
              <a:lnSpc>
                <a:spcPct val="105000"/>
              </a:lnSpc>
              <a:spcBef>
                <a:spcPts val="1000"/>
              </a:spcBef>
              <a:buFont typeface="Wingdings" pitchFamily="2" charset="2"/>
              <a:buChar char="Ø"/>
            </a:pPr>
            <a:r>
              <a:rPr lang="vi-VN" sz="2300" b="1">
                <a:solidFill>
                  <a:srgbClr val="0000FF"/>
                </a:solidFill>
              </a:rPr>
              <a:t>Phô bày bộ phận sinh dục trước mặ̣t trẻ</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Cho trẻ em tranh, sách, truy</a:t>
            </a:r>
            <a:r>
              <a:rPr lang="en-US" sz="2300" b="1">
                <a:solidFill>
                  <a:srgbClr val="0000FF"/>
                </a:solidFill>
              </a:rPr>
              <a:t>ệ</a:t>
            </a:r>
            <a:r>
              <a:rPr lang="vi-VN" sz="2300" b="1">
                <a:solidFill>
                  <a:srgbClr val="0000FF"/>
                </a:solidFill>
              </a:rPr>
              <a:t>n, phim khiêu dâm</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Chụp ảnh trẻ cho mục đí́ch tì̀nh dục</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Yêu cầ̀u</a:t>
            </a:r>
            <a:r>
              <a:rPr lang="en-US" sz="2300" b="1">
                <a:solidFill>
                  <a:srgbClr val="0000FF"/>
                </a:solidFill>
              </a:rPr>
              <a:t> TE</a:t>
            </a:r>
            <a:r>
              <a:rPr lang="vi-VN" sz="2300" b="1">
                <a:solidFill>
                  <a:srgbClr val="0000FF"/>
                </a:solidFill>
              </a:rPr>
              <a:t> phô bày bộ phận sinh dục cho anh/chị ta xem</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Khuyến khí́ch trẻ xem hoặc nghe các âm thanh kí́ch dục</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Nhì̀n trẻ khi trẻ chưa mặ̣c quầ̀n áo hoặc ngó́ </a:t>
            </a:r>
            <a:r>
              <a:rPr lang="en-US" sz="2300" b="1">
                <a:solidFill>
                  <a:srgbClr val="0000FF"/>
                </a:solidFill>
              </a:rPr>
              <a:t>trẻ trong</a:t>
            </a:r>
            <a:r>
              <a:rPr lang="vi-VN" sz="2300" b="1">
                <a:solidFill>
                  <a:srgbClr val="0000FF"/>
                </a:solidFill>
              </a:rPr>
              <a:t> nhà tắm/nhà</a:t>
            </a:r>
            <a:r>
              <a:rPr lang="en-US" sz="2300" b="1">
                <a:solidFill>
                  <a:srgbClr val="0000FF"/>
                </a:solidFill>
              </a:rPr>
              <a:t> </a:t>
            </a:r>
            <a:r>
              <a:rPr lang="vi-VN" sz="2300" b="1">
                <a:solidFill>
                  <a:srgbClr val="0000FF"/>
                </a:solidFill>
              </a:rPr>
              <a:t>vệ sinh</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Gửi các tin nhắn yêu đương/thư tì̀nh tới trẻ</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Dùng những lời nó́i thô tục trước mặ̣t trẻ</a:t>
            </a:r>
            <a:endParaRPr lang="en-US" sz="2300" b="1">
              <a:solidFill>
                <a:srgbClr val="0000FF"/>
              </a:solidFill>
            </a:endParaRPr>
          </a:p>
          <a:p>
            <a:pPr marL="342900" indent="-342900">
              <a:lnSpc>
                <a:spcPct val="105000"/>
              </a:lnSpc>
              <a:spcBef>
                <a:spcPts val="1000"/>
              </a:spcBef>
              <a:buFont typeface="Wingdings" pitchFamily="2" charset="2"/>
              <a:buChar char="Ø"/>
            </a:pPr>
            <a:r>
              <a:rPr lang="vi-VN" sz="2300" b="1">
                <a:solidFill>
                  <a:srgbClr val="0000FF"/>
                </a:solidFill>
              </a:rPr>
              <a:t>Sử dụng các hì̀nh ảnh của trẻ đưa lên internet</a:t>
            </a:r>
            <a:r>
              <a:rPr lang="en-US" sz="2300" b="1">
                <a:solidFill>
                  <a:srgbClr val="0000FF"/>
                </a:solidFill>
              </a:rPr>
              <a:t> với mục đích liên quan đến tình dục</a:t>
            </a:r>
            <a:endParaRPr lang="en-US" sz="230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65100" y="393700"/>
            <a:ext cx="8713788" cy="523875"/>
          </a:xfrm>
          <a:prstGeom prst="rect">
            <a:avLst/>
          </a:prstGeom>
          <a:noFill/>
          <a:ln w="9525">
            <a:noFill/>
            <a:miter lim="800000"/>
            <a:headEnd/>
            <a:tailEnd/>
          </a:ln>
        </p:spPr>
        <p:txBody>
          <a:bodyPr>
            <a:spAutoFit/>
          </a:bodyPr>
          <a:lstStyle/>
          <a:p>
            <a:pPr algn="ctr"/>
            <a:r>
              <a:rPr lang="en-US" sz="2800" b="1">
                <a:solidFill>
                  <a:srgbClr val="FF0000"/>
                </a:solidFill>
              </a:rPr>
              <a:t>CÁC HÀNH VI XÂM HẠI TÌNH DỤC CÓ TIẾP XÚC</a:t>
            </a:r>
            <a:endParaRPr lang="vi-VN" sz="2800" b="1">
              <a:solidFill>
                <a:srgbClr val="FF0000"/>
              </a:solidFill>
            </a:endParaRPr>
          </a:p>
        </p:txBody>
      </p:sp>
      <p:sp>
        <p:nvSpPr>
          <p:cNvPr id="35842" name="Content Placeholder 1"/>
          <p:cNvSpPr txBox="1">
            <a:spLocks/>
          </p:cNvSpPr>
          <p:nvPr/>
        </p:nvSpPr>
        <p:spPr bwMode="auto">
          <a:xfrm>
            <a:off x="355600" y="917575"/>
            <a:ext cx="8402638" cy="5635625"/>
          </a:xfrm>
          <a:prstGeom prst="rect">
            <a:avLst/>
          </a:prstGeom>
          <a:noFill/>
          <a:ln w="9525">
            <a:noFill/>
            <a:miter lim="800000"/>
            <a:headEnd/>
            <a:tailEnd/>
          </a:ln>
        </p:spPr>
        <p:txBody>
          <a:bodyPr/>
          <a:lstStyle/>
          <a:p>
            <a:pPr marL="342900" indent="-342900">
              <a:lnSpc>
                <a:spcPct val="105000"/>
              </a:lnSpc>
              <a:spcBef>
                <a:spcPts val="1000"/>
              </a:spcBef>
              <a:buFont typeface="Wingdings" pitchFamily="2" charset="2"/>
              <a:buChar char="Ø"/>
            </a:pPr>
            <a:r>
              <a:rPr lang="vi-VN" sz="2400" b="1">
                <a:solidFill>
                  <a:srgbClr val="0000FF"/>
                </a:solidFill>
              </a:rPr>
              <a:t>Sờ vào bộ phận sinh dục hoặc cơ thể̉ trẻ với mục đí́ch tì̀nh dục</a:t>
            </a:r>
            <a:endParaRPr lang="en-US" sz="2400" b="1">
              <a:solidFill>
                <a:srgbClr val="0000FF"/>
              </a:solidFill>
            </a:endParaRPr>
          </a:p>
          <a:p>
            <a:pPr marL="342900" indent="-342900">
              <a:lnSpc>
                <a:spcPct val="105000"/>
              </a:lnSpc>
              <a:spcBef>
                <a:spcPts val="1000"/>
              </a:spcBef>
              <a:buFont typeface="Wingdings" pitchFamily="2" charset="2"/>
              <a:buChar char="Ø"/>
            </a:pPr>
            <a:r>
              <a:rPr lang="vi-VN" sz="2400" b="1">
                <a:solidFill>
                  <a:srgbClr val="0000FF"/>
                </a:solidFill>
              </a:rPr>
              <a:t>Yêu cầu trẻ sờ vào bộ phận sinh dục của đố́i tượng hoặc chơi các trò chơi tì̀nh dục</a:t>
            </a:r>
            <a:endParaRPr lang="en-US" sz="2400" b="1">
              <a:solidFill>
                <a:srgbClr val="0000FF"/>
              </a:solidFill>
            </a:endParaRPr>
          </a:p>
          <a:p>
            <a:pPr marL="342900" indent="-342900">
              <a:lnSpc>
                <a:spcPct val="105000"/>
              </a:lnSpc>
              <a:spcBef>
                <a:spcPts val="1000"/>
              </a:spcBef>
              <a:buFont typeface="Wingdings" pitchFamily="2" charset="2"/>
              <a:buChar char="Ø"/>
            </a:pPr>
            <a:r>
              <a:rPr lang="vi-VN" sz="2400" b="1">
                <a:solidFill>
                  <a:srgbClr val="0000FF"/>
                </a:solidFill>
              </a:rPr>
              <a:t>Đưa các vật dụng hoặc bộ phận cơ thể̉ (như ngó́n tay, lưỡi, dương vật) vào âm đạo hay hậu môn, miệng của trẻ với mục đí́ch quan hệ tì̀nh dục.</a:t>
            </a:r>
            <a:endParaRPr lang="en-US" sz="2400" b="1">
              <a:solidFill>
                <a:srgbClr val="0000FF"/>
              </a:solidFill>
            </a:endParaRPr>
          </a:p>
          <a:p>
            <a:pPr marL="342900" indent="-342900">
              <a:lnSpc>
                <a:spcPct val="105000"/>
              </a:lnSpc>
              <a:spcBef>
                <a:spcPts val="1000"/>
              </a:spcBef>
              <a:buFont typeface="Wingdings" pitchFamily="2" charset="2"/>
              <a:buChar char="Ø"/>
            </a:pPr>
            <a:r>
              <a:rPr lang="vi-VN" sz="2400" b="1">
                <a:solidFill>
                  <a:srgbClr val="0000FF"/>
                </a:solidFill>
              </a:rPr>
              <a:t>Quan hệ tì̀nh dục bằ̀ng đường miệng, âm đạo hay hậu môn;</a:t>
            </a:r>
            <a:endParaRPr lang="en-US" sz="2400" b="1">
              <a:solidFill>
                <a:srgbClr val="0000FF"/>
              </a:solidFill>
            </a:endParaRPr>
          </a:p>
          <a:p>
            <a:pPr marL="342900" indent="-342900">
              <a:lnSpc>
                <a:spcPct val="105000"/>
              </a:lnSpc>
              <a:spcBef>
                <a:spcPts val="1000"/>
              </a:spcBef>
              <a:buFont typeface="Wingdings" pitchFamily="2" charset="2"/>
              <a:buChar char="Ø"/>
            </a:pPr>
            <a:r>
              <a:rPr lang="vi-VN" sz="2400" b="1">
                <a:solidFill>
                  <a:srgbClr val="0000FF"/>
                </a:solidFill>
              </a:rPr>
              <a:t>Ép buộc trẻ thực hiện các hành vi gợi dục</a:t>
            </a:r>
            <a:endParaRPr lang="en-US" sz="2400" b="1">
              <a:solidFill>
                <a:srgbClr val="0000FF"/>
              </a:solidFill>
            </a:endParaRPr>
          </a:p>
          <a:p>
            <a:pPr marL="342900" indent="-342900">
              <a:lnSpc>
                <a:spcPct val="105000"/>
              </a:lnSpc>
              <a:spcBef>
                <a:spcPts val="1000"/>
              </a:spcBef>
              <a:buFont typeface="Wingdings" pitchFamily="2" charset="2"/>
              <a:buChar char="Ø"/>
            </a:pPr>
            <a:r>
              <a:rPr lang="vi-VN" sz="2400" b="1">
                <a:solidFill>
                  <a:srgbClr val="0000FF"/>
                </a:solidFill>
              </a:rPr>
              <a:t>Ép </a:t>
            </a:r>
            <a:r>
              <a:rPr lang="en-US" sz="2400" b="1">
                <a:solidFill>
                  <a:srgbClr val="0000FF"/>
                </a:solidFill>
              </a:rPr>
              <a:t>buộc </a:t>
            </a:r>
            <a:r>
              <a:rPr lang="vi-VN" sz="2400" b="1">
                <a:solidFill>
                  <a:srgbClr val="0000FF"/>
                </a:solidFill>
              </a:rPr>
              <a:t>trẻ quan hệ tì̀nh dục </a:t>
            </a:r>
            <a:r>
              <a:rPr lang="en-US" sz="2400" b="1">
                <a:solidFill>
                  <a:srgbClr val="0000FF"/>
                </a:solidFill>
              </a:rPr>
              <a:t>hoặc lôi kéo trẻ vào các hành vi tình dục với trẻ em hoặc </a:t>
            </a:r>
            <a:r>
              <a:rPr lang="vi-VN" sz="2400" b="1">
                <a:solidFill>
                  <a:srgbClr val="0000FF"/>
                </a:solidFill>
              </a:rPr>
              <a:t>với người lớn</a:t>
            </a:r>
            <a:endParaRPr lang="en-US" sz="2400" b="1">
              <a:solidFill>
                <a:srgbClr val="0000FF"/>
              </a:solidFill>
            </a:endParaRPr>
          </a:p>
          <a:p>
            <a:pPr marL="342900" indent="-342900">
              <a:lnSpc>
                <a:spcPct val="105000"/>
              </a:lnSpc>
              <a:spcBef>
                <a:spcPts val="1000"/>
              </a:spcBef>
              <a:buFont typeface="Wingdings" pitchFamily="2" charset="2"/>
              <a:buChar char="Ø"/>
            </a:pPr>
            <a:endParaRPr lang="en-US" sz="240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txBox="1">
            <a:spLocks noChangeArrowheads="1"/>
          </p:cNvSpPr>
          <p:nvPr/>
        </p:nvSpPr>
        <p:spPr bwMode="auto">
          <a:xfrm>
            <a:off x="457200" y="2057400"/>
            <a:ext cx="7793038" cy="498475"/>
          </a:xfrm>
          <a:prstGeom prst="rect">
            <a:avLst/>
          </a:prstGeom>
          <a:noFill/>
          <a:ln w="9525">
            <a:noFill/>
            <a:miter lim="800000"/>
            <a:headEnd/>
            <a:tailEnd/>
          </a:ln>
        </p:spPr>
        <p:txBody>
          <a:bodyPr/>
          <a:lstStyle/>
          <a:p>
            <a:pPr algn="ctr">
              <a:lnSpc>
                <a:spcPct val="90000"/>
              </a:lnSpc>
            </a:pPr>
            <a:r>
              <a:rPr lang="en-US" sz="3200" b="1">
                <a:solidFill>
                  <a:srgbClr val="C00000"/>
                </a:solidFill>
                <a:latin typeface="Calibri" pitchFamily="34" charset="0"/>
                <a:cs typeface="Times New Roman" pitchFamily="18" charset="0"/>
              </a:rPr>
              <a:t>THẢO LUẬN TÌNH HUỐNG</a:t>
            </a:r>
          </a:p>
        </p:txBody>
      </p:sp>
      <p:sp>
        <p:nvSpPr>
          <p:cNvPr id="5" name="Oval 11"/>
          <p:cNvSpPr>
            <a:spLocks noChangeArrowheads="1"/>
          </p:cNvSpPr>
          <p:nvPr/>
        </p:nvSpPr>
        <p:spPr bwMode="auto">
          <a:xfrm>
            <a:off x="685800" y="838200"/>
            <a:ext cx="738188" cy="809625"/>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3600" b="1" dirty="0">
                <a:latin typeface="Calibri" pitchFamily="34" charset="0"/>
                <a:ea typeface="ＭＳ Ｐゴシック" pitchFamily="34" charset="-128"/>
                <a:cs typeface="+mn-cs"/>
              </a:rPr>
              <a:t>3</a:t>
            </a:r>
          </a:p>
        </p:txBody>
      </p:sp>
      <p:sp>
        <p:nvSpPr>
          <p:cNvPr id="6" name="AutoShape 20"/>
          <p:cNvSpPr>
            <a:spLocks noChangeArrowheads="1"/>
          </p:cNvSpPr>
          <p:nvPr/>
        </p:nvSpPr>
        <p:spPr bwMode="auto">
          <a:xfrm>
            <a:off x="1295400" y="685800"/>
            <a:ext cx="7107238" cy="1066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b="1" dirty="0">
                <a:latin typeface="Calibri" pitchFamily="34" charset="0"/>
                <a:cs typeface="Arial" pitchFamily="34" charset="0"/>
              </a:rPr>
              <a:t>HỆ QUẢ VÀ NGUYÊN NHÂN</a:t>
            </a:r>
          </a:p>
          <a:p>
            <a:pPr algn="ctr">
              <a:defRPr/>
            </a:pPr>
            <a:r>
              <a:rPr lang="en-US" sz="3200" b="1" dirty="0">
                <a:latin typeface="Calibri" pitchFamily="34" charset="0"/>
                <a:cs typeface="Arial" pitchFamily="34" charset="0"/>
              </a:rPr>
              <a:t>CỦA BLHĐTCSG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txBox="1">
            <a:spLocks noChangeArrowheads="1"/>
          </p:cNvSpPr>
          <p:nvPr/>
        </p:nvSpPr>
        <p:spPr bwMode="auto">
          <a:xfrm>
            <a:off x="0" y="0"/>
            <a:ext cx="8967788" cy="6400800"/>
          </a:xfrm>
          <a:prstGeom prst="rect">
            <a:avLst/>
          </a:prstGeom>
          <a:noFill/>
          <a:ln w="9525">
            <a:noFill/>
            <a:miter lim="800000"/>
            <a:headEnd/>
            <a:tailEnd/>
          </a:ln>
        </p:spPr>
        <p:txBody>
          <a:bodyPr lIns="0" tIns="0" rIns="0" bIns="0"/>
          <a:lstStyle/>
          <a:p>
            <a:pPr algn="ctr">
              <a:lnSpc>
                <a:spcPct val="120000"/>
              </a:lnSpc>
            </a:pPr>
            <a:r>
              <a:rPr lang="en-US" sz="1700">
                <a:solidFill>
                  <a:srgbClr val="3B3B37"/>
                </a:solidFill>
              </a:rPr>
              <a:t>     </a:t>
            </a:r>
            <a:r>
              <a:rPr lang="en-US" sz="2800" b="1">
                <a:solidFill>
                  <a:srgbClr val="0000FF"/>
                </a:solidFill>
                <a:latin typeface="Calibri" pitchFamily="34" charset="0"/>
              </a:rPr>
              <a:t>TÌNH HUỐNG 1:</a:t>
            </a:r>
            <a:endParaRPr lang="en-US" sz="1700">
              <a:solidFill>
                <a:srgbClr val="3B3B37"/>
              </a:solidFill>
            </a:endParaRPr>
          </a:p>
          <a:p>
            <a:pPr algn="just">
              <a:lnSpc>
                <a:spcPct val="120000"/>
              </a:lnSpc>
            </a:pPr>
            <a:r>
              <a:rPr lang="en-US" sz="1700">
                <a:solidFill>
                  <a:srgbClr val="3B3B37"/>
                </a:solidFill>
              </a:rPr>
              <a:t>	</a:t>
            </a:r>
            <a:r>
              <a:rPr lang="en-US" sz="2000" b="1">
                <a:solidFill>
                  <a:srgbClr val="3B3B37"/>
                </a:solidFill>
                <a:latin typeface="Calibri" pitchFamily="34" charset="0"/>
              </a:rPr>
              <a:t>Tôi tên Hương, học sinh lớp 10A, trường THPT X. Tôi rất thích học toán. Thầy Nam, giáo viên dạy toán của lớp rất quý tôi vì tôi học giỏi toán. Thứ 3 tuần trước, thầy Nam nói với tôi rằng, thầy sẽ phụ đạo thêm toán cho tôi, nếu tôi mang cặp về nhà giúp thầy. Thực sự, tôi không cảm thấy thoải mái với đề nghị của thầy, nhưng vì không muốn làm phật ý thầy nên tôi đã đồng ý.</a:t>
            </a:r>
          </a:p>
          <a:p>
            <a:pPr algn="just">
              <a:lnSpc>
                <a:spcPct val="120000"/>
              </a:lnSpc>
            </a:pPr>
            <a:r>
              <a:rPr lang="en-US" sz="2000" b="1">
                <a:solidFill>
                  <a:srgbClr val="3B3B37"/>
                </a:solidFill>
                <a:latin typeface="Calibri" pitchFamily="34" charset="0"/>
              </a:rPr>
              <a:t>	Hôm đầu tiên mang cặp về giúp thầy, thầy nói cảm ơn và cố tính chạm nhẹ tay vào ngực tôi khi tôi đưa cặp cho thầy trước cổng. Tôi giật thót mình, nhưng rồi cũng “thở phào” vì đã thoát khỏi thầy. Hôm sau, thầy lại nói tôi mang cặp về giúp thầy. Lần này, thầy cố ý ép tôi mang vào trong nhà. Khi tôi từ chối, thầy tỏ vẻ tức giận và mắng tôi thiếu lịch sự. Cuối cùng tôi đành phải đồng ý mang cặp vào nhà cho thầy. Khi tôi bước vào nhà, thầy đóng sập cửa lại, kéo tôi vào phòng ngủ rồi đè tôi xuống giường. Tôi kháng cự quyết liệt, nên thầy ngừng lại, nhưng lớn tiếng mắng tôi là đồ không biết điều; thầy đe dọa nếu tôi kể cho ai biết chuyện này thì tôi sẽ bị đúp môn của thầy. Tôi vùng chạy khỏi nhà thầy và cảm thấy sợ hãi với những gì đã xảy đến với mình. Tôi cảm thấy mình thật ngu ngốc đã tự đẩy mình vào hoàn cảnh này. Tôi thấy lo sợ khi phải đến lớp và đối mặt với thầy. Tôi chỉ muốn bỏ học, hoặc chuyển qua trường khác.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l="28571" t="33151" r="23152" b="17935"/>
          <a:stretch>
            <a:fillRect/>
          </a:stretch>
        </p:blipFill>
        <p:spPr bwMode="auto">
          <a:xfrm>
            <a:off x="304800" y="1430338"/>
            <a:ext cx="8458200" cy="4741862"/>
          </a:xfrm>
          <a:prstGeom prst="rect">
            <a:avLst/>
          </a:prstGeom>
          <a:noFill/>
          <a:ln w="9525">
            <a:noFill/>
            <a:miter lim="800000"/>
            <a:headEnd/>
            <a:tailEnd/>
          </a:ln>
        </p:spPr>
      </p:pic>
      <p:sp>
        <p:nvSpPr>
          <p:cNvPr id="4" name="Title 3"/>
          <p:cNvSpPr>
            <a:spLocks noGrp="1"/>
          </p:cNvSpPr>
          <p:nvPr>
            <p:ph type="title"/>
          </p:nvPr>
        </p:nvSpPr>
        <p:spPr>
          <a:xfrm>
            <a:off x="419100" y="304800"/>
            <a:ext cx="8229600" cy="725488"/>
          </a:xfrm>
          <a:solidFill>
            <a:srgbClr val="FFFFFF"/>
          </a:solid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pPr>
              <a:defRPr/>
            </a:pPr>
            <a:r>
              <a:rPr lang="en-US" sz="3200" b="1" dirty="0" err="1" smtClean="0">
                <a:solidFill>
                  <a:srgbClr val="C00000"/>
                </a:solidFill>
                <a:latin typeface="Arial" pitchFamily="34" charset="0"/>
                <a:cs typeface="Arial" pitchFamily="34" charset="0"/>
              </a:rPr>
              <a:t>Các</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địa</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điểm</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thường</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xảy</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ra</a:t>
            </a:r>
            <a:r>
              <a:rPr lang="en-US" sz="3200" b="1" dirty="0" smtClean="0">
                <a:solidFill>
                  <a:srgbClr val="C00000"/>
                </a:solidFill>
                <a:latin typeface="Arial" pitchFamily="34" charset="0"/>
                <a:cs typeface="Arial" pitchFamily="34" charset="0"/>
              </a:rPr>
              <a:t> BLHĐTCSG </a:t>
            </a:r>
            <a:r>
              <a:rPr lang="en-US" sz="3200" b="1" dirty="0" err="1" smtClean="0">
                <a:solidFill>
                  <a:srgbClr val="C00000"/>
                </a:solidFill>
                <a:latin typeface="Arial" pitchFamily="34" charset="0"/>
                <a:cs typeface="Arial" pitchFamily="34" charset="0"/>
              </a:rPr>
              <a:t>và</a:t>
            </a:r>
            <a:r>
              <a:rPr lang="en-US" sz="3200" b="1" dirty="0" smtClean="0">
                <a:solidFill>
                  <a:srgbClr val="C00000"/>
                </a:solidFill>
                <a:latin typeface="Arial" pitchFamily="34" charset="0"/>
                <a:cs typeface="Arial" pitchFamily="34" charset="0"/>
              </a:rPr>
              <a:t> XHTD/QRTD</a:t>
            </a:r>
            <a:endParaRPr lang="en-US" sz="32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76200"/>
            <a:ext cx="8229600" cy="563563"/>
          </a:xfrm>
        </p:spPr>
        <p:txBody>
          <a:bodyPr/>
          <a:lstStyle/>
          <a:p>
            <a:r>
              <a:rPr lang="en-US" sz="3200" b="1" smtClean="0">
                <a:solidFill>
                  <a:srgbClr val="C00000"/>
                </a:solidFill>
              </a:rPr>
              <a:t>Ả</a:t>
            </a:r>
            <a:r>
              <a:rPr lang="es-ES_tradnl" sz="3200" b="1" smtClean="0">
                <a:solidFill>
                  <a:srgbClr val="C00000"/>
                </a:solidFill>
              </a:rPr>
              <a:t>nh hưởng và tác động của BLHĐTCSG/XHTDTE</a:t>
            </a:r>
            <a:endParaRPr lang="en-US" sz="3200" smtClean="0">
              <a:solidFill>
                <a:srgbClr val="C00000"/>
              </a:solidFill>
            </a:endParaRPr>
          </a:p>
        </p:txBody>
      </p:sp>
      <p:sp>
        <p:nvSpPr>
          <p:cNvPr id="46082" name="Text Placeholder 2"/>
          <p:cNvSpPr>
            <a:spLocks noGrp="1"/>
          </p:cNvSpPr>
          <p:nvPr>
            <p:ph type="body" idx="1"/>
          </p:nvPr>
        </p:nvSpPr>
        <p:spPr>
          <a:xfrm>
            <a:off x="304800" y="762000"/>
            <a:ext cx="3886200" cy="762000"/>
          </a:xfrm>
          <a:solidFill>
            <a:srgbClr val="CCFFFF"/>
          </a:solidFill>
        </p:spPr>
        <p:txBody>
          <a:bodyPr/>
          <a:lstStyle/>
          <a:p>
            <a:pPr algn="ctr"/>
            <a:r>
              <a:rPr lang="en-US" smtClean="0"/>
              <a:t>Ảnh hưởng đối với việc học tập của trẻ</a:t>
            </a:r>
          </a:p>
        </p:txBody>
      </p:sp>
      <p:sp>
        <p:nvSpPr>
          <p:cNvPr id="46083" name="Content Placeholder 3"/>
          <p:cNvSpPr>
            <a:spLocks noGrp="1"/>
          </p:cNvSpPr>
          <p:nvPr>
            <p:ph sz="half" idx="2"/>
          </p:nvPr>
        </p:nvSpPr>
        <p:spPr>
          <a:xfrm>
            <a:off x="304800" y="1554163"/>
            <a:ext cx="3886200" cy="4999037"/>
          </a:xfrm>
          <a:solidFill>
            <a:srgbClr val="FFFFCC"/>
          </a:solidFill>
        </p:spPr>
        <p:txBody>
          <a:bodyPr/>
          <a:lstStyle/>
          <a:p>
            <a:pPr marL="228600" indent="-228600">
              <a:buFont typeface="Wingdings" pitchFamily="2" charset="2"/>
              <a:buChar char="§"/>
              <a:tabLst>
                <a:tab pos="228600" algn="l"/>
              </a:tabLst>
            </a:pPr>
            <a:r>
              <a:rPr lang="en-US" sz="2200" smtClean="0"/>
              <a:t>Mất tập trung</a:t>
            </a:r>
          </a:p>
          <a:p>
            <a:pPr marL="228600" indent="-228600">
              <a:buFont typeface="Wingdings" pitchFamily="2" charset="2"/>
              <a:buChar char="§"/>
              <a:tabLst>
                <a:tab pos="228600" algn="l"/>
              </a:tabLst>
            </a:pPr>
            <a:r>
              <a:rPr lang="en-US" sz="2200" smtClean="0"/>
              <a:t>Đạt điểm thấp</a:t>
            </a:r>
          </a:p>
          <a:p>
            <a:pPr marL="228600" indent="-228600">
              <a:buFont typeface="Wingdings" pitchFamily="2" charset="2"/>
              <a:buChar char="§"/>
              <a:tabLst>
                <a:tab pos="228600" algn="l"/>
              </a:tabLst>
            </a:pPr>
            <a:r>
              <a:rPr lang="en-US" sz="2200" smtClean="0"/>
              <a:t>Không muốn tới trường</a:t>
            </a:r>
          </a:p>
          <a:p>
            <a:pPr marL="228600" indent="-228600">
              <a:buFont typeface="Wingdings" pitchFamily="2" charset="2"/>
              <a:buChar char="§"/>
              <a:tabLst>
                <a:tab pos="228600" algn="l"/>
              </a:tabLst>
            </a:pPr>
            <a:r>
              <a:rPr lang="en-US" sz="2200" smtClean="0"/>
              <a:t>Lo sợ không muốn tham gia các HĐ trong lớp/trường</a:t>
            </a:r>
          </a:p>
          <a:p>
            <a:pPr marL="228600" indent="-228600">
              <a:buFont typeface="Wingdings" pitchFamily="2" charset="2"/>
              <a:buChar char="§"/>
              <a:tabLst>
                <a:tab pos="228600" algn="l"/>
              </a:tabLst>
            </a:pPr>
            <a:r>
              <a:rPr lang="en-US" sz="2200" smtClean="0"/>
              <a:t>Không dám nhờ GV giúp đỡ</a:t>
            </a:r>
          </a:p>
          <a:p>
            <a:pPr marL="228600" indent="-228600">
              <a:buFont typeface="Wingdings" pitchFamily="2" charset="2"/>
              <a:buChar char="§"/>
              <a:tabLst>
                <a:tab pos="228600" algn="l"/>
              </a:tabLst>
            </a:pPr>
            <a:r>
              <a:rPr lang="en-US" sz="2200" smtClean="0"/>
              <a:t>Bị cô lập trong các hoạt động</a:t>
            </a:r>
            <a:r>
              <a:rPr lang="vi-VN" sz="2200" smtClean="0">
                <a:latin typeface="Calibri" pitchFamily="34" charset="0"/>
              </a:rPr>
              <a:t> tập thể của lớp,</a:t>
            </a:r>
            <a:r>
              <a:rPr lang="en-US" sz="2200" smtClean="0"/>
              <a:t> trường </a:t>
            </a:r>
          </a:p>
          <a:p>
            <a:pPr marL="228600" indent="-228600">
              <a:buFont typeface="Wingdings" pitchFamily="2" charset="2"/>
              <a:buChar char="§"/>
              <a:tabLst>
                <a:tab pos="228600" algn="l"/>
              </a:tabLst>
            </a:pPr>
            <a:r>
              <a:rPr lang="vi-VN" sz="2200" smtClean="0">
                <a:latin typeface="Calibri" pitchFamily="34" charset="0"/>
              </a:rPr>
              <a:t>Muốn c</a:t>
            </a:r>
            <a:r>
              <a:rPr lang="en-US" sz="2200" smtClean="0"/>
              <a:t>huyển trường</a:t>
            </a:r>
            <a:r>
              <a:rPr lang="vi-VN" sz="2200" smtClean="0">
                <a:latin typeface="Calibri" pitchFamily="34" charset="0"/>
              </a:rPr>
              <a:t> để thoát khỏi bạo lực</a:t>
            </a:r>
            <a:r>
              <a:rPr lang="en-US" sz="2200" smtClean="0"/>
              <a:t> và sự kì thị</a:t>
            </a:r>
          </a:p>
          <a:p>
            <a:pPr marL="228600" indent="-228600">
              <a:buFont typeface="Wingdings" pitchFamily="2" charset="2"/>
              <a:buChar char="§"/>
              <a:tabLst>
                <a:tab pos="228600" algn="l"/>
              </a:tabLst>
            </a:pPr>
            <a:r>
              <a:rPr lang="en-US" sz="2200" smtClean="0"/>
              <a:t>Bỏ học</a:t>
            </a:r>
          </a:p>
          <a:p>
            <a:pPr marL="228600" indent="-228600">
              <a:buFont typeface="Wingdings" pitchFamily="2" charset="2"/>
              <a:buChar char="§"/>
              <a:tabLst>
                <a:tab pos="228600" algn="l"/>
              </a:tabLst>
            </a:pPr>
            <a:r>
              <a:rPr lang="en-US" sz="2200" smtClean="0"/>
              <a:t>Hạn chế lựa chọn môn học và nghề nghiệp</a:t>
            </a:r>
          </a:p>
        </p:txBody>
      </p:sp>
      <p:sp>
        <p:nvSpPr>
          <p:cNvPr id="46084" name="Text Placeholder 4"/>
          <p:cNvSpPr>
            <a:spLocks noGrp="1"/>
          </p:cNvSpPr>
          <p:nvPr>
            <p:ph type="body" sz="quarter" idx="3"/>
          </p:nvPr>
        </p:nvSpPr>
        <p:spPr>
          <a:xfrm>
            <a:off x="4492625" y="685800"/>
            <a:ext cx="4422775" cy="838200"/>
          </a:xfrm>
          <a:solidFill>
            <a:srgbClr val="CCFFFF"/>
          </a:solidFill>
        </p:spPr>
        <p:txBody>
          <a:bodyPr/>
          <a:lstStyle/>
          <a:p>
            <a:pPr algn="ctr"/>
            <a:r>
              <a:rPr lang="en-US" smtClean="0"/>
              <a:t>Tác động tới thể chất, tâm lý là gia tăng các nguy cơ:</a:t>
            </a:r>
          </a:p>
        </p:txBody>
      </p:sp>
      <p:sp>
        <p:nvSpPr>
          <p:cNvPr id="46085" name="Content Placeholder 5"/>
          <p:cNvSpPr>
            <a:spLocks noGrp="1"/>
          </p:cNvSpPr>
          <p:nvPr>
            <p:ph sz="quarter" idx="4"/>
          </p:nvPr>
        </p:nvSpPr>
        <p:spPr>
          <a:xfrm>
            <a:off x="4495800" y="1554163"/>
            <a:ext cx="4495800" cy="4999037"/>
          </a:xfrm>
          <a:solidFill>
            <a:srgbClr val="FFFFCC"/>
          </a:solidFill>
        </p:spPr>
        <p:txBody>
          <a:bodyPr/>
          <a:lstStyle/>
          <a:p>
            <a:pPr marL="228600" indent="-228600">
              <a:buFont typeface="Wingdings" pitchFamily="2" charset="2"/>
              <a:buChar char="§"/>
              <a:tabLst>
                <a:tab pos="228600" algn="l"/>
              </a:tabLst>
            </a:pPr>
            <a:r>
              <a:rPr lang="es-ES_tradnl" sz="2000" smtClean="0"/>
              <a:t>Mất tự tin</a:t>
            </a:r>
            <a:endParaRPr lang="en-US" sz="2000" smtClean="0"/>
          </a:p>
          <a:p>
            <a:pPr marL="228600" indent="-228600">
              <a:buFont typeface="Wingdings" pitchFamily="2" charset="2"/>
              <a:buChar char="§"/>
              <a:tabLst>
                <a:tab pos="228600" algn="l"/>
              </a:tabLst>
            </a:pPr>
            <a:r>
              <a:rPr lang="es-ES_tradnl" sz="2000" smtClean="0"/>
              <a:t>Lo lắng, sợ hãi, tức giận</a:t>
            </a:r>
            <a:endParaRPr lang="en-US" sz="2000" smtClean="0"/>
          </a:p>
          <a:p>
            <a:pPr marL="228600" indent="-228600">
              <a:buFont typeface="Wingdings" pitchFamily="2" charset="2"/>
              <a:buChar char="§"/>
              <a:tabLst>
                <a:tab pos="228600" algn="l"/>
              </a:tabLst>
            </a:pPr>
            <a:r>
              <a:rPr lang="es-ES_tradnl" sz="2000" smtClean="0"/>
              <a:t>Trầm cảm, tuyệt vọng</a:t>
            </a:r>
            <a:r>
              <a:rPr lang="en-US" sz="2000" smtClean="0"/>
              <a:t>, s</a:t>
            </a:r>
            <a:r>
              <a:rPr lang="es-ES_tradnl" sz="2000" smtClean="0"/>
              <a:t>ức khỏe kém</a:t>
            </a:r>
            <a:endParaRPr lang="en-US" sz="2000" smtClean="0"/>
          </a:p>
          <a:p>
            <a:pPr marL="228600" indent="-228600">
              <a:buFont typeface="Wingdings" pitchFamily="2" charset="2"/>
              <a:buChar char="§"/>
              <a:tabLst>
                <a:tab pos="228600" algn="l"/>
              </a:tabLst>
            </a:pPr>
            <a:r>
              <a:rPr lang="es-ES_tradnl" sz="2000" smtClean="0"/>
              <a:t>Mất niềm tin vào người khác</a:t>
            </a:r>
            <a:endParaRPr lang="en-US" sz="2000" smtClean="0"/>
          </a:p>
          <a:p>
            <a:pPr marL="228600" indent="-228600">
              <a:buFont typeface="Wingdings" pitchFamily="2" charset="2"/>
              <a:buChar char="§"/>
              <a:tabLst>
                <a:tab pos="228600" algn="l"/>
              </a:tabLst>
            </a:pPr>
            <a:r>
              <a:rPr lang="es-ES_tradnl" sz="2000" smtClean="0"/>
              <a:t>Có hành vi tình dục nguy hiểm</a:t>
            </a:r>
            <a:endParaRPr lang="en-US" sz="2000" smtClean="0"/>
          </a:p>
          <a:p>
            <a:pPr marL="228600" indent="-228600">
              <a:buFont typeface="Wingdings" pitchFamily="2" charset="2"/>
              <a:buChar char="§"/>
              <a:tabLst>
                <a:tab pos="228600" algn="l"/>
              </a:tabLst>
            </a:pPr>
            <a:r>
              <a:rPr lang="es-ES_tradnl" sz="2000" smtClean="0"/>
              <a:t>Xung đột trong gia đình</a:t>
            </a:r>
            <a:endParaRPr lang="en-US" sz="2000" smtClean="0"/>
          </a:p>
          <a:p>
            <a:pPr marL="228600" indent="-228600">
              <a:buFont typeface="Wingdings" pitchFamily="2" charset="2"/>
              <a:buChar char="§"/>
              <a:tabLst>
                <a:tab pos="228600" algn="l"/>
              </a:tabLst>
            </a:pPr>
            <a:r>
              <a:rPr lang="es-ES_tradnl" sz="2000" smtClean="0"/>
              <a:t>Tự ngược đãi/làm tổn thương bản thân</a:t>
            </a:r>
            <a:endParaRPr lang="en-US" sz="2000" smtClean="0"/>
          </a:p>
          <a:p>
            <a:pPr marL="228600" indent="-228600">
              <a:buFont typeface="Wingdings" pitchFamily="2" charset="2"/>
              <a:buChar char="§"/>
              <a:tabLst>
                <a:tab pos="228600" algn="l"/>
              </a:tabLst>
            </a:pPr>
            <a:r>
              <a:rPr lang="es-ES_tradnl" sz="2000" smtClean="0"/>
              <a:t>Tự tử</a:t>
            </a:r>
            <a:r>
              <a:rPr lang="vi-VN" sz="2000" smtClean="0">
                <a:latin typeface="Calibri" pitchFamily="34" charset="0"/>
              </a:rPr>
              <a:t> (hoặc có ý muốn tự tử)</a:t>
            </a:r>
            <a:endParaRPr lang="en-US" sz="2000" smtClean="0"/>
          </a:p>
          <a:p>
            <a:pPr marL="228600" indent="-228600">
              <a:buFont typeface="Wingdings" pitchFamily="2" charset="2"/>
              <a:buChar char="§"/>
              <a:tabLst>
                <a:tab pos="228600" algn="l"/>
              </a:tabLst>
            </a:pPr>
            <a:r>
              <a:rPr lang="es-ES_tradnl" sz="2000" smtClean="0"/>
              <a:t>Sử dụng đồ uống có cồn hoặc các chất kích thích khác</a:t>
            </a:r>
            <a:endParaRPr lang="en-US" sz="2000" smtClean="0"/>
          </a:p>
          <a:p>
            <a:pPr marL="228600" indent="-228600">
              <a:buFont typeface="Wingdings" pitchFamily="2" charset="2"/>
              <a:buChar char="§"/>
              <a:tabLst>
                <a:tab pos="228600" algn="l"/>
              </a:tabLst>
            </a:pPr>
            <a:r>
              <a:rPr lang="es-ES_tradnl" sz="2000" smtClean="0"/>
              <a:t>Tổn thương cơ thể, mang thai (đối với em gái) và mắc các bệnh LTQĐTD</a:t>
            </a:r>
            <a:endParaRPr lang="en-US" sz="2000" smtClean="0"/>
          </a:p>
          <a:p>
            <a:pPr marL="228600" indent="-228600">
              <a:buFont typeface="Wingdings" pitchFamily="2" charset="2"/>
              <a:buChar char="§"/>
              <a:tabLst>
                <a:tab pos="228600" algn="l"/>
              </a:tabLst>
            </a:pPr>
            <a:r>
              <a:rPr lang="es-ES_tradnl" sz="2000" smtClean="0"/>
              <a:t>Nghiện tình dục, hoặc đi XHTD người khác</a:t>
            </a:r>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715962"/>
          </a:xfrm>
        </p:spPr>
        <p:txBody>
          <a:bodyPr/>
          <a:lstStyle/>
          <a:p>
            <a:r>
              <a:rPr lang="en-GB" sz="4000" b="1" smtClean="0">
                <a:solidFill>
                  <a:srgbClr val="0000FF"/>
                </a:solidFill>
                <a:latin typeface="Arial" charset="0"/>
                <a:cs typeface="Arial" charset="0"/>
              </a:rPr>
              <a:t>MỤC TIÊU</a:t>
            </a:r>
            <a:endParaRPr lang="en-US" sz="4000" smtClean="0"/>
          </a:p>
        </p:txBody>
      </p:sp>
      <p:sp>
        <p:nvSpPr>
          <p:cNvPr id="16386" name="Content Placeholder 2"/>
          <p:cNvSpPr>
            <a:spLocks noGrp="1"/>
          </p:cNvSpPr>
          <p:nvPr>
            <p:ph idx="1"/>
          </p:nvPr>
        </p:nvSpPr>
        <p:spPr>
          <a:xfrm>
            <a:off x="457200" y="1036638"/>
            <a:ext cx="8229600" cy="5516562"/>
          </a:xfrm>
        </p:spPr>
        <p:txBody>
          <a:bodyPr/>
          <a:lstStyle/>
          <a:p>
            <a:pPr marL="457200" indent="-457200">
              <a:buClr>
                <a:srgbClr val="0000FF"/>
              </a:buClr>
              <a:buFont typeface="Wingdings" pitchFamily="2" charset="2"/>
              <a:buChar char="Ü"/>
            </a:pPr>
            <a:r>
              <a:rPr lang="en-US" sz="2800" smtClean="0">
                <a:latin typeface="Arial" charset="0"/>
                <a:cs typeface="Arial" charset="0"/>
              </a:rPr>
              <a:t>Hiểu và trình bày được một số khái niệm liên quan đến bạo lực học đường trên cơ sở giới</a:t>
            </a:r>
          </a:p>
          <a:p>
            <a:pPr marL="457200" indent="-457200">
              <a:buClr>
                <a:srgbClr val="0000FF"/>
              </a:buClr>
              <a:buFont typeface="Wingdings" pitchFamily="2" charset="2"/>
              <a:buChar char="Ü"/>
            </a:pPr>
            <a:r>
              <a:rPr lang="en-US" sz="2800" smtClean="0">
                <a:latin typeface="Arial" charset="0"/>
                <a:cs typeface="Arial" charset="0"/>
              </a:rPr>
              <a:t>Phân tích được các nguyên nhân cơ bản, tác động và hệ quả của BLHĐTCSG</a:t>
            </a:r>
          </a:p>
          <a:p>
            <a:pPr marL="457200" indent="-457200">
              <a:buClr>
                <a:srgbClr val="0000FF"/>
              </a:buClr>
              <a:buFont typeface="Wingdings" pitchFamily="2" charset="2"/>
              <a:buChar char="Ü"/>
            </a:pPr>
            <a:r>
              <a:rPr lang="en-US" sz="2800" smtClean="0">
                <a:latin typeface="Arial" charset="0"/>
                <a:cs typeface="Arial" charset="0"/>
              </a:rPr>
              <a:t>Liệt kê được một số bước cơ bản trong qui trình xử lí các vụ việc bạo lực giới trong nhà trường</a:t>
            </a:r>
          </a:p>
          <a:p>
            <a:pPr marL="457200" indent="-457200">
              <a:buClr>
                <a:srgbClr val="0000FF"/>
              </a:buClr>
              <a:buFont typeface="Wingdings" pitchFamily="2" charset="2"/>
              <a:buChar char="Ü"/>
            </a:pPr>
            <a:r>
              <a:rPr lang="en-US" sz="2800" smtClean="0">
                <a:latin typeface="Arial" charset="0"/>
                <a:cs typeface="Arial" charset="0"/>
              </a:rPr>
              <a:t>Vận dụng được một số biện pháp giáo dục phòng ngừa và ứng phó với BLHĐTCSG, đặc biệt trong công tác chủ nhiệm lớp. </a:t>
            </a:r>
            <a:endParaRPr lang="en-US" alt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76200"/>
            <a:ext cx="8229600" cy="639763"/>
          </a:xfrm>
        </p:spPr>
        <p:txBody>
          <a:bodyPr/>
          <a:lstStyle/>
          <a:p>
            <a:r>
              <a:rPr lang="en-US" sz="3200" b="1" smtClean="0">
                <a:solidFill>
                  <a:srgbClr val="0000FF"/>
                </a:solidFill>
              </a:rPr>
              <a:t>NGUYÊN NHÂN CỦA BLHĐTCSG VÀ XHTDTE</a:t>
            </a:r>
          </a:p>
        </p:txBody>
      </p:sp>
      <p:sp>
        <p:nvSpPr>
          <p:cNvPr id="4" name="Content Placeholder 1"/>
          <p:cNvSpPr txBox="1">
            <a:spLocks/>
          </p:cNvSpPr>
          <p:nvPr/>
        </p:nvSpPr>
        <p:spPr bwMode="auto">
          <a:xfrm>
            <a:off x="76200" y="685800"/>
            <a:ext cx="8964613" cy="6172200"/>
          </a:xfrm>
          <a:prstGeom prst="rect">
            <a:avLst/>
          </a:prstGeom>
          <a:noFill/>
          <a:ln w="9525">
            <a:noFill/>
            <a:miter lim="800000"/>
            <a:headEnd/>
            <a:tailEnd/>
          </a:ln>
        </p:spPr>
        <p:txBody>
          <a:bodyPr/>
          <a:lstStyle/>
          <a:p>
            <a:pPr marL="228600" indent="-228600">
              <a:spcBef>
                <a:spcPct val="20000"/>
              </a:spcBef>
              <a:buFont typeface="Wingdings" pitchFamily="2" charset="2"/>
              <a:buChar char="§"/>
            </a:pPr>
            <a:r>
              <a:rPr lang="en-US" sz="2400" b="1">
                <a:solidFill>
                  <a:schemeClr val="tx2"/>
                </a:solidFill>
                <a:latin typeface="Calibri" pitchFamily="34" charset="0"/>
              </a:rPr>
              <a:t>Nguyên nhân sâu xa </a:t>
            </a:r>
            <a:r>
              <a:rPr lang="en-US" sz="2400">
                <a:solidFill>
                  <a:schemeClr val="tx2"/>
                </a:solidFill>
                <a:latin typeface="Calibri" pitchFamily="34" charset="0"/>
              </a:rPr>
              <a:t>của BLHĐTCSG và XHTD </a:t>
            </a:r>
            <a:r>
              <a:rPr lang="en-US" sz="2400" b="1">
                <a:solidFill>
                  <a:schemeClr val="tx2"/>
                </a:solidFill>
                <a:latin typeface="Calibri" pitchFamily="34" charset="0"/>
              </a:rPr>
              <a:t>là do ĐKG và PBĐXVG</a:t>
            </a:r>
            <a:endParaRPr lang="en-US" sz="2400">
              <a:solidFill>
                <a:schemeClr val="tx2"/>
              </a:solidFill>
              <a:latin typeface="Calibri" pitchFamily="34" charset="0"/>
            </a:endParaRPr>
          </a:p>
          <a:p>
            <a:pPr marL="228600" indent="-228600">
              <a:spcBef>
                <a:spcPct val="20000"/>
              </a:spcBef>
              <a:buFont typeface="Wingdings" pitchFamily="2" charset="2"/>
              <a:buChar char="§"/>
            </a:pPr>
            <a:r>
              <a:rPr lang="en-US" sz="2400" b="1">
                <a:solidFill>
                  <a:schemeClr val="tx2"/>
                </a:solidFill>
                <a:latin typeface="Calibri" pitchFamily="34" charset="0"/>
              </a:rPr>
              <a:t>Sự bất bình đẳng về quyền lực </a:t>
            </a:r>
            <a:r>
              <a:rPr lang="en-US" sz="2400">
                <a:solidFill>
                  <a:schemeClr val="tx2"/>
                </a:solidFill>
                <a:latin typeface="Calibri" pitchFamily="34" charset="0"/>
              </a:rPr>
              <a:t>giữa GV với HS hoặc giữa HS với HS</a:t>
            </a:r>
          </a:p>
          <a:p>
            <a:pPr marL="228600" indent="-228600">
              <a:spcBef>
                <a:spcPct val="20000"/>
              </a:spcBef>
              <a:buFont typeface="Wingdings" pitchFamily="2" charset="2"/>
              <a:buChar char="§"/>
            </a:pPr>
            <a:r>
              <a:rPr lang="en-US" sz="2400" b="1">
                <a:solidFill>
                  <a:schemeClr val="tx2"/>
                </a:solidFill>
                <a:latin typeface="Calibri" pitchFamily="34" charset="0"/>
              </a:rPr>
              <a:t>Thể hiện sức mạnh nam tính</a:t>
            </a:r>
            <a:r>
              <a:rPr lang="en-US" sz="2400">
                <a:solidFill>
                  <a:schemeClr val="tx2"/>
                </a:solidFill>
                <a:latin typeface="Calibri" pitchFamily="34" charset="0"/>
              </a:rPr>
              <a:t>. “Đôi khi nam đánh nhau là muốn thể hiện “nam tính” và khẳng định quyền lực “chinh phục và bảo vệ” bạn gái của mình” </a:t>
            </a:r>
          </a:p>
          <a:p>
            <a:pPr marL="228600" indent="-228600">
              <a:spcBef>
                <a:spcPct val="20000"/>
              </a:spcBef>
              <a:buFont typeface="Wingdings" pitchFamily="2" charset="2"/>
              <a:buChar char="§"/>
            </a:pPr>
            <a:r>
              <a:rPr lang="en-US" sz="2400" b="1">
                <a:solidFill>
                  <a:schemeClr val="tx2"/>
                </a:solidFill>
                <a:latin typeface="Calibri" pitchFamily="34" charset="0"/>
              </a:rPr>
              <a:t>Hạ thấp giá trị nữ tính</a:t>
            </a:r>
            <a:r>
              <a:rPr lang="en-US" sz="2400">
                <a:solidFill>
                  <a:schemeClr val="tx2"/>
                </a:solidFill>
                <a:latin typeface="Calibri" pitchFamily="34" charset="0"/>
              </a:rPr>
              <a:t>. “Các bạn nữ trông nam tính thì được các bạn khác thích; còn các bạn nam có cử chỉ dịu dàng, nữ tính lại bị ghét, bị trêu chọc”</a:t>
            </a:r>
          </a:p>
          <a:p>
            <a:pPr marL="228600" indent="-228600">
              <a:spcBef>
                <a:spcPct val="20000"/>
              </a:spcBef>
              <a:buFont typeface="Wingdings" pitchFamily="2" charset="2"/>
              <a:buChar char="§"/>
            </a:pPr>
            <a:r>
              <a:rPr lang="en-US" sz="2400" b="1">
                <a:solidFill>
                  <a:schemeClr val="tx2"/>
                </a:solidFill>
                <a:latin typeface="Calibri" pitchFamily="34" charset="0"/>
              </a:rPr>
              <a:t>Không tuân theo khuôn mẫu giới </a:t>
            </a:r>
            <a:r>
              <a:rPr lang="en-US" sz="2400">
                <a:solidFill>
                  <a:schemeClr val="tx2"/>
                </a:solidFill>
                <a:latin typeface="Calibri" pitchFamily="34" charset="0"/>
              </a:rPr>
              <a:t>cũng bị BLG và dễ bị QR/XHTD</a:t>
            </a:r>
          </a:p>
          <a:p>
            <a:pPr marL="228600" indent="-228600">
              <a:spcBef>
                <a:spcPct val="20000"/>
              </a:spcBef>
              <a:buFont typeface="Wingdings" pitchFamily="2" charset="2"/>
              <a:buChar char="§"/>
            </a:pPr>
            <a:r>
              <a:rPr lang="vi-VN" sz="2400" b="1">
                <a:solidFill>
                  <a:schemeClr val="tx2"/>
                </a:solidFill>
                <a:latin typeface="Calibri" pitchFamily="34" charset="0"/>
              </a:rPr>
              <a:t>Vị trí </a:t>
            </a:r>
            <a:r>
              <a:rPr lang="en-US" sz="2400" b="1">
                <a:solidFill>
                  <a:schemeClr val="tx2"/>
                </a:solidFill>
                <a:latin typeface="Calibri" pitchFamily="34" charset="0"/>
              </a:rPr>
              <a:t>xã hội </a:t>
            </a:r>
            <a:r>
              <a:rPr lang="vi-VN" sz="2400" b="1">
                <a:solidFill>
                  <a:schemeClr val="tx2"/>
                </a:solidFill>
                <a:latin typeface="Calibri" pitchFamily="34" charset="0"/>
              </a:rPr>
              <a:t>của </a:t>
            </a:r>
            <a:r>
              <a:rPr lang="en-US" sz="2400" b="1">
                <a:solidFill>
                  <a:schemeClr val="tx2"/>
                </a:solidFill>
                <a:latin typeface="Calibri" pitchFamily="34" charset="0"/>
              </a:rPr>
              <a:t>TEG/PN</a:t>
            </a:r>
            <a:r>
              <a:rPr lang="vi-VN" sz="2400" b="1">
                <a:solidFill>
                  <a:schemeClr val="tx2"/>
                </a:solidFill>
                <a:latin typeface="Calibri" pitchFamily="34" charset="0"/>
              </a:rPr>
              <a:t> </a:t>
            </a:r>
            <a:r>
              <a:rPr lang="en-US" sz="2400" b="1">
                <a:solidFill>
                  <a:schemeClr val="tx2"/>
                </a:solidFill>
                <a:latin typeface="Calibri" pitchFamily="34" charset="0"/>
              </a:rPr>
              <a:t> thấp</a:t>
            </a:r>
            <a:r>
              <a:rPr lang="vi-VN" sz="2400">
                <a:solidFill>
                  <a:schemeClr val="tx2"/>
                </a:solidFill>
                <a:latin typeface="Calibri" pitchFamily="34" charset="0"/>
              </a:rPr>
              <a:t> </a:t>
            </a:r>
            <a:r>
              <a:rPr lang="en-US" sz="2400">
                <a:solidFill>
                  <a:schemeClr val="tx2"/>
                </a:solidFill>
                <a:latin typeface="Calibri" pitchFamily="34" charset="0"/>
              </a:rPr>
              <a:t>khiến họ thường </a:t>
            </a:r>
            <a:r>
              <a:rPr lang="vi-VN" sz="2400">
                <a:solidFill>
                  <a:schemeClr val="tx2"/>
                </a:solidFill>
                <a:latin typeface="Calibri" pitchFamily="34" charset="0"/>
              </a:rPr>
              <a:t>chấp nhận bị </a:t>
            </a:r>
            <a:r>
              <a:rPr lang="en-US" sz="2400">
                <a:solidFill>
                  <a:schemeClr val="tx2"/>
                </a:solidFill>
                <a:latin typeface="Calibri" pitchFamily="34" charset="0"/>
              </a:rPr>
              <a:t>QR/XHTD</a:t>
            </a:r>
            <a:r>
              <a:rPr lang="vi-VN" sz="2400">
                <a:solidFill>
                  <a:schemeClr val="tx2"/>
                </a:solidFill>
                <a:latin typeface="Calibri" pitchFamily="34" charset="0"/>
              </a:rPr>
              <a:t> và các hình thức</a:t>
            </a:r>
            <a:r>
              <a:rPr lang="en-US" sz="2400">
                <a:solidFill>
                  <a:schemeClr val="tx2"/>
                </a:solidFill>
                <a:latin typeface="Calibri" pitchFamily="34" charset="0"/>
              </a:rPr>
              <a:t> BL </a:t>
            </a:r>
            <a:r>
              <a:rPr lang="vi-VN" sz="2400">
                <a:solidFill>
                  <a:schemeClr val="tx2"/>
                </a:solidFill>
                <a:latin typeface="Calibri" pitchFamily="34" charset="0"/>
              </a:rPr>
              <a:t>khác. </a:t>
            </a:r>
            <a:endParaRPr lang="en-US" sz="2400">
              <a:solidFill>
                <a:schemeClr val="tx2"/>
              </a:solidFill>
              <a:latin typeface="Calibri" pitchFamily="34" charset="0"/>
            </a:endParaRPr>
          </a:p>
          <a:p>
            <a:pPr marL="228600" indent="-228600">
              <a:spcBef>
                <a:spcPct val="20000"/>
              </a:spcBef>
              <a:buFont typeface="Wingdings" pitchFamily="2" charset="2"/>
              <a:buChar char="§"/>
            </a:pPr>
            <a:r>
              <a:rPr lang="vi-VN" sz="2400" b="1">
                <a:solidFill>
                  <a:schemeClr val="tx2"/>
                </a:solidFill>
                <a:latin typeface="Calibri" pitchFamily="34" charset="0"/>
              </a:rPr>
              <a:t>Cơ thể của các </a:t>
            </a:r>
            <a:r>
              <a:rPr lang="en-US" sz="2400" b="1">
                <a:solidFill>
                  <a:schemeClr val="tx2"/>
                </a:solidFill>
                <a:latin typeface="Calibri" pitchFamily="34" charset="0"/>
              </a:rPr>
              <a:t>TEG/PN t</a:t>
            </a:r>
            <a:r>
              <a:rPr lang="vi-VN" sz="2400" b="1">
                <a:solidFill>
                  <a:schemeClr val="tx2"/>
                </a:solidFill>
                <a:latin typeface="Calibri" pitchFamily="34" charset="0"/>
              </a:rPr>
              <a:t>rẻ thường bị coi như đối tượng tình dục </a:t>
            </a:r>
            <a:r>
              <a:rPr lang="vi-VN" sz="2400">
                <a:solidFill>
                  <a:schemeClr val="tx2"/>
                </a:solidFill>
                <a:latin typeface="Calibri" pitchFamily="34" charset="0"/>
              </a:rPr>
              <a:t>để bình luận </a:t>
            </a:r>
            <a:r>
              <a:rPr lang="en-US" sz="2400">
                <a:solidFill>
                  <a:schemeClr val="tx2"/>
                </a:solidFill>
                <a:latin typeface="Calibri" pitchFamily="34" charset="0"/>
              </a:rPr>
              <a:t>hay</a:t>
            </a:r>
            <a:r>
              <a:rPr lang="vi-VN" sz="2400">
                <a:solidFill>
                  <a:schemeClr val="tx2"/>
                </a:solidFill>
                <a:latin typeface="Calibri" pitchFamily="34" charset="0"/>
              </a:rPr>
              <a:t> động chạm.</a:t>
            </a:r>
            <a:endParaRPr lang="en-US" sz="2400">
              <a:solidFill>
                <a:schemeClr val="tx2"/>
              </a:solidFill>
              <a:latin typeface="Calibri" pitchFamily="34" charset="0"/>
            </a:endParaRPr>
          </a:p>
          <a:p>
            <a:pPr marL="228600" indent="-228600">
              <a:spcBef>
                <a:spcPct val="20000"/>
              </a:spcBef>
              <a:buFont typeface="Wingdings" pitchFamily="2" charset="2"/>
              <a:buChar char="§"/>
            </a:pPr>
            <a:r>
              <a:rPr lang="vi-VN" sz="2400" b="1">
                <a:solidFill>
                  <a:schemeClr val="tx2"/>
                </a:solidFill>
                <a:latin typeface="Calibri" pitchFamily="34" charset="0"/>
              </a:rPr>
              <a:t>Sự hạn chế của pháp luật: </a:t>
            </a:r>
            <a:r>
              <a:rPr lang="en-US" sz="2400">
                <a:solidFill>
                  <a:schemeClr val="tx2"/>
                </a:solidFill>
                <a:latin typeface="Calibri" pitchFamily="34" charset="0"/>
              </a:rPr>
              <a:t>Pháp luật </a:t>
            </a:r>
            <a:r>
              <a:rPr lang="vi-VN" sz="2400">
                <a:solidFill>
                  <a:schemeClr val="tx2"/>
                </a:solidFill>
                <a:latin typeface="Calibri" pitchFamily="34" charset="0"/>
              </a:rPr>
              <a:t>chưa được thực thi hiệu quả để ngăn chặn </a:t>
            </a:r>
            <a:r>
              <a:rPr lang="en-US" sz="2400">
                <a:solidFill>
                  <a:schemeClr val="tx2"/>
                </a:solidFill>
                <a:latin typeface="Calibri" pitchFamily="34" charset="0"/>
              </a:rPr>
              <a:t>BLG và QR/XHTD</a:t>
            </a:r>
            <a:r>
              <a:rPr lang="vi-VN" sz="2400">
                <a:solidFill>
                  <a:schemeClr val="tx2"/>
                </a:solidFill>
                <a:latin typeface="Calibri" pitchFamily="34" charset="0"/>
              </a:rPr>
              <a:t>. </a:t>
            </a:r>
            <a:endParaRPr lang="en-US" sz="2400">
              <a:solidFill>
                <a:srgbClr val="00206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0" y="2514600"/>
            <a:ext cx="5513388" cy="4057650"/>
          </a:xfrm>
        </p:spPr>
        <p:txBody>
          <a:bodyPr/>
          <a:lstStyle/>
          <a:p>
            <a:pPr marL="457200" lvl="1" indent="-231775" eaLnBrk="1" hangingPunct="1">
              <a:spcBef>
                <a:spcPts val="1200"/>
              </a:spcBef>
              <a:buFont typeface="Wingdings" pitchFamily="2" charset="2"/>
              <a:buChar char="§"/>
            </a:pPr>
            <a:r>
              <a:rPr lang="en-US" altLang="en-US" smtClean="0">
                <a:solidFill>
                  <a:srgbClr val="3333CC"/>
                </a:solidFill>
                <a:latin typeface="Tahoma" pitchFamily="34" charset="0"/>
                <a:cs typeface="Tahoma" pitchFamily="34" charset="0"/>
              </a:rPr>
              <a:t>Là GVCN, anh/chị sẽ làm gì...?</a:t>
            </a:r>
            <a:endParaRPr lang="en-GB" altLang="en-US" smtClean="0">
              <a:solidFill>
                <a:srgbClr val="000000"/>
              </a:solidFill>
              <a:latin typeface="Tahoma" pitchFamily="34" charset="0"/>
              <a:cs typeface="Tahoma" pitchFamily="34" charset="0"/>
            </a:endParaRPr>
          </a:p>
          <a:p>
            <a:pPr marL="457200" lvl="1" indent="-231775" eaLnBrk="1" hangingPunct="1">
              <a:spcBef>
                <a:spcPts val="1200"/>
              </a:spcBef>
              <a:buFont typeface="Wingdings" pitchFamily="2" charset="2"/>
              <a:buChar char="§"/>
            </a:pPr>
            <a:r>
              <a:rPr lang="en-GB" altLang="en-US" smtClean="0">
                <a:solidFill>
                  <a:srgbClr val="000000"/>
                </a:solidFill>
                <a:latin typeface="Tahoma" pitchFamily="34" charset="0"/>
                <a:cs typeface="Tahoma" pitchFamily="34" charset="0"/>
              </a:rPr>
              <a:t>Khi có báo cáo học sinh </a:t>
            </a:r>
            <a:r>
              <a:rPr lang="en-US" altLang="en-US" smtClean="0">
                <a:solidFill>
                  <a:srgbClr val="000000"/>
                </a:solidFill>
                <a:latin typeface="Tahoma" pitchFamily="34" charset="0"/>
                <a:cs typeface="Tahoma" pitchFamily="34" charset="0"/>
              </a:rPr>
              <a:t>bị bạo lực giới ở trường?</a:t>
            </a:r>
          </a:p>
          <a:p>
            <a:pPr marL="457200" lvl="1" indent="-231775" eaLnBrk="1" hangingPunct="1">
              <a:spcBef>
                <a:spcPts val="1800"/>
              </a:spcBef>
              <a:buFont typeface="Wingdings" pitchFamily="2" charset="2"/>
              <a:buChar char="§"/>
            </a:pPr>
            <a:r>
              <a:rPr lang="en-GB" altLang="en-US" smtClean="0">
                <a:solidFill>
                  <a:srgbClr val="000000"/>
                </a:solidFill>
                <a:latin typeface="Tahoma" pitchFamily="34" charset="0"/>
                <a:cs typeface="Tahoma" pitchFamily="34" charset="0"/>
              </a:rPr>
              <a:t>Hoặc, nhận được báo cáo về trường hợp học sinh của mình bị bạo lực giới ở ngoài nhà trường?</a:t>
            </a:r>
          </a:p>
          <a:p>
            <a:pPr marL="0" indent="0" eaLnBrk="1" hangingPunct="1">
              <a:buFontTx/>
              <a:buNone/>
            </a:pPr>
            <a:endParaRPr lang="en-US" altLang="en-US" smtClean="0">
              <a:cs typeface="Arial" charset="0"/>
            </a:endParaRPr>
          </a:p>
        </p:txBody>
      </p:sp>
      <p:sp>
        <p:nvSpPr>
          <p:cNvPr id="4915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8287A75-DDE1-49E9-9561-630A8C967352}" type="slidenum">
              <a:rPr lang="en-US" altLang="en-US" smtClean="0">
                <a:solidFill>
                  <a:srgbClr val="898989"/>
                </a:solidFill>
              </a:rPr>
              <a:pPr/>
              <a:t>21</a:t>
            </a:fld>
            <a:endParaRPr lang="en-US" altLang="en-US" smtClean="0">
              <a:solidFill>
                <a:srgbClr val="898989"/>
              </a:solidFill>
            </a:endParaRPr>
          </a:p>
        </p:txBody>
      </p:sp>
      <p:sp>
        <p:nvSpPr>
          <p:cNvPr id="49155" name="Title 3"/>
          <p:cNvSpPr>
            <a:spLocks noGrp="1"/>
          </p:cNvSpPr>
          <p:nvPr>
            <p:ph type="title"/>
          </p:nvPr>
        </p:nvSpPr>
        <p:spPr>
          <a:xfrm>
            <a:off x="381000" y="1447800"/>
            <a:ext cx="8229600" cy="762000"/>
          </a:xfrm>
        </p:spPr>
        <p:txBody>
          <a:bodyPr/>
          <a:lstStyle/>
          <a:p>
            <a:pPr marL="342900" indent="-342900" eaLnBrk="1" hangingPunct="1"/>
            <a:r>
              <a:rPr lang="en-US" altLang="en-US" smtClean="0">
                <a:solidFill>
                  <a:srgbClr val="3333CC"/>
                </a:solidFill>
                <a:latin typeface="Tahoma" pitchFamily="34" charset="0"/>
                <a:cs typeface="Tahoma" pitchFamily="34" charset="0"/>
              </a:rPr>
              <a:t>  </a:t>
            </a:r>
            <a:r>
              <a:rPr lang="en-US" altLang="en-US" sz="3200" b="1" smtClean="0">
                <a:solidFill>
                  <a:srgbClr val="C00000"/>
                </a:solidFill>
                <a:cs typeface="Tahoma" pitchFamily="34" charset="0"/>
              </a:rPr>
              <a:t>Hoạt động 4: </a:t>
            </a:r>
            <a:r>
              <a:rPr lang="vi-VN" altLang="en-US" sz="3200" b="1" smtClean="0">
                <a:solidFill>
                  <a:srgbClr val="C00000"/>
                </a:solidFill>
                <a:latin typeface="Calibri" pitchFamily="34" charset="0"/>
                <a:cs typeface="Tahoma" pitchFamily="34" charset="0"/>
              </a:rPr>
              <a:t>Chia sẻ kinh nghiệm cá nhân</a:t>
            </a:r>
            <a:endParaRPr lang="en-US" altLang="en-US" sz="3200" b="1" smtClean="0">
              <a:solidFill>
                <a:srgbClr val="C00000"/>
              </a:solidFill>
            </a:endParaRPr>
          </a:p>
        </p:txBody>
      </p:sp>
      <p:pic>
        <p:nvPicPr>
          <p:cNvPr id="49156" name="Picture 1"/>
          <p:cNvPicPr>
            <a:picLocks noChangeAspect="1"/>
          </p:cNvPicPr>
          <p:nvPr/>
        </p:nvPicPr>
        <p:blipFill>
          <a:blip r:embed="rId2"/>
          <a:srcRect/>
          <a:stretch>
            <a:fillRect/>
          </a:stretch>
        </p:blipFill>
        <p:spPr bwMode="auto">
          <a:xfrm>
            <a:off x="5715000" y="2895600"/>
            <a:ext cx="3273425" cy="3295650"/>
          </a:xfrm>
          <a:prstGeom prst="rect">
            <a:avLst/>
          </a:prstGeom>
          <a:noFill/>
          <a:ln w="9525">
            <a:noFill/>
            <a:miter lim="800000"/>
            <a:headEnd/>
            <a:tailEnd/>
          </a:ln>
        </p:spPr>
      </p:pic>
      <p:sp>
        <p:nvSpPr>
          <p:cNvPr id="6" name="Oval 12"/>
          <p:cNvSpPr>
            <a:spLocks noChangeArrowheads="1"/>
          </p:cNvSpPr>
          <p:nvPr/>
        </p:nvSpPr>
        <p:spPr bwMode="auto">
          <a:xfrm>
            <a:off x="457200" y="1381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2800" dirty="0">
                <a:latin typeface="Arial" pitchFamily="34" charset="0"/>
                <a:cs typeface="Arial" pitchFamily="34" charset="0"/>
              </a:rPr>
              <a:t>4</a:t>
            </a:r>
          </a:p>
        </p:txBody>
      </p:sp>
      <p:sp>
        <p:nvSpPr>
          <p:cNvPr id="7" name="AutoShape 21"/>
          <p:cNvSpPr>
            <a:spLocks noChangeArrowheads="1"/>
          </p:cNvSpPr>
          <p:nvPr/>
        </p:nvSpPr>
        <p:spPr bwMode="auto">
          <a:xfrm>
            <a:off x="1162050" y="76200"/>
            <a:ext cx="7826375"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3200" dirty="0" err="1">
                <a:latin typeface="Arial" pitchFamily="34" charset="0"/>
                <a:cs typeface="Arial" pitchFamily="34" charset="0"/>
              </a:rPr>
              <a:t>Quy</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trợ</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giúp</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và</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kỹ</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năng</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cần</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thiết</a:t>
            </a:r>
            <a:endParaRPr lang="en-US" altLang="en-US" sz="3200" dirty="0">
              <a:latin typeface="Arial" pitchFamily="34" charset="0"/>
              <a:cs typeface="Arial" pitchFamily="34" charset="0"/>
            </a:endParaRPr>
          </a:p>
          <a:p>
            <a:pPr algn="ctr">
              <a:defRPr/>
            </a:pPr>
            <a:r>
              <a:rPr lang="en-US" altLang="en-US" sz="3200" dirty="0" err="1">
                <a:latin typeface="Arial" pitchFamily="34" charset="0"/>
                <a:cs typeface="Arial" pitchFamily="34" charset="0"/>
              </a:rPr>
              <a:t>khi</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xử</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lý</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các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huống</a:t>
            </a:r>
            <a:r>
              <a:rPr lang="en-US" altLang="en-US" sz="3200" dirty="0">
                <a:latin typeface="Arial" pitchFamily="34" charset="0"/>
                <a:cs typeface="Arial" pitchFamily="34" charset="0"/>
              </a:rPr>
              <a:t> BLHĐTCSG</a:t>
            </a:r>
            <a:endParaRPr lang="en-US" alt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descr="Description: C:\Users\dt_nga\AppData\Local\Microsoft\Windows\Temporary Internet Files\Content.Word\Quy trinh bao cao van de bao ve tre e trong truong hoc.jpg"/>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p:spPr>
      </p:pic>
      <p:sp>
        <p:nvSpPr>
          <p:cNvPr id="7" name="AutoShape 21"/>
          <p:cNvSpPr>
            <a:spLocks noChangeArrowheads="1"/>
          </p:cNvSpPr>
          <p:nvPr/>
        </p:nvSpPr>
        <p:spPr bwMode="auto">
          <a:xfrm>
            <a:off x="152400" y="76200"/>
            <a:ext cx="8836025" cy="457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3200" dirty="0" err="1">
                <a:latin typeface="Arial" pitchFamily="34" charset="0"/>
                <a:cs typeface="Arial" pitchFamily="34" charset="0"/>
              </a:rPr>
              <a:t>Quy</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xử</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lý</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chính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thức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các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huống</a:t>
            </a:r>
            <a:r>
              <a:rPr lang="en-US" altLang="en-US" sz="3200" dirty="0">
                <a:latin typeface="Arial" pitchFamily="34" charset="0"/>
                <a:cs typeface="Arial" pitchFamily="34" charset="0"/>
              </a:rPr>
              <a:t> BL/XH</a:t>
            </a:r>
            <a:endParaRPr lang="en-US" alt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28600" y="695325"/>
            <a:ext cx="8686800" cy="676275"/>
          </a:xfrm>
        </p:spPr>
        <p:txBody>
          <a:bodyPr/>
          <a:lstStyle/>
          <a:p>
            <a:pPr eaLnBrk="1" hangingPunct="1"/>
            <a:r>
              <a:rPr lang="en-GB" sz="2800" b="1" smtClean="0">
                <a:solidFill>
                  <a:srgbClr val="C00000"/>
                </a:solidFill>
                <a:cs typeface="Arial" charset="0"/>
              </a:rPr>
              <a:t>5 bước GVCN cần thực hiện khi nhận thông tin từ HS </a:t>
            </a:r>
          </a:p>
        </p:txBody>
      </p:sp>
      <p:sp>
        <p:nvSpPr>
          <p:cNvPr id="363532" name="AutoShape 12"/>
          <p:cNvSpPr>
            <a:spLocks noChangeArrowheads="1"/>
          </p:cNvSpPr>
          <p:nvPr/>
        </p:nvSpPr>
        <p:spPr bwMode="auto">
          <a:xfrm>
            <a:off x="5715000" y="3124200"/>
            <a:ext cx="2819400" cy="17526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a:solidFill>
                  <a:schemeClr val="bg1"/>
                </a:solidFill>
              </a:rPr>
              <a:t>4. </a:t>
            </a:r>
            <a:r>
              <a:rPr lang="en-GB" altLang="en-US" sz="1600" b="1" u="sng">
                <a:solidFill>
                  <a:schemeClr val="bg1"/>
                </a:solidFill>
              </a:rPr>
              <a:t>HỖ TRỢ học sinh</a:t>
            </a:r>
          </a:p>
          <a:p>
            <a:pPr algn="ctr">
              <a:lnSpc>
                <a:spcPts val="1200"/>
              </a:lnSpc>
            </a:pPr>
            <a:endParaRPr lang="en-GB" altLang="en-US" sz="1600" i="1">
              <a:solidFill>
                <a:schemeClr val="bg1"/>
              </a:solidFill>
            </a:endParaRPr>
          </a:p>
          <a:p>
            <a:pPr algn="ctr"/>
            <a:r>
              <a:rPr lang="en-GB" altLang="en-US" sz="1600" i="1">
                <a:solidFill>
                  <a:schemeClr val="bg1"/>
                </a:solidFill>
              </a:rPr>
              <a:t>thể chất/y tế; tâm lý-xã hội; không hứa hẹn nếu không thể thực hiện; không nên hứa sẽ giữ bí mật </a:t>
            </a:r>
            <a:endParaRPr lang="en-US" altLang="en-US" sz="1600" i="1">
              <a:solidFill>
                <a:schemeClr val="bg1"/>
              </a:solidFill>
            </a:endParaRPr>
          </a:p>
          <a:p>
            <a:pPr algn="ctr"/>
            <a:r>
              <a:rPr lang="en-GB" altLang="en-US" sz="1600" b="1">
                <a:solidFill>
                  <a:schemeClr val="bg1"/>
                </a:solidFill>
              </a:rPr>
              <a:t> </a:t>
            </a:r>
          </a:p>
        </p:txBody>
      </p:sp>
      <p:sp>
        <p:nvSpPr>
          <p:cNvPr id="363533" name="AutoShape 13"/>
          <p:cNvSpPr>
            <a:spLocks noChangeArrowheads="1"/>
          </p:cNvSpPr>
          <p:nvPr/>
        </p:nvSpPr>
        <p:spPr bwMode="auto">
          <a:xfrm>
            <a:off x="3581400" y="5105400"/>
            <a:ext cx="2819400" cy="1295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a:solidFill>
                  <a:schemeClr val="bg1"/>
                </a:solidFill>
              </a:rPr>
              <a:t>3. </a:t>
            </a:r>
            <a:r>
              <a:rPr lang="en-GB" altLang="en-US" sz="1600" b="1" u="sng">
                <a:solidFill>
                  <a:schemeClr val="bg1"/>
                </a:solidFill>
              </a:rPr>
              <a:t>TRẤN AN học sinh</a:t>
            </a:r>
          </a:p>
          <a:p>
            <a:pPr algn="ctr">
              <a:lnSpc>
                <a:spcPts val="1200"/>
              </a:lnSpc>
            </a:pPr>
            <a:endParaRPr lang="en-GB" altLang="en-US" sz="1600" b="1" u="sng">
              <a:solidFill>
                <a:schemeClr val="bg1"/>
              </a:solidFill>
            </a:endParaRPr>
          </a:p>
          <a:p>
            <a:pPr algn="ctr"/>
            <a:r>
              <a:rPr lang="en-GB" altLang="en-US" sz="1600" i="1">
                <a:solidFill>
                  <a:schemeClr val="bg1"/>
                </a:solidFill>
              </a:rPr>
              <a:t>em rất dũng cảm; em hoàn toàn đúng khi tâm sự với thầy/cô; em làm rất tốt</a:t>
            </a:r>
            <a:endParaRPr lang="en-GB" altLang="en-US" sz="1600" b="1" i="1" u="sng">
              <a:solidFill>
                <a:schemeClr val="bg1"/>
              </a:solidFill>
            </a:endParaRPr>
          </a:p>
        </p:txBody>
      </p:sp>
      <p:sp>
        <p:nvSpPr>
          <p:cNvPr id="363534" name="AutoShape 14"/>
          <p:cNvSpPr>
            <a:spLocks noChangeArrowheads="1"/>
          </p:cNvSpPr>
          <p:nvPr/>
        </p:nvSpPr>
        <p:spPr bwMode="auto">
          <a:xfrm>
            <a:off x="5715000" y="1524000"/>
            <a:ext cx="2819400" cy="1295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a:solidFill>
                  <a:schemeClr val="bg1"/>
                </a:solidFill>
              </a:rPr>
              <a:t>5. </a:t>
            </a:r>
            <a:r>
              <a:rPr lang="en-GB" altLang="en-US" sz="1600" b="1" u="sng">
                <a:solidFill>
                  <a:schemeClr val="bg1"/>
                </a:solidFill>
              </a:rPr>
              <a:t>BÁO CÁO s</a:t>
            </a:r>
            <a:r>
              <a:rPr lang="vi-VN" altLang="en-US" sz="1600" b="1" u="sng">
                <a:solidFill>
                  <a:schemeClr val="bg1"/>
                </a:solidFill>
              </a:rPr>
              <a:t>ự</a:t>
            </a:r>
            <a:r>
              <a:rPr lang="en-US" altLang="en-US" sz="1600" b="1" u="sng">
                <a:solidFill>
                  <a:schemeClr val="bg1"/>
                </a:solidFill>
              </a:rPr>
              <a:t> việc</a:t>
            </a:r>
          </a:p>
          <a:p>
            <a:pPr algn="ctr">
              <a:lnSpc>
                <a:spcPts val="1200"/>
              </a:lnSpc>
            </a:pPr>
            <a:endParaRPr lang="en-GB" altLang="en-US" sz="1600"/>
          </a:p>
          <a:p>
            <a:pPr algn="ctr"/>
            <a:r>
              <a:rPr lang="en-GB" altLang="en-US" sz="1600" i="1">
                <a:solidFill>
                  <a:schemeClr val="bg1"/>
                </a:solidFill>
              </a:rPr>
              <a:t>cho Ban giám hiệu hoặc  cán bộ tham vấn </a:t>
            </a:r>
            <a:endParaRPr lang="en-GB" altLang="en-US" sz="1600" b="1" i="1">
              <a:solidFill>
                <a:schemeClr val="bg1"/>
              </a:solidFill>
            </a:endParaRPr>
          </a:p>
        </p:txBody>
      </p:sp>
      <p:sp>
        <p:nvSpPr>
          <p:cNvPr id="363536" name="AutoShape 16"/>
          <p:cNvSpPr>
            <a:spLocks noChangeArrowheads="1"/>
          </p:cNvSpPr>
          <p:nvPr/>
        </p:nvSpPr>
        <p:spPr bwMode="auto">
          <a:xfrm>
            <a:off x="381000" y="4267200"/>
            <a:ext cx="2819400" cy="18288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endParaRPr lang="en-GB" altLang="en-US" sz="3200" b="1">
              <a:solidFill>
                <a:schemeClr val="bg1"/>
              </a:solidFill>
            </a:endParaRPr>
          </a:p>
          <a:p>
            <a:pPr algn="ctr">
              <a:spcBef>
                <a:spcPts val="300"/>
              </a:spcBef>
            </a:pPr>
            <a:r>
              <a:rPr lang="en-GB" altLang="en-US" sz="1600" b="1">
                <a:solidFill>
                  <a:schemeClr val="bg1"/>
                </a:solidFill>
              </a:rPr>
              <a:t>2. </a:t>
            </a:r>
            <a:r>
              <a:rPr lang="en-GB" altLang="en-US" sz="1600" b="1" u="sng">
                <a:solidFill>
                  <a:schemeClr val="bg1"/>
                </a:solidFill>
              </a:rPr>
              <a:t>COI TRỌNG những gì </a:t>
            </a:r>
            <a:r>
              <a:rPr lang="vi-VN" altLang="en-US" sz="1600" b="1" u="sng">
                <a:solidFill>
                  <a:schemeClr val="bg1"/>
                </a:solidFill>
              </a:rPr>
              <a:t>được</a:t>
            </a:r>
            <a:r>
              <a:rPr lang="en-US" altLang="en-US" sz="1600" b="1" u="sng">
                <a:solidFill>
                  <a:schemeClr val="bg1"/>
                </a:solidFill>
              </a:rPr>
              <a:t> chia sẻ</a:t>
            </a:r>
          </a:p>
          <a:p>
            <a:pPr algn="ctr">
              <a:lnSpc>
                <a:spcPts val="1100"/>
              </a:lnSpc>
              <a:spcBef>
                <a:spcPts val="300"/>
              </a:spcBef>
            </a:pPr>
            <a:endParaRPr lang="en-US" altLang="en-US" sz="1600" b="1" u="sng">
              <a:solidFill>
                <a:schemeClr val="bg1"/>
              </a:solidFill>
            </a:endParaRPr>
          </a:p>
          <a:p>
            <a:pPr algn="ctr">
              <a:spcBef>
                <a:spcPts val="300"/>
              </a:spcBef>
            </a:pPr>
            <a:r>
              <a:rPr lang="en-GB" altLang="en-US" sz="1600" i="1">
                <a:solidFill>
                  <a:schemeClr val="bg1"/>
                </a:solidFill>
              </a:rPr>
              <a:t>Hãy lắng nghe sự việc một cách nghiêm túc </a:t>
            </a:r>
            <a:endParaRPr lang="en-US" altLang="en-US" sz="1600" i="1">
              <a:solidFill>
                <a:schemeClr val="bg1"/>
              </a:solidFill>
            </a:endParaRPr>
          </a:p>
          <a:p>
            <a:pPr algn="ctr">
              <a:spcBef>
                <a:spcPts val="300"/>
              </a:spcBef>
            </a:pPr>
            <a:endParaRPr lang="en-GB" altLang="en-US" sz="1600" b="1">
              <a:solidFill>
                <a:schemeClr val="bg1"/>
              </a:solidFill>
            </a:endParaRPr>
          </a:p>
          <a:p>
            <a:pPr algn="ctr"/>
            <a:endParaRPr lang="en-GB" altLang="en-US" sz="3200" b="1">
              <a:solidFill>
                <a:schemeClr val="bg1"/>
              </a:solidFill>
            </a:endParaRPr>
          </a:p>
        </p:txBody>
      </p:sp>
      <p:sp>
        <p:nvSpPr>
          <p:cNvPr id="363537" name="AutoShape 17"/>
          <p:cNvSpPr>
            <a:spLocks noChangeArrowheads="1"/>
          </p:cNvSpPr>
          <p:nvPr/>
        </p:nvSpPr>
        <p:spPr bwMode="auto">
          <a:xfrm>
            <a:off x="381000" y="1828800"/>
            <a:ext cx="2819400" cy="2057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b="1">
                <a:solidFill>
                  <a:schemeClr val="bg1"/>
                </a:solidFill>
              </a:rPr>
              <a:t>1.</a:t>
            </a:r>
            <a:r>
              <a:rPr lang="en-GB" altLang="en-US" b="1" u="sng">
                <a:solidFill>
                  <a:schemeClr val="bg1"/>
                </a:solidFill>
              </a:rPr>
              <a:t>LẮNG NGHE</a:t>
            </a:r>
            <a:r>
              <a:rPr lang="en-US" altLang="en-US" b="1">
                <a:solidFill>
                  <a:schemeClr val="bg1"/>
                </a:solidFill>
              </a:rPr>
              <a:t>:</a:t>
            </a:r>
          </a:p>
          <a:p>
            <a:pPr algn="ctr">
              <a:lnSpc>
                <a:spcPts val="1200"/>
              </a:lnSpc>
            </a:pPr>
            <a:endParaRPr lang="en-US" altLang="en-US" b="1">
              <a:solidFill>
                <a:schemeClr val="bg1"/>
              </a:solidFill>
            </a:endParaRPr>
          </a:p>
          <a:p>
            <a:pPr algn="ctr"/>
            <a:r>
              <a:rPr lang="en-GB" altLang="en-US" sz="1600" i="1">
                <a:solidFill>
                  <a:schemeClr val="bg1"/>
                </a:solidFill>
              </a:rPr>
              <a:t>không ngắt lời; để cho học sinh tự quyết định tốc độ và thời gian kể chuyện bằng chính ngôn từ của học sinh; kiên nhẫn; lắng nghe một cách tích cực; sử dụng ngôn ngữ cơ thể</a:t>
            </a:r>
            <a:endParaRPr lang="en-US" altLang="en-US" sz="1600" b="1" i="1">
              <a:solidFill>
                <a:schemeClr val="bg1"/>
              </a:solidFill>
            </a:endParaRPr>
          </a:p>
          <a:p>
            <a:pPr algn="ctr"/>
            <a:r>
              <a:rPr lang="en-US" altLang="en-US" b="1">
                <a:solidFill>
                  <a:schemeClr val="bg1"/>
                </a:solidFill>
              </a:rPr>
              <a:t> </a:t>
            </a:r>
            <a:endParaRPr lang="en-GB" altLang="en-US" b="1">
              <a:solidFill>
                <a:schemeClr val="bg1"/>
              </a:solidFill>
            </a:endParaRPr>
          </a:p>
        </p:txBody>
      </p:sp>
      <p:pic>
        <p:nvPicPr>
          <p:cNvPr id="363545" name="Picture 25">
            <a:hlinkClick r:id="rId3" action="ppaction://hlinkfile"/>
          </p:cNvPr>
          <p:cNvPicPr>
            <a:picLocks noChangeAspect="1" noChangeArrowheads="1"/>
          </p:cNvPicPr>
          <p:nvPr/>
        </p:nvPicPr>
        <p:blipFill>
          <a:blip r:embed="rId4"/>
          <a:srcRect/>
          <a:stretch>
            <a:fillRect/>
          </a:stretch>
        </p:blipFill>
        <p:spPr bwMode="auto">
          <a:xfrm>
            <a:off x="3733800" y="2209800"/>
            <a:ext cx="1641475" cy="2133600"/>
          </a:xfrm>
          <a:prstGeom prst="rect">
            <a:avLst/>
          </a:prstGeom>
          <a:noFill/>
          <a:ln w="9525">
            <a:noFill/>
            <a:miter lim="800000"/>
            <a:headEnd/>
            <a:tailEnd/>
          </a:ln>
          <a:effectLst>
            <a:prstShdw prst="shdw13" dist="53882" dir="13500000">
              <a:srgbClr val="1B059F">
                <a:alpha val="50000"/>
              </a:srgbClr>
            </a:prstShdw>
          </a:effectLst>
        </p:spPr>
      </p:pic>
      <p:sp>
        <p:nvSpPr>
          <p:cNvPr id="10" name="AutoShape 21"/>
          <p:cNvSpPr>
            <a:spLocks noChangeArrowheads="1"/>
          </p:cNvSpPr>
          <p:nvPr/>
        </p:nvSpPr>
        <p:spPr bwMode="auto">
          <a:xfrm>
            <a:off x="152400" y="76200"/>
            <a:ext cx="8836025" cy="6096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3200" dirty="0" err="1">
                <a:latin typeface="Arial" pitchFamily="34" charset="0"/>
                <a:cs typeface="Arial" pitchFamily="34" charset="0"/>
              </a:rPr>
              <a:t>Kỹ</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năng</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trợ</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giúp</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và</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xử</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lý</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bạo</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lực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giới</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của</a:t>
            </a:r>
            <a:r>
              <a:rPr lang="en-US" altLang="en-US" sz="3200" dirty="0">
                <a:latin typeface="Arial" pitchFamily="34" charset="0"/>
                <a:cs typeface="Arial" pitchFamily="34" charset="0"/>
              </a:rPr>
              <a:t> GVCN</a:t>
            </a:r>
            <a:endParaRPr lang="en-US" altLang="en-US" sz="2800" dirty="0">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63522"/>
                                        </p:tgtEl>
                                        <p:attrNameLst>
                                          <p:attrName>style.visibility</p:attrName>
                                        </p:attrNameLst>
                                      </p:cBhvr>
                                      <p:to>
                                        <p:strVal val="visible"/>
                                      </p:to>
                                    </p:set>
                                    <p:anim calcmode="lin" valueType="num">
                                      <p:cBhvr>
                                        <p:cTn id="12" dur="1000" fill="hold"/>
                                        <p:tgtEl>
                                          <p:spTgt spid="363522"/>
                                        </p:tgtEl>
                                        <p:attrNameLst>
                                          <p:attrName>ppt_w</p:attrName>
                                        </p:attrNameLst>
                                      </p:cBhvr>
                                      <p:tavLst>
                                        <p:tav tm="0">
                                          <p:val>
                                            <p:fltVal val="0"/>
                                          </p:val>
                                        </p:tav>
                                        <p:tav tm="100000">
                                          <p:val>
                                            <p:strVal val="#ppt_w"/>
                                          </p:val>
                                        </p:tav>
                                      </p:tavLst>
                                    </p:anim>
                                    <p:anim calcmode="lin" valueType="num">
                                      <p:cBhvr>
                                        <p:cTn id="13" dur="1000" fill="hold"/>
                                        <p:tgtEl>
                                          <p:spTgt spid="363522"/>
                                        </p:tgtEl>
                                        <p:attrNameLst>
                                          <p:attrName>ppt_h</p:attrName>
                                        </p:attrNameLst>
                                      </p:cBhvr>
                                      <p:tavLst>
                                        <p:tav tm="0">
                                          <p:val>
                                            <p:fltVal val="0"/>
                                          </p:val>
                                        </p:tav>
                                        <p:tav tm="100000">
                                          <p:val>
                                            <p:strVal val="#ppt_h"/>
                                          </p:val>
                                        </p:tav>
                                      </p:tavLst>
                                    </p:anim>
                                  </p:childTnLst>
                                </p:cTn>
                              </p:par>
                              <p:par>
                                <p:cTn id="14" presetID="23" presetClass="entr" presetSubtype="528" fill="hold" nodeType="withEffect">
                                  <p:stCondLst>
                                    <p:cond delay="0"/>
                                  </p:stCondLst>
                                  <p:childTnLst>
                                    <p:set>
                                      <p:cBhvr>
                                        <p:cTn id="15" dur="1" fill="hold">
                                          <p:stCondLst>
                                            <p:cond delay="0"/>
                                          </p:stCondLst>
                                        </p:cTn>
                                        <p:tgtEl>
                                          <p:spTgt spid="363545"/>
                                        </p:tgtEl>
                                        <p:attrNameLst>
                                          <p:attrName>style.visibility</p:attrName>
                                        </p:attrNameLst>
                                      </p:cBhvr>
                                      <p:to>
                                        <p:strVal val="visible"/>
                                      </p:to>
                                    </p:set>
                                    <p:anim calcmode="lin" valueType="num">
                                      <p:cBhvr>
                                        <p:cTn id="16" dur="1000" fill="hold"/>
                                        <p:tgtEl>
                                          <p:spTgt spid="363545"/>
                                        </p:tgtEl>
                                        <p:attrNameLst>
                                          <p:attrName>ppt_w</p:attrName>
                                        </p:attrNameLst>
                                      </p:cBhvr>
                                      <p:tavLst>
                                        <p:tav tm="0">
                                          <p:val>
                                            <p:fltVal val="0"/>
                                          </p:val>
                                        </p:tav>
                                        <p:tav tm="100000">
                                          <p:val>
                                            <p:strVal val="#ppt_w"/>
                                          </p:val>
                                        </p:tav>
                                      </p:tavLst>
                                    </p:anim>
                                    <p:anim calcmode="lin" valueType="num">
                                      <p:cBhvr>
                                        <p:cTn id="17" dur="1000" fill="hold"/>
                                        <p:tgtEl>
                                          <p:spTgt spid="363545"/>
                                        </p:tgtEl>
                                        <p:attrNameLst>
                                          <p:attrName>ppt_h</p:attrName>
                                        </p:attrNameLst>
                                      </p:cBhvr>
                                      <p:tavLst>
                                        <p:tav tm="0">
                                          <p:val>
                                            <p:fltVal val="0"/>
                                          </p:val>
                                        </p:tav>
                                        <p:tav tm="100000">
                                          <p:val>
                                            <p:strVal val="#ppt_h"/>
                                          </p:val>
                                        </p:tav>
                                      </p:tavLst>
                                    </p:anim>
                                    <p:anim calcmode="lin" valueType="num">
                                      <p:cBhvr>
                                        <p:cTn id="18" dur="1000" fill="hold"/>
                                        <p:tgtEl>
                                          <p:spTgt spid="363545"/>
                                        </p:tgtEl>
                                        <p:attrNameLst>
                                          <p:attrName>ppt_x</p:attrName>
                                        </p:attrNameLst>
                                      </p:cBhvr>
                                      <p:tavLst>
                                        <p:tav tm="0">
                                          <p:val>
                                            <p:fltVal val="0.5"/>
                                          </p:val>
                                        </p:tav>
                                        <p:tav tm="100000">
                                          <p:val>
                                            <p:strVal val="#ppt_x"/>
                                          </p:val>
                                        </p:tav>
                                      </p:tavLst>
                                    </p:anim>
                                    <p:anim calcmode="lin" valueType="num">
                                      <p:cBhvr>
                                        <p:cTn id="19" dur="1000" fill="hold"/>
                                        <p:tgtEl>
                                          <p:spTgt spid="363545"/>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63537"/>
                                        </p:tgtEl>
                                        <p:attrNameLst>
                                          <p:attrName>style.visibility</p:attrName>
                                        </p:attrNameLst>
                                      </p:cBhvr>
                                      <p:to>
                                        <p:strVal val="visible"/>
                                      </p:to>
                                    </p:set>
                                    <p:anim calcmode="lin" valueType="num">
                                      <p:cBhvr>
                                        <p:cTn id="24" dur="500" fill="hold"/>
                                        <p:tgtEl>
                                          <p:spTgt spid="363537"/>
                                        </p:tgtEl>
                                        <p:attrNameLst>
                                          <p:attrName>ppt_w</p:attrName>
                                        </p:attrNameLst>
                                      </p:cBhvr>
                                      <p:tavLst>
                                        <p:tav tm="0">
                                          <p:val>
                                            <p:fltVal val="0"/>
                                          </p:val>
                                        </p:tav>
                                        <p:tav tm="100000">
                                          <p:val>
                                            <p:strVal val="#ppt_w"/>
                                          </p:val>
                                        </p:tav>
                                      </p:tavLst>
                                    </p:anim>
                                    <p:anim calcmode="lin" valueType="num">
                                      <p:cBhvr>
                                        <p:cTn id="25" dur="500" fill="hold"/>
                                        <p:tgtEl>
                                          <p:spTgt spid="363537"/>
                                        </p:tgtEl>
                                        <p:attrNameLst>
                                          <p:attrName>ppt_h</p:attrName>
                                        </p:attrNameLst>
                                      </p:cBhvr>
                                      <p:tavLst>
                                        <p:tav tm="0">
                                          <p:val>
                                            <p:fltVal val="0"/>
                                          </p:val>
                                        </p:tav>
                                        <p:tav tm="100000">
                                          <p:val>
                                            <p:strVal val="#ppt_h"/>
                                          </p:val>
                                        </p:tav>
                                      </p:tavLst>
                                    </p:anim>
                                    <p:animEffect transition="in" filter="fade">
                                      <p:cBhvr>
                                        <p:cTn id="26" dur="500"/>
                                        <p:tgtEl>
                                          <p:spTgt spid="3635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63536"/>
                                        </p:tgtEl>
                                        <p:attrNameLst>
                                          <p:attrName>style.visibility</p:attrName>
                                        </p:attrNameLst>
                                      </p:cBhvr>
                                      <p:to>
                                        <p:strVal val="visible"/>
                                      </p:to>
                                    </p:set>
                                    <p:animEffect transition="in" filter="wipe(down)">
                                      <p:cBhvr>
                                        <p:cTn id="31" dur="580">
                                          <p:stCondLst>
                                            <p:cond delay="0"/>
                                          </p:stCondLst>
                                        </p:cTn>
                                        <p:tgtEl>
                                          <p:spTgt spid="363536"/>
                                        </p:tgtEl>
                                      </p:cBhvr>
                                    </p:animEffect>
                                    <p:anim calcmode="lin" valueType="num">
                                      <p:cBhvr>
                                        <p:cTn id="32" dur="1822" tmFilter="0,0; 0.14,0.36; 0.43,0.73; 0.71,0.91; 1.0,1.0">
                                          <p:stCondLst>
                                            <p:cond delay="0"/>
                                          </p:stCondLst>
                                        </p:cTn>
                                        <p:tgtEl>
                                          <p:spTgt spid="36353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6353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6353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6353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63536"/>
                                        </p:tgtEl>
                                        <p:attrNameLst>
                                          <p:attrName>ppt_y</p:attrName>
                                        </p:attrNameLst>
                                      </p:cBhvr>
                                      <p:tavLst>
                                        <p:tav tm="0" fmla="#ppt_y-sin(pi*$)/81">
                                          <p:val>
                                            <p:fltVal val="0"/>
                                          </p:val>
                                        </p:tav>
                                        <p:tav tm="100000">
                                          <p:val>
                                            <p:fltVal val="1"/>
                                          </p:val>
                                        </p:tav>
                                      </p:tavLst>
                                    </p:anim>
                                    <p:animScale>
                                      <p:cBhvr>
                                        <p:cTn id="37" dur="26">
                                          <p:stCondLst>
                                            <p:cond delay="650"/>
                                          </p:stCondLst>
                                        </p:cTn>
                                        <p:tgtEl>
                                          <p:spTgt spid="363536"/>
                                        </p:tgtEl>
                                      </p:cBhvr>
                                      <p:to x="100000" y="60000"/>
                                    </p:animScale>
                                    <p:animScale>
                                      <p:cBhvr>
                                        <p:cTn id="38" dur="166" decel="50000">
                                          <p:stCondLst>
                                            <p:cond delay="676"/>
                                          </p:stCondLst>
                                        </p:cTn>
                                        <p:tgtEl>
                                          <p:spTgt spid="363536"/>
                                        </p:tgtEl>
                                      </p:cBhvr>
                                      <p:to x="100000" y="100000"/>
                                    </p:animScale>
                                    <p:animScale>
                                      <p:cBhvr>
                                        <p:cTn id="39" dur="26">
                                          <p:stCondLst>
                                            <p:cond delay="1312"/>
                                          </p:stCondLst>
                                        </p:cTn>
                                        <p:tgtEl>
                                          <p:spTgt spid="363536"/>
                                        </p:tgtEl>
                                      </p:cBhvr>
                                      <p:to x="100000" y="80000"/>
                                    </p:animScale>
                                    <p:animScale>
                                      <p:cBhvr>
                                        <p:cTn id="40" dur="166" decel="50000">
                                          <p:stCondLst>
                                            <p:cond delay="1338"/>
                                          </p:stCondLst>
                                        </p:cTn>
                                        <p:tgtEl>
                                          <p:spTgt spid="363536"/>
                                        </p:tgtEl>
                                      </p:cBhvr>
                                      <p:to x="100000" y="100000"/>
                                    </p:animScale>
                                    <p:animScale>
                                      <p:cBhvr>
                                        <p:cTn id="41" dur="26">
                                          <p:stCondLst>
                                            <p:cond delay="1642"/>
                                          </p:stCondLst>
                                        </p:cTn>
                                        <p:tgtEl>
                                          <p:spTgt spid="363536"/>
                                        </p:tgtEl>
                                      </p:cBhvr>
                                      <p:to x="100000" y="90000"/>
                                    </p:animScale>
                                    <p:animScale>
                                      <p:cBhvr>
                                        <p:cTn id="42" dur="166" decel="50000">
                                          <p:stCondLst>
                                            <p:cond delay="1668"/>
                                          </p:stCondLst>
                                        </p:cTn>
                                        <p:tgtEl>
                                          <p:spTgt spid="363536"/>
                                        </p:tgtEl>
                                      </p:cBhvr>
                                      <p:to x="100000" y="100000"/>
                                    </p:animScale>
                                    <p:animScale>
                                      <p:cBhvr>
                                        <p:cTn id="43" dur="26">
                                          <p:stCondLst>
                                            <p:cond delay="1808"/>
                                          </p:stCondLst>
                                        </p:cTn>
                                        <p:tgtEl>
                                          <p:spTgt spid="363536"/>
                                        </p:tgtEl>
                                      </p:cBhvr>
                                      <p:to x="100000" y="95000"/>
                                    </p:animScale>
                                    <p:animScale>
                                      <p:cBhvr>
                                        <p:cTn id="44" dur="166" decel="50000">
                                          <p:stCondLst>
                                            <p:cond delay="1834"/>
                                          </p:stCondLst>
                                        </p:cTn>
                                        <p:tgtEl>
                                          <p:spTgt spid="363536"/>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63533"/>
                                        </p:tgtEl>
                                        <p:attrNameLst>
                                          <p:attrName>style.visibility</p:attrName>
                                        </p:attrNameLst>
                                      </p:cBhvr>
                                      <p:to>
                                        <p:strVal val="visible"/>
                                      </p:to>
                                    </p:set>
                                    <p:anim calcmode="lin" valueType="num">
                                      <p:cBhvr>
                                        <p:cTn id="49" dur="1000" fill="hold"/>
                                        <p:tgtEl>
                                          <p:spTgt spid="363533"/>
                                        </p:tgtEl>
                                        <p:attrNameLst>
                                          <p:attrName>ppt_w</p:attrName>
                                        </p:attrNameLst>
                                      </p:cBhvr>
                                      <p:tavLst>
                                        <p:tav tm="0">
                                          <p:val>
                                            <p:fltVal val="0"/>
                                          </p:val>
                                        </p:tav>
                                        <p:tav tm="100000">
                                          <p:val>
                                            <p:strVal val="#ppt_w"/>
                                          </p:val>
                                        </p:tav>
                                      </p:tavLst>
                                    </p:anim>
                                    <p:anim calcmode="lin" valueType="num">
                                      <p:cBhvr>
                                        <p:cTn id="50" dur="1000" fill="hold"/>
                                        <p:tgtEl>
                                          <p:spTgt spid="363533"/>
                                        </p:tgtEl>
                                        <p:attrNameLst>
                                          <p:attrName>ppt_h</p:attrName>
                                        </p:attrNameLst>
                                      </p:cBhvr>
                                      <p:tavLst>
                                        <p:tav tm="0">
                                          <p:val>
                                            <p:fltVal val="0"/>
                                          </p:val>
                                        </p:tav>
                                        <p:tav tm="100000">
                                          <p:val>
                                            <p:strVal val="#ppt_h"/>
                                          </p:val>
                                        </p:tav>
                                      </p:tavLst>
                                    </p:anim>
                                    <p:anim calcmode="lin" valueType="num">
                                      <p:cBhvr>
                                        <p:cTn id="51" dur="1000" fill="hold"/>
                                        <p:tgtEl>
                                          <p:spTgt spid="363533"/>
                                        </p:tgtEl>
                                        <p:attrNameLst>
                                          <p:attrName>style.rotation</p:attrName>
                                        </p:attrNameLst>
                                      </p:cBhvr>
                                      <p:tavLst>
                                        <p:tav tm="0">
                                          <p:val>
                                            <p:fltVal val="90"/>
                                          </p:val>
                                        </p:tav>
                                        <p:tav tm="100000">
                                          <p:val>
                                            <p:fltVal val="0"/>
                                          </p:val>
                                        </p:tav>
                                      </p:tavLst>
                                    </p:anim>
                                    <p:animEffect transition="in" filter="fade">
                                      <p:cBhvr>
                                        <p:cTn id="52" dur="1000"/>
                                        <p:tgtEl>
                                          <p:spTgt spid="3635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3532"/>
                                        </p:tgtEl>
                                        <p:attrNameLst>
                                          <p:attrName>style.visibility</p:attrName>
                                        </p:attrNameLst>
                                      </p:cBhvr>
                                      <p:to>
                                        <p:strVal val="visible"/>
                                      </p:to>
                                    </p:set>
                                    <p:anim calcmode="lin" valueType="num">
                                      <p:cBhvr additive="base">
                                        <p:cTn id="57" dur="500" fill="hold"/>
                                        <p:tgtEl>
                                          <p:spTgt spid="363532"/>
                                        </p:tgtEl>
                                        <p:attrNameLst>
                                          <p:attrName>ppt_x</p:attrName>
                                        </p:attrNameLst>
                                      </p:cBhvr>
                                      <p:tavLst>
                                        <p:tav tm="0">
                                          <p:val>
                                            <p:strVal val="#ppt_x"/>
                                          </p:val>
                                        </p:tav>
                                        <p:tav tm="100000">
                                          <p:val>
                                            <p:strVal val="#ppt_x"/>
                                          </p:val>
                                        </p:tav>
                                      </p:tavLst>
                                    </p:anim>
                                    <p:anim calcmode="lin" valueType="num">
                                      <p:cBhvr additive="base">
                                        <p:cTn id="58" dur="500" fill="hold"/>
                                        <p:tgtEl>
                                          <p:spTgt spid="363532"/>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363534"/>
                                        </p:tgtEl>
                                        <p:attrNameLst>
                                          <p:attrName>style.visibility</p:attrName>
                                        </p:attrNameLst>
                                      </p:cBhvr>
                                      <p:to>
                                        <p:strVal val="visible"/>
                                      </p:to>
                                    </p:set>
                                    <p:animEffect transition="in" filter="wheel(1)">
                                      <p:cBhvr>
                                        <p:cTn id="63" dur="2000"/>
                                        <p:tgtEl>
                                          <p:spTgt spid="363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32" grpId="0" animBg="1"/>
      <p:bldP spid="363533" grpId="0" animBg="1"/>
      <p:bldP spid="363534" grpId="0" animBg="1"/>
      <p:bldP spid="363536" grpId="0" animBg="1"/>
      <p:bldP spid="36353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4638"/>
            <a:ext cx="8229600" cy="563562"/>
          </a:xfrm>
        </p:spPr>
        <p:txBody>
          <a:bodyPr/>
          <a:lstStyle/>
          <a:p>
            <a:r>
              <a:rPr lang="en-US" sz="2800" b="1" smtClean="0">
                <a:solidFill>
                  <a:srgbClr val="0000FF"/>
                </a:solidFill>
              </a:rPr>
              <a:t>PHÁT HIỆN CÁC TRƯỜNG HỢP HS BỊ BẠO LỰC GIỚI</a:t>
            </a:r>
          </a:p>
        </p:txBody>
      </p:sp>
      <p:sp>
        <p:nvSpPr>
          <p:cNvPr id="62466" name="Text Placeholder 2"/>
          <p:cNvSpPr>
            <a:spLocks noGrp="1"/>
          </p:cNvSpPr>
          <p:nvPr>
            <p:ph type="body" idx="1"/>
          </p:nvPr>
        </p:nvSpPr>
        <p:spPr>
          <a:xfrm>
            <a:off x="152400" y="838200"/>
            <a:ext cx="4495800" cy="803275"/>
          </a:xfrm>
          <a:solidFill>
            <a:srgbClr val="FFC000"/>
          </a:solidFill>
        </p:spPr>
        <p:txBody>
          <a:bodyPr/>
          <a:lstStyle/>
          <a:p>
            <a:pPr algn="ctr"/>
            <a:r>
              <a:rPr lang="en-US" smtClean="0"/>
              <a:t>DẤU HIỆU CỦA </a:t>
            </a:r>
          </a:p>
          <a:p>
            <a:pPr algn="ctr"/>
            <a:r>
              <a:rPr lang="en-US" smtClean="0"/>
              <a:t>NGƯỜI BỊ BẠO LỰC</a:t>
            </a:r>
          </a:p>
        </p:txBody>
      </p:sp>
      <p:sp>
        <p:nvSpPr>
          <p:cNvPr id="62467" name="Content Placeholder 3"/>
          <p:cNvSpPr>
            <a:spLocks noGrp="1"/>
          </p:cNvSpPr>
          <p:nvPr>
            <p:ph sz="half" idx="2"/>
          </p:nvPr>
        </p:nvSpPr>
        <p:spPr>
          <a:xfrm>
            <a:off x="152400" y="1641475"/>
            <a:ext cx="4495800" cy="5064125"/>
          </a:xfrm>
          <a:solidFill>
            <a:srgbClr val="CCFFFF"/>
          </a:solidFill>
        </p:spPr>
        <p:txBody>
          <a:bodyPr/>
          <a:lstStyle/>
          <a:p>
            <a:pPr marL="228600" indent="-228600">
              <a:tabLst>
                <a:tab pos="228600" algn="l"/>
              </a:tabLst>
            </a:pPr>
            <a:r>
              <a:rPr lang="en-GB" b="1" smtClean="0"/>
              <a:t>Sợ một người nào đó </a:t>
            </a:r>
            <a:r>
              <a:rPr lang="en-GB" sz="1600" smtClean="0"/>
              <a:t>(khó chịu, lo lắng, kinh hãi khi nói đến người đó).</a:t>
            </a:r>
            <a:endParaRPr lang="en-US" sz="1600" smtClean="0"/>
          </a:p>
          <a:p>
            <a:pPr marL="228600" indent="-228600">
              <a:tabLst>
                <a:tab pos="228600" algn="l"/>
              </a:tabLst>
            </a:pPr>
            <a:r>
              <a:rPr lang="en-GB" sz="2000" b="1" smtClean="0"/>
              <a:t>Phản ứng thái quá đối với những việc bình thường không đáng sợ hãi.</a:t>
            </a:r>
            <a:r>
              <a:rPr lang="en-GB" smtClean="0"/>
              <a:t> </a:t>
            </a:r>
            <a:endParaRPr lang="en-US" sz="1600" smtClean="0"/>
          </a:p>
          <a:p>
            <a:pPr marL="228600" indent="-228600">
              <a:tabLst>
                <a:tab pos="228600" algn="l"/>
              </a:tabLst>
            </a:pPr>
            <a:r>
              <a:rPr lang="en-GB" sz="2000" b="1" smtClean="0"/>
              <a:t>Có những dấu hiệu thương tích rõ ràng, nhưng giải thích không hợp lý.</a:t>
            </a:r>
            <a:endParaRPr lang="en-US" sz="2000" b="1" smtClean="0"/>
          </a:p>
          <a:p>
            <a:pPr marL="228600" indent="-228600">
              <a:tabLst>
                <a:tab pos="228600" algn="l"/>
              </a:tabLst>
            </a:pPr>
            <a:r>
              <a:rPr lang="en-GB" sz="2000" b="1" smtClean="0"/>
              <a:t>Không tự quyết định dù chỉ là những việc nhỏ nhặt, giản đơn.</a:t>
            </a:r>
            <a:endParaRPr lang="en-US" sz="2000" b="1" smtClean="0"/>
          </a:p>
          <a:p>
            <a:pPr marL="228600" indent="-228600">
              <a:tabLst>
                <a:tab pos="228600" algn="l"/>
              </a:tabLst>
            </a:pPr>
            <a:r>
              <a:rPr lang="en-GB" sz="2000" b="1" smtClean="0"/>
              <a:t>Tỏ ra căng thẳng, nhưng không biết căn nguyên của những căng thẳng.</a:t>
            </a:r>
            <a:endParaRPr lang="en-US" sz="2000" b="1" smtClean="0"/>
          </a:p>
          <a:p>
            <a:pPr marL="228600" indent="-228600">
              <a:tabLst>
                <a:tab pos="228600" algn="l"/>
              </a:tabLst>
            </a:pPr>
            <a:r>
              <a:rPr lang="en-GB" sz="2000" b="1" smtClean="0"/>
              <a:t>Có những hành vi thể hiện phản ứng với BL, </a:t>
            </a:r>
            <a:r>
              <a:rPr lang="en-GB" sz="1600" b="1" smtClean="0"/>
              <a:t>như dễ khóc, thái độ phòng vệ, hung hăng, ngại nói chuyện khi  có ai đó ở bên…</a:t>
            </a:r>
            <a:endParaRPr lang="en-US" sz="1600" b="1" smtClean="0"/>
          </a:p>
          <a:p>
            <a:pPr marL="228600" indent="-228600">
              <a:tabLst>
                <a:tab pos="228600" algn="l"/>
              </a:tabLst>
            </a:pPr>
            <a:r>
              <a:rPr lang="en-GB" sz="2000" b="1" smtClean="0"/>
              <a:t>Cảm thấy bế tắc, không lối thoát; có ý định tự tử/tự </a:t>
            </a:r>
            <a:r>
              <a:rPr lang="vi-VN" sz="2000" b="1" smtClean="0">
                <a:latin typeface="Calibri" pitchFamily="34" charset="0"/>
              </a:rPr>
              <a:t>gây sát thương</a:t>
            </a:r>
            <a:r>
              <a:rPr lang="en-GB" sz="2000" b="1" smtClean="0"/>
              <a:t>.</a:t>
            </a:r>
            <a:endParaRPr lang="en-US" sz="2000" b="1" smtClean="0"/>
          </a:p>
          <a:p>
            <a:pPr marL="228600" indent="-228600">
              <a:tabLst>
                <a:tab pos="228600" algn="l"/>
              </a:tabLst>
            </a:pPr>
            <a:endParaRPr lang="en-US" sz="2000" b="1" smtClean="0"/>
          </a:p>
        </p:txBody>
      </p:sp>
      <p:sp>
        <p:nvSpPr>
          <p:cNvPr id="5" name="Text Placeholder 4"/>
          <p:cNvSpPr>
            <a:spLocks noGrp="1"/>
          </p:cNvSpPr>
          <p:nvPr>
            <p:ph type="body" sz="quarter" idx="3"/>
          </p:nvPr>
        </p:nvSpPr>
        <p:spPr>
          <a:xfrm>
            <a:off x="4800600" y="838200"/>
            <a:ext cx="4191000" cy="803275"/>
          </a:xfrm>
          <a:solidFill>
            <a:schemeClr val="accent6">
              <a:lumMod val="40000"/>
              <a:lumOff val="60000"/>
            </a:schemeClr>
          </a:solidFill>
        </p:spPr>
        <p:txBody>
          <a:bodyPr/>
          <a:lstStyle/>
          <a:p>
            <a:pPr algn="ctr">
              <a:buFont typeface="Arial" pitchFamily="34" charset="0"/>
              <a:buNone/>
              <a:defRPr/>
            </a:pPr>
            <a:r>
              <a:rPr lang="en-US" dirty="0" smtClean="0"/>
              <a:t>DẤU HIỆU CỦA </a:t>
            </a:r>
          </a:p>
          <a:p>
            <a:pPr algn="ctr">
              <a:buFont typeface="Arial" pitchFamily="34" charset="0"/>
              <a:buNone/>
              <a:defRPr/>
            </a:pPr>
            <a:r>
              <a:rPr lang="en-US" dirty="0" smtClean="0"/>
              <a:t>NGƯỜI GÂY RA BẠO LỰC </a:t>
            </a:r>
            <a:endParaRPr lang="en-US" dirty="0"/>
          </a:p>
        </p:txBody>
      </p:sp>
      <p:sp>
        <p:nvSpPr>
          <p:cNvPr id="62469" name="Content Placeholder 5"/>
          <p:cNvSpPr>
            <a:spLocks noGrp="1"/>
          </p:cNvSpPr>
          <p:nvPr>
            <p:ph sz="quarter" idx="4"/>
          </p:nvPr>
        </p:nvSpPr>
        <p:spPr>
          <a:xfrm>
            <a:off x="4953000" y="1641475"/>
            <a:ext cx="4191000" cy="5216525"/>
          </a:xfrm>
          <a:solidFill>
            <a:srgbClr val="CCFF99"/>
          </a:solidFill>
        </p:spPr>
        <p:txBody>
          <a:bodyPr/>
          <a:lstStyle/>
          <a:p>
            <a:pPr marL="228600" indent="-228600"/>
            <a:r>
              <a:rPr lang="en-GB" sz="2000" b="1" smtClean="0"/>
              <a:t>Ghen tuông quá mức, thường bày tỏ thái độ sở hữu ai đó một cách bất bình thường.</a:t>
            </a:r>
            <a:endParaRPr lang="en-US" sz="2000" b="1" smtClean="0"/>
          </a:p>
          <a:p>
            <a:pPr marL="228600" indent="-228600"/>
            <a:r>
              <a:rPr lang="en-GB" sz="2000" b="1" smtClean="0"/>
              <a:t>Nói thay hoặc không để người kia được nói khi tiếp xúc với GVCN/chuyên gia</a:t>
            </a:r>
            <a:r>
              <a:rPr lang="vi-VN" sz="2000" b="1" smtClean="0"/>
              <a:t> TL</a:t>
            </a:r>
            <a:r>
              <a:rPr lang="en-GB" sz="2000" b="1" smtClean="0"/>
              <a:t>;</a:t>
            </a:r>
            <a:endParaRPr lang="en-US" sz="2000" b="1" smtClean="0"/>
          </a:p>
          <a:p>
            <a:pPr marL="228600" indent="-228600"/>
            <a:r>
              <a:rPr lang="en-GB" sz="2000" b="1" smtClean="0"/>
              <a:t>Khăng khăng đòi duy trì quan hệ gần gũi, mật thiết với người kia;</a:t>
            </a:r>
            <a:endParaRPr lang="en-US" sz="2000" b="1" smtClean="0"/>
          </a:p>
          <a:p>
            <a:pPr marL="228600" indent="-228600"/>
            <a:r>
              <a:rPr lang="en-GB" sz="2000" b="1" smtClean="0"/>
              <a:t>Cố tỏ ra mình rất quan tâm đến người kia.</a:t>
            </a:r>
            <a:endParaRPr lang="vi-VN" sz="2000" b="1" smtClean="0"/>
          </a:p>
          <a:p>
            <a:pPr marL="228600" indent="-228600"/>
            <a:r>
              <a:rPr lang="vi-VN" sz="2000" b="1" smtClean="0"/>
              <a:t>Tìm mọi cách phủ nhận</a:t>
            </a:r>
            <a:endParaRPr lang="en-US" sz="20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76200"/>
            <a:ext cx="8229600" cy="563563"/>
          </a:xfrm>
        </p:spPr>
        <p:txBody>
          <a:bodyPr/>
          <a:lstStyle/>
          <a:p>
            <a:r>
              <a:rPr lang="en-GB" b="1" smtClean="0">
                <a:solidFill>
                  <a:srgbClr val="C00000"/>
                </a:solidFill>
              </a:rPr>
              <a:t>Kỹ năng phỏng vấn trực tiếp</a:t>
            </a:r>
            <a:endParaRPr lang="en-US" smtClean="0"/>
          </a:p>
        </p:txBody>
      </p:sp>
      <p:sp>
        <p:nvSpPr>
          <p:cNvPr id="3" name="Content Placeholder 2"/>
          <p:cNvSpPr>
            <a:spLocks noGrp="1"/>
          </p:cNvSpPr>
          <p:nvPr>
            <p:ph idx="1"/>
          </p:nvPr>
        </p:nvSpPr>
        <p:spPr>
          <a:xfrm>
            <a:off x="0" y="609600"/>
            <a:ext cx="8839200" cy="6096000"/>
          </a:xfrm>
        </p:spPr>
        <p:txBody>
          <a:bodyPr/>
          <a:lstStyle/>
          <a:p>
            <a:pPr>
              <a:buFont typeface="Wingdings" pitchFamily="2" charset="2"/>
              <a:buChar char="Ø"/>
            </a:pPr>
            <a:r>
              <a:rPr lang="en-GB" sz="2400" b="1" i="1" smtClean="0">
                <a:solidFill>
                  <a:srgbClr val="C00000"/>
                </a:solidFill>
              </a:rPr>
              <a:t>Chuẩn bị phỏng vấn:</a:t>
            </a:r>
            <a:endParaRPr lang="en-US" sz="2400" b="1" i="1" smtClean="0">
              <a:solidFill>
                <a:srgbClr val="C00000"/>
              </a:solidFill>
            </a:endParaRPr>
          </a:p>
          <a:p>
            <a:r>
              <a:rPr lang="en-GB" sz="2000" smtClean="0"/>
              <a:t>Nên để sẵn các tài liệu, sách hoặc tờ rơi về BLG/XHTD ở phòng/nơi PV;</a:t>
            </a:r>
            <a:endParaRPr lang="en-US" sz="2000" smtClean="0"/>
          </a:p>
          <a:p>
            <a:r>
              <a:rPr lang="en-GB" sz="2000" smtClean="0"/>
              <a:t>Nên tiến hành PV riêng với cá nhân HS (</a:t>
            </a:r>
            <a:r>
              <a:rPr lang="en-GB" sz="1800" smtClean="0"/>
              <a:t>nếu có người đi cùng, y/c họ đợi bên ngoài);</a:t>
            </a:r>
            <a:endParaRPr lang="en-US" sz="1800" smtClean="0"/>
          </a:p>
          <a:p>
            <a:r>
              <a:rPr lang="en-GB" sz="2000" smtClean="0"/>
              <a:t>Dành đủ thời gian để phỏng vấn;</a:t>
            </a:r>
            <a:endParaRPr lang="en-US" sz="2000" smtClean="0"/>
          </a:p>
          <a:p>
            <a:r>
              <a:rPr lang="en-GB" sz="2000" smtClean="0"/>
              <a:t>Không nên tiến hành PV khi:</a:t>
            </a:r>
          </a:p>
          <a:p>
            <a:pPr>
              <a:buFont typeface="Arial" charset="0"/>
              <a:buNone/>
            </a:pPr>
            <a:r>
              <a:rPr lang="en-GB" sz="2000" smtClean="0"/>
              <a:t>(i) không thể trao đổi cá nhân hoặc không có môi trường phù hợp để trao đổi</a:t>
            </a:r>
          </a:p>
          <a:p>
            <a:pPr>
              <a:buFont typeface="Arial" charset="0"/>
              <a:buNone/>
            </a:pPr>
            <a:r>
              <a:rPr lang="en-GB" sz="2000" smtClean="0"/>
              <a:t>(ii) lo ngại việc đánh giá này có thể gây nguy hiểm cho HS hoặc người khác.</a:t>
            </a:r>
            <a:endParaRPr lang="en-US" sz="2000" smtClean="0"/>
          </a:p>
          <a:p>
            <a:pPr>
              <a:buFont typeface="Wingdings" pitchFamily="2" charset="2"/>
              <a:buChar char="Ø"/>
            </a:pPr>
            <a:r>
              <a:rPr lang="en-GB" sz="2400" b="1" i="1" smtClean="0">
                <a:solidFill>
                  <a:srgbClr val="C00000"/>
                </a:solidFill>
              </a:rPr>
              <a:t>Mở đầu phỏng vấn:</a:t>
            </a:r>
            <a:endParaRPr lang="en-US" sz="2400" b="1" i="1" smtClean="0">
              <a:solidFill>
                <a:srgbClr val="C00000"/>
              </a:solidFill>
            </a:endParaRPr>
          </a:p>
          <a:p>
            <a:r>
              <a:rPr lang="en-GB" sz="2000" smtClean="0"/>
              <a:t>Nên bắt đầu với những câu hỏi mở cho phép HS tự do trả lời theo cách của mình. Nếu câu trả lời cho thấy những dấu hiệu học sinh bị QR/XHTD hoặc bị bạo lực, GVCN cần tiếp tục với những câu hỏi cụ thể để làm rõ vấn đề.</a:t>
            </a:r>
            <a:endParaRPr lang="en-US" sz="2000" smtClean="0"/>
          </a:p>
          <a:p>
            <a:r>
              <a:rPr lang="en-GB" sz="2000" smtClean="0"/>
              <a:t>Khi bắt đầu PV, GVCN có thể đặt câu hỏi, như: “Em có cảm thấy gần đây mình có những thay đổi đáng kể nào đó về thói quen, ăn ngủ hoặc vui chơi?”; “Em có cảm thấy sợ hãi ai đó?”; “Đôi khi cô/thầy thấy có người đánh mắng hoặc đe dọa những người mà họ yêu quý. Em đã từng gặp ai đó như vậy chưa?”.</a:t>
            </a:r>
            <a:endParaRPr lang="en-US" sz="2000" smtClean="0"/>
          </a:p>
          <a:p>
            <a:r>
              <a:rPr lang="en-GB" sz="2000" smtClean="0"/>
              <a:t>Tiếp theo, nên đặt những câu hỏi trực tiếp. VD: “Em có từng bị ai đó đánh đập/đe dọa?”; “em có cảm thấy sợ hãi ai đó sẽ đánh đập, thậm chí đe dọa sẽ giết em?”</a:t>
            </a: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76200"/>
            <a:ext cx="8229600" cy="563563"/>
          </a:xfrm>
        </p:spPr>
        <p:txBody>
          <a:bodyPr/>
          <a:lstStyle/>
          <a:p>
            <a:r>
              <a:rPr lang="en-GB" sz="3200" b="1" smtClean="0">
                <a:solidFill>
                  <a:srgbClr val="C00000"/>
                </a:solidFill>
              </a:rPr>
              <a:t>Những kỹ năng cần thiết khi phỏng vấn HS </a:t>
            </a:r>
            <a:endParaRPr lang="en-US" sz="3200" smtClean="0"/>
          </a:p>
        </p:txBody>
      </p:sp>
      <p:sp>
        <p:nvSpPr>
          <p:cNvPr id="65538" name="Content Placeholder 2"/>
          <p:cNvSpPr>
            <a:spLocks noGrp="1"/>
          </p:cNvSpPr>
          <p:nvPr>
            <p:ph idx="1"/>
          </p:nvPr>
        </p:nvSpPr>
        <p:spPr>
          <a:xfrm>
            <a:off x="152400" y="609600"/>
            <a:ext cx="8839200" cy="6096000"/>
          </a:xfrm>
        </p:spPr>
        <p:txBody>
          <a:bodyPr/>
          <a:lstStyle/>
          <a:p>
            <a:pPr marL="228600" indent="-228600"/>
            <a:r>
              <a:rPr lang="en-GB" sz="2200" b="1" i="1" smtClean="0">
                <a:solidFill>
                  <a:srgbClr val="0000FF"/>
                </a:solidFill>
              </a:rPr>
              <a:t>Chia sẻ cảm xúc: </a:t>
            </a:r>
            <a:r>
              <a:rPr lang="en-GB" sz="2200" b="1" smtClean="0"/>
              <a:t>ngữ điệu, cường độ lời nói; ánh mắt, tư thế, biểu cảm khuôn mặt… phải thể hiện sự quan tâm, chia sẻ và đồng cảm với HS;</a:t>
            </a:r>
            <a:endParaRPr lang="en-US" sz="2200" b="1" smtClean="0"/>
          </a:p>
          <a:p>
            <a:pPr marL="228600" indent="-228600"/>
            <a:r>
              <a:rPr lang="en-GB" sz="2200" b="1" i="1" smtClean="0">
                <a:solidFill>
                  <a:srgbClr val="0000FF"/>
                </a:solidFill>
              </a:rPr>
              <a:t>Tập trung lắng nghe: </a:t>
            </a:r>
            <a:r>
              <a:rPr lang="en-GB" sz="2200" b="1" smtClean="0"/>
              <a:t>Tránh ngắt lời, phán xét HS, hoặc lăng mạ kẻ gây BL; tránh hỏi những câu HS đã trả lời; lên mặt đạo đức, hứa hẹn, so sánh…</a:t>
            </a:r>
            <a:endParaRPr lang="en-US" sz="2200" b="1" smtClean="0"/>
          </a:p>
          <a:p>
            <a:pPr marL="228600" indent="-228600"/>
            <a:r>
              <a:rPr lang="en-GB" sz="2200" b="1" i="1" smtClean="0">
                <a:solidFill>
                  <a:srgbClr val="0000FF"/>
                </a:solidFill>
              </a:rPr>
              <a:t>Sử dụng các kỹ thuật nghe chủ động </a:t>
            </a:r>
            <a:r>
              <a:rPr lang="en-GB" sz="2200" b="1" smtClean="0"/>
              <a:t>như tóm lược, trích lược để khẳng định/kiểm định thông tin.</a:t>
            </a:r>
            <a:endParaRPr lang="en-US" sz="2200" b="1" smtClean="0"/>
          </a:p>
          <a:p>
            <a:pPr marL="228600" indent="-228600"/>
            <a:r>
              <a:rPr lang="en-GB" sz="2200" b="1" i="1" smtClean="0">
                <a:solidFill>
                  <a:srgbClr val="0000FF"/>
                </a:solidFill>
              </a:rPr>
              <a:t>Tôn trọng khoảng lặng:</a:t>
            </a:r>
            <a:r>
              <a:rPr lang="en-GB" sz="2200" b="1" smtClean="0"/>
              <a:t> cho HS đủ thời gian tĩnh lặng để kìm nén cảm xúc, suy nghĩ và phá vỡ sự e ngại. Sử dụng những câu thể hiện sự đồng cảm, chia sẻ </a:t>
            </a:r>
            <a:r>
              <a:rPr lang="en-GB" sz="2200" i="1" smtClean="0"/>
              <a:t>(Ví dụ: “cô/thầy rất hiểu những cảm nhận của em”; “cô/thầy hiểu điều này rất khó …”);</a:t>
            </a:r>
            <a:endParaRPr lang="en-US" sz="2200" i="1" smtClean="0"/>
          </a:p>
          <a:p>
            <a:pPr marL="228600" indent="-228600"/>
            <a:r>
              <a:rPr lang="en-GB" sz="2200" b="1" i="1" smtClean="0">
                <a:solidFill>
                  <a:srgbClr val="0000FF"/>
                </a:solidFill>
              </a:rPr>
              <a:t>Chú ý những biểu đạt phi ngôn ngữ của HS</a:t>
            </a:r>
            <a:r>
              <a:rPr lang="en-GB" sz="2200" b="1" smtClean="0"/>
              <a:t>: quan sát ánh mắt, nét mặt và cử động của HS </a:t>
            </a:r>
            <a:r>
              <a:rPr lang="en-GB" sz="2200" i="1" smtClean="0"/>
              <a:t>(vd, để ý xem HS có ánh mắt dò xét xem có ai đó xung quanh</a:t>
            </a:r>
            <a:r>
              <a:rPr lang="en-GB" sz="2200" b="1" smtClean="0"/>
              <a:t>). Đặt những câu hỏi thăm dò có tính suy đoán trên cơ sở những biểu hiện phi ngôn ngữ của HS </a:t>
            </a:r>
            <a:r>
              <a:rPr lang="en-GB" sz="2200" i="1" smtClean="0"/>
              <a:t>(vd, cô/thầy thấy em đang rất buồn và lo lắng. Điều gì khiến em buồn và lo lắng vậy?).</a:t>
            </a:r>
            <a:endParaRPr lang="en-US" sz="2200" i="1" smtClean="0"/>
          </a:p>
          <a:p>
            <a:pPr marL="228600" indent="-228600"/>
            <a:r>
              <a:rPr lang="en-GB" sz="2200" b="1" i="1" smtClean="0">
                <a:solidFill>
                  <a:srgbClr val="0000FF"/>
                </a:solidFill>
              </a:rPr>
              <a:t>Đồng cảm: </a:t>
            </a:r>
            <a:r>
              <a:rPr lang="en-GB" sz="2200" b="1" smtClean="0"/>
              <a:t>cảm nhận, thấu hiểu và chia sẻ những cảm xúc của HS.</a:t>
            </a:r>
            <a:endParaRPr lang="en-US" sz="2200" b="1" smtClean="0"/>
          </a:p>
          <a:p>
            <a:pPr marL="228600" indent="-228600">
              <a:buFont typeface="Arial" charset="0"/>
              <a:buNone/>
            </a:pPr>
            <a:endParaRPr lang="en-US" sz="22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52400" y="76200"/>
            <a:ext cx="8839200" cy="563563"/>
          </a:xfrm>
        </p:spPr>
        <p:txBody>
          <a:bodyPr/>
          <a:lstStyle/>
          <a:p>
            <a:r>
              <a:rPr lang="en-GB" sz="3600" b="1" smtClean="0">
                <a:solidFill>
                  <a:srgbClr val="C00000"/>
                </a:solidFill>
              </a:rPr>
              <a:t>Những điều cần lưu ý đối với GVCN</a:t>
            </a:r>
            <a:endParaRPr lang="en-US" sz="3600" smtClean="0"/>
          </a:p>
        </p:txBody>
      </p:sp>
      <p:sp>
        <p:nvSpPr>
          <p:cNvPr id="3" name="Content Placeholder 2"/>
          <p:cNvSpPr>
            <a:spLocks noGrp="1"/>
          </p:cNvSpPr>
          <p:nvPr>
            <p:ph idx="1"/>
          </p:nvPr>
        </p:nvSpPr>
        <p:spPr>
          <a:xfrm>
            <a:off x="152400" y="762000"/>
            <a:ext cx="8839200" cy="6096000"/>
          </a:xfrm>
        </p:spPr>
        <p:txBody>
          <a:bodyPr/>
          <a:lstStyle/>
          <a:p>
            <a:pPr>
              <a:buFont typeface="Wingdings" pitchFamily="2" charset="2"/>
              <a:buChar char="Ø"/>
              <a:defRPr/>
            </a:pPr>
            <a:r>
              <a:rPr lang="en-GB" sz="2400" b="1" i="1" dirty="0" err="1" smtClean="0">
                <a:solidFill>
                  <a:srgbClr val="C00000"/>
                </a:solidFill>
              </a:rPr>
              <a:t>Những</a:t>
            </a:r>
            <a:r>
              <a:rPr lang="en-GB" sz="2400" b="1" i="1" dirty="0" smtClean="0">
                <a:solidFill>
                  <a:srgbClr val="C00000"/>
                </a:solidFill>
              </a:rPr>
              <a:t> </a:t>
            </a:r>
            <a:r>
              <a:rPr lang="en-GB" sz="2400" b="1" i="1" dirty="0" err="1">
                <a:solidFill>
                  <a:srgbClr val="C00000"/>
                </a:solidFill>
              </a:rPr>
              <a:t>lưu</a:t>
            </a:r>
            <a:r>
              <a:rPr lang="en-GB" sz="2400" b="1" i="1" dirty="0">
                <a:solidFill>
                  <a:srgbClr val="C00000"/>
                </a:solidFill>
              </a:rPr>
              <a:t> ý </a:t>
            </a:r>
            <a:r>
              <a:rPr lang="en-GB" sz="2400" b="1" i="1" dirty="0" err="1">
                <a:solidFill>
                  <a:srgbClr val="C00000"/>
                </a:solidFill>
              </a:rPr>
              <a:t>khi</a:t>
            </a:r>
            <a:r>
              <a:rPr lang="en-GB" sz="2400" b="1" i="1" dirty="0">
                <a:solidFill>
                  <a:srgbClr val="C00000"/>
                </a:solidFill>
              </a:rPr>
              <a:t> </a:t>
            </a:r>
            <a:r>
              <a:rPr lang="en-GB" sz="2400" b="1" i="1" dirty="0" err="1">
                <a:solidFill>
                  <a:srgbClr val="C00000"/>
                </a:solidFill>
              </a:rPr>
              <a:t>đặt</a:t>
            </a:r>
            <a:r>
              <a:rPr lang="en-GB" sz="2400" b="1" i="1" dirty="0">
                <a:solidFill>
                  <a:srgbClr val="C00000"/>
                </a:solidFill>
              </a:rPr>
              <a:t> </a:t>
            </a:r>
            <a:r>
              <a:rPr lang="en-GB" sz="2400" b="1" i="1" dirty="0" err="1">
                <a:solidFill>
                  <a:srgbClr val="C00000"/>
                </a:solidFill>
              </a:rPr>
              <a:t>câu</a:t>
            </a:r>
            <a:r>
              <a:rPr lang="en-GB" sz="2400" b="1" i="1" dirty="0">
                <a:solidFill>
                  <a:srgbClr val="C00000"/>
                </a:solidFill>
              </a:rPr>
              <a:t> </a:t>
            </a:r>
            <a:r>
              <a:rPr lang="en-GB" sz="2400" b="1" i="1" dirty="0" err="1" smtClean="0">
                <a:solidFill>
                  <a:srgbClr val="C00000"/>
                </a:solidFill>
              </a:rPr>
              <a:t>hỏi</a:t>
            </a:r>
            <a:r>
              <a:rPr lang="en-GB" sz="2400" b="1" i="1" dirty="0" smtClean="0">
                <a:solidFill>
                  <a:srgbClr val="C00000"/>
                </a:solidFill>
              </a:rPr>
              <a:t> </a:t>
            </a:r>
            <a:r>
              <a:rPr lang="en-GB" sz="2400" b="1" i="1" dirty="0" err="1" smtClean="0">
                <a:solidFill>
                  <a:srgbClr val="C00000"/>
                </a:solidFill>
              </a:rPr>
              <a:t>phỏng</a:t>
            </a:r>
            <a:r>
              <a:rPr lang="en-GB" sz="2400" b="1" i="1" dirty="0" smtClean="0">
                <a:solidFill>
                  <a:srgbClr val="C00000"/>
                </a:solidFill>
              </a:rPr>
              <a:t> </a:t>
            </a:r>
            <a:r>
              <a:rPr lang="en-GB" sz="2400" b="1" i="1" dirty="0" err="1" smtClean="0">
                <a:solidFill>
                  <a:srgbClr val="C00000"/>
                </a:solidFill>
              </a:rPr>
              <a:t>vấn</a:t>
            </a:r>
            <a:r>
              <a:rPr lang="en-GB" sz="2400" b="1" i="1" dirty="0" smtClean="0">
                <a:solidFill>
                  <a:srgbClr val="C00000"/>
                </a:solidFill>
              </a:rPr>
              <a:t>:</a:t>
            </a:r>
            <a:endParaRPr lang="en-US" sz="2400" b="1" i="1" dirty="0">
              <a:solidFill>
                <a:srgbClr val="C00000"/>
              </a:solidFill>
            </a:endParaRPr>
          </a:p>
          <a:p>
            <a:pPr marL="228600" indent="-228600">
              <a:buFont typeface="Arial" pitchFamily="34" charset="0"/>
              <a:buChar char="•"/>
              <a:defRPr/>
            </a:pPr>
            <a:r>
              <a:rPr lang="en-GB" sz="2000" dirty="0" err="1"/>
              <a:t>Nên</a:t>
            </a:r>
            <a:r>
              <a:rPr lang="en-GB" sz="2000" dirty="0"/>
              <a:t> </a:t>
            </a:r>
            <a:r>
              <a:rPr lang="en-GB" sz="2000" dirty="0" err="1"/>
              <a:t>hỏi</a:t>
            </a:r>
            <a:r>
              <a:rPr lang="en-GB" sz="2000" dirty="0"/>
              <a:t> </a:t>
            </a:r>
            <a:r>
              <a:rPr lang="en-GB" sz="2000" dirty="0" err="1"/>
              <a:t>về</a:t>
            </a:r>
            <a:r>
              <a:rPr lang="en-GB" sz="2000" dirty="0"/>
              <a:t> </a:t>
            </a:r>
            <a:r>
              <a:rPr lang="en-GB" sz="2000" dirty="0" err="1"/>
              <a:t>những</a:t>
            </a:r>
            <a:r>
              <a:rPr lang="en-GB" sz="2000" dirty="0"/>
              <a:t> </a:t>
            </a:r>
            <a:r>
              <a:rPr lang="en-GB" sz="2000" dirty="0" err="1"/>
              <a:t>hành</a:t>
            </a:r>
            <a:r>
              <a:rPr lang="en-GB" sz="2000" dirty="0"/>
              <a:t> vi </a:t>
            </a:r>
            <a:r>
              <a:rPr lang="en-GB" sz="2000" dirty="0" err="1"/>
              <a:t>cụ</a:t>
            </a:r>
            <a:r>
              <a:rPr lang="en-GB" sz="2000" dirty="0"/>
              <a:t> </a:t>
            </a:r>
            <a:r>
              <a:rPr lang="en-GB" sz="2000" dirty="0" err="1"/>
              <a:t>thể</a:t>
            </a:r>
            <a:r>
              <a:rPr lang="en-GB" sz="2000" dirty="0"/>
              <a:t>, </a:t>
            </a:r>
            <a:r>
              <a:rPr lang="en-GB" sz="2000" dirty="0" err="1"/>
              <a:t>tr</a:t>
            </a:r>
            <a:r>
              <a:rPr lang="vi-VN" sz="2000" dirty="0"/>
              <a:t>á</a:t>
            </a:r>
            <a:r>
              <a:rPr lang="en-GB" sz="2000" dirty="0" err="1"/>
              <a:t>nh</a:t>
            </a:r>
            <a:r>
              <a:rPr lang="en-GB" sz="2000" dirty="0"/>
              <a:t> </a:t>
            </a:r>
            <a:r>
              <a:rPr lang="en-GB" sz="2000" dirty="0" err="1"/>
              <a:t>những</a:t>
            </a:r>
            <a:r>
              <a:rPr lang="en-GB" sz="2000" dirty="0"/>
              <a:t> </a:t>
            </a:r>
            <a:r>
              <a:rPr lang="en-GB" sz="2000" dirty="0" err="1"/>
              <a:t>câu</a:t>
            </a:r>
            <a:r>
              <a:rPr lang="en-GB" sz="2000" dirty="0"/>
              <a:t> </a:t>
            </a:r>
            <a:r>
              <a:rPr lang="en-GB" sz="2000" dirty="0" err="1"/>
              <a:t>hỏi</a:t>
            </a:r>
            <a:r>
              <a:rPr lang="en-GB" sz="2000" dirty="0"/>
              <a:t> </a:t>
            </a:r>
            <a:r>
              <a:rPr lang="en-GB" sz="2000" dirty="0" err="1"/>
              <a:t>chung</a:t>
            </a:r>
            <a:r>
              <a:rPr lang="en-GB" sz="2000" dirty="0"/>
              <a:t> </a:t>
            </a:r>
            <a:r>
              <a:rPr lang="en-GB" sz="2000" dirty="0" err="1"/>
              <a:t>chung</a:t>
            </a:r>
            <a:r>
              <a:rPr lang="en-GB" sz="2000" dirty="0"/>
              <a:t>.</a:t>
            </a:r>
            <a:endParaRPr lang="en-US" sz="2000" dirty="0"/>
          </a:p>
          <a:p>
            <a:pPr marL="228600" indent="-228600">
              <a:buFont typeface="Arial" pitchFamily="34" charset="0"/>
              <a:buChar char="•"/>
              <a:defRPr/>
            </a:pPr>
            <a:r>
              <a:rPr lang="en-GB" sz="2000" dirty="0" err="1"/>
              <a:t>Sử</a:t>
            </a:r>
            <a:r>
              <a:rPr lang="en-GB" sz="2000" dirty="0"/>
              <a:t> </a:t>
            </a:r>
            <a:r>
              <a:rPr lang="en-GB" sz="2000" dirty="0" err="1"/>
              <a:t>dụng</a:t>
            </a:r>
            <a:r>
              <a:rPr lang="en-GB" sz="2000" dirty="0"/>
              <a:t> </a:t>
            </a:r>
            <a:r>
              <a:rPr lang="en-GB" sz="2000" dirty="0" err="1"/>
              <a:t>từ</a:t>
            </a:r>
            <a:r>
              <a:rPr lang="en-GB" sz="2000" dirty="0"/>
              <a:t> </a:t>
            </a:r>
            <a:r>
              <a:rPr lang="en-GB" sz="2000" dirty="0" err="1"/>
              <a:t>ngữ</a:t>
            </a:r>
            <a:r>
              <a:rPr lang="en-GB" sz="2000" dirty="0"/>
              <a:t> </a:t>
            </a:r>
            <a:r>
              <a:rPr lang="en-GB" sz="2000" dirty="0" err="1"/>
              <a:t>đời</a:t>
            </a:r>
            <a:r>
              <a:rPr lang="en-GB" sz="2000" dirty="0"/>
              <a:t> </a:t>
            </a:r>
            <a:r>
              <a:rPr lang="en-GB" sz="2000" dirty="0" err="1"/>
              <a:t>thường</a:t>
            </a:r>
            <a:r>
              <a:rPr lang="en-GB" sz="2000" dirty="0"/>
              <a:t>, </a:t>
            </a:r>
            <a:r>
              <a:rPr lang="en-GB" sz="2000" dirty="0" err="1"/>
              <a:t>tránh</a:t>
            </a:r>
            <a:r>
              <a:rPr lang="en-GB" sz="2000" dirty="0"/>
              <a:t> </a:t>
            </a:r>
            <a:r>
              <a:rPr lang="en-GB" sz="2000" dirty="0" err="1"/>
              <a:t>những</a:t>
            </a:r>
            <a:r>
              <a:rPr lang="en-GB" sz="2000" dirty="0"/>
              <a:t> </a:t>
            </a:r>
            <a:r>
              <a:rPr lang="en-GB" sz="2000" dirty="0" err="1"/>
              <a:t>từ</a:t>
            </a:r>
            <a:r>
              <a:rPr lang="en-GB" sz="2000" dirty="0"/>
              <a:t> </a:t>
            </a:r>
            <a:r>
              <a:rPr lang="en-GB" sz="2000" dirty="0" err="1"/>
              <a:t>chuyên</a:t>
            </a:r>
            <a:r>
              <a:rPr lang="en-GB" sz="2000" dirty="0"/>
              <a:t> </a:t>
            </a:r>
            <a:r>
              <a:rPr lang="en-GB" sz="2000" dirty="0" err="1"/>
              <a:t>môn</a:t>
            </a:r>
            <a:r>
              <a:rPr lang="en-GB" sz="2000" dirty="0"/>
              <a:t>;</a:t>
            </a:r>
            <a:endParaRPr lang="en-US" sz="2000" dirty="0"/>
          </a:p>
          <a:p>
            <a:pPr marL="228600" indent="-228600">
              <a:buFont typeface="Arial" pitchFamily="34" charset="0"/>
              <a:buChar char="•"/>
              <a:defRPr/>
            </a:pPr>
            <a:r>
              <a:rPr lang="en-GB" sz="2000" dirty="0" err="1"/>
              <a:t>Tránh</a:t>
            </a:r>
            <a:r>
              <a:rPr lang="en-GB" sz="2000" dirty="0"/>
              <a:t> </a:t>
            </a:r>
            <a:r>
              <a:rPr lang="en-GB" sz="2000" dirty="0" err="1"/>
              <a:t>sử</a:t>
            </a:r>
            <a:r>
              <a:rPr lang="en-GB" sz="2000" dirty="0"/>
              <a:t> </a:t>
            </a:r>
            <a:r>
              <a:rPr lang="en-GB" sz="2000" dirty="0" err="1"/>
              <a:t>dụng</a:t>
            </a:r>
            <a:r>
              <a:rPr lang="en-GB" sz="2000" dirty="0"/>
              <a:t> </a:t>
            </a:r>
            <a:r>
              <a:rPr lang="en-GB" sz="2000" dirty="0" err="1"/>
              <a:t>các</a:t>
            </a:r>
            <a:r>
              <a:rPr lang="en-GB" sz="2000" dirty="0"/>
              <a:t> </a:t>
            </a:r>
            <a:r>
              <a:rPr lang="en-GB" sz="2000" dirty="0" err="1"/>
              <a:t>cụm</a:t>
            </a:r>
            <a:r>
              <a:rPr lang="en-GB" sz="2000" dirty="0"/>
              <a:t> </a:t>
            </a:r>
            <a:r>
              <a:rPr lang="en-GB" sz="2000" dirty="0" err="1"/>
              <a:t>từ</a:t>
            </a:r>
            <a:r>
              <a:rPr lang="en-GB" sz="2000" dirty="0"/>
              <a:t> </a:t>
            </a:r>
            <a:r>
              <a:rPr lang="en-GB" sz="2000" dirty="0" err="1"/>
              <a:t>như</a:t>
            </a:r>
            <a:r>
              <a:rPr lang="en-GB" sz="2000" dirty="0"/>
              <a:t>: </a:t>
            </a:r>
            <a:r>
              <a:rPr lang="en-GB" sz="2000" dirty="0" err="1"/>
              <a:t>bạo</a:t>
            </a:r>
            <a:r>
              <a:rPr lang="en-GB" sz="2000" dirty="0"/>
              <a:t> </a:t>
            </a:r>
            <a:r>
              <a:rPr lang="en-GB" sz="2000" dirty="0" err="1"/>
              <a:t>lực</a:t>
            </a:r>
            <a:r>
              <a:rPr lang="en-GB" sz="2000" dirty="0"/>
              <a:t>; </a:t>
            </a:r>
            <a:r>
              <a:rPr lang="en-GB" sz="2000" dirty="0" err="1"/>
              <a:t>lạm</a:t>
            </a:r>
            <a:r>
              <a:rPr lang="en-GB" sz="2000" dirty="0"/>
              <a:t> </a:t>
            </a:r>
            <a:r>
              <a:rPr lang="en-GB" sz="2000" dirty="0" err="1"/>
              <a:t>dụng</a:t>
            </a:r>
            <a:r>
              <a:rPr lang="en-GB" sz="2000" dirty="0"/>
              <a:t>; </a:t>
            </a:r>
            <a:r>
              <a:rPr lang="en-GB" sz="2000" dirty="0" err="1"/>
              <a:t>hành</a:t>
            </a:r>
            <a:r>
              <a:rPr lang="en-GB" sz="2000" dirty="0"/>
              <a:t> </a:t>
            </a:r>
            <a:r>
              <a:rPr lang="en-GB" sz="2000" dirty="0" err="1"/>
              <a:t>hạ</a:t>
            </a:r>
            <a:r>
              <a:rPr lang="en-GB" sz="2000" dirty="0"/>
              <a:t>…</a:t>
            </a:r>
            <a:endParaRPr lang="en-US" sz="2000" dirty="0"/>
          </a:p>
          <a:p>
            <a:pPr marL="228600" indent="-228600">
              <a:buFont typeface="Arial" pitchFamily="34" charset="0"/>
              <a:buChar char="•"/>
              <a:defRPr/>
            </a:pPr>
            <a:r>
              <a:rPr lang="en-GB" sz="2000" dirty="0" err="1"/>
              <a:t>Hỏi</a:t>
            </a:r>
            <a:r>
              <a:rPr lang="en-GB" sz="2000" dirty="0"/>
              <a:t> </a:t>
            </a:r>
            <a:r>
              <a:rPr lang="en-GB" sz="2000" dirty="0" err="1"/>
              <a:t>về</a:t>
            </a:r>
            <a:r>
              <a:rPr lang="en-GB" sz="2000" dirty="0"/>
              <a:t> </a:t>
            </a:r>
            <a:r>
              <a:rPr lang="en-GB" sz="2000" dirty="0" err="1"/>
              <a:t>nhiều</a:t>
            </a:r>
            <a:r>
              <a:rPr lang="en-GB" sz="2000" dirty="0"/>
              <a:t> </a:t>
            </a:r>
            <a:r>
              <a:rPr lang="en-GB" sz="2000" dirty="0" err="1"/>
              <a:t>loại</a:t>
            </a:r>
            <a:r>
              <a:rPr lang="en-GB" sz="2000" dirty="0"/>
              <a:t> </a:t>
            </a:r>
            <a:r>
              <a:rPr lang="en-GB" sz="2000" dirty="0" err="1"/>
              <a:t>bạo</a:t>
            </a:r>
            <a:r>
              <a:rPr lang="en-GB" sz="2000" dirty="0"/>
              <a:t> </a:t>
            </a:r>
            <a:r>
              <a:rPr lang="en-GB" sz="2000" dirty="0" err="1"/>
              <a:t>lực</a:t>
            </a:r>
            <a:r>
              <a:rPr lang="en-GB" sz="2000" dirty="0"/>
              <a:t> </a:t>
            </a:r>
            <a:r>
              <a:rPr lang="en-GB" sz="2000" dirty="0" err="1"/>
              <a:t>khác</a:t>
            </a:r>
            <a:r>
              <a:rPr lang="en-GB" sz="2000" dirty="0"/>
              <a:t> </a:t>
            </a:r>
            <a:r>
              <a:rPr lang="en-GB" sz="2000" dirty="0" err="1"/>
              <a:t>nhau</a:t>
            </a:r>
            <a:r>
              <a:rPr lang="en-GB" sz="2000" dirty="0"/>
              <a:t>, </a:t>
            </a:r>
            <a:r>
              <a:rPr lang="en-GB" sz="2000" dirty="0" err="1"/>
              <a:t>ví</a:t>
            </a:r>
            <a:r>
              <a:rPr lang="en-GB" sz="2000" dirty="0"/>
              <a:t> </a:t>
            </a:r>
            <a:r>
              <a:rPr lang="en-GB" sz="2000" dirty="0" err="1"/>
              <a:t>dụ</a:t>
            </a:r>
            <a:r>
              <a:rPr lang="en-GB" sz="2000" dirty="0"/>
              <a:t>: </a:t>
            </a:r>
            <a:r>
              <a:rPr lang="en-GB" sz="2000" dirty="0" err="1"/>
              <a:t>thương</a:t>
            </a:r>
            <a:r>
              <a:rPr lang="en-GB" sz="2000" dirty="0"/>
              <a:t> </a:t>
            </a:r>
            <a:r>
              <a:rPr lang="en-GB" sz="2000" dirty="0" err="1"/>
              <a:t>tích</a:t>
            </a:r>
            <a:r>
              <a:rPr lang="en-GB" sz="2000" dirty="0"/>
              <a:t>, </a:t>
            </a:r>
            <a:r>
              <a:rPr lang="en-GB" sz="2000" dirty="0" err="1"/>
              <a:t>sợ</a:t>
            </a:r>
            <a:r>
              <a:rPr lang="en-GB" sz="2000" dirty="0"/>
              <a:t> </a:t>
            </a:r>
            <a:r>
              <a:rPr lang="en-GB" sz="2000" dirty="0" err="1"/>
              <a:t>hãi</a:t>
            </a:r>
            <a:r>
              <a:rPr lang="en-GB" sz="2000" dirty="0"/>
              <a:t>, </a:t>
            </a:r>
            <a:r>
              <a:rPr lang="en-GB" sz="2000" dirty="0" err="1"/>
              <a:t>tình</a:t>
            </a:r>
            <a:r>
              <a:rPr lang="en-GB" sz="2000" dirty="0"/>
              <a:t> </a:t>
            </a:r>
            <a:r>
              <a:rPr lang="en-GB" sz="2000" dirty="0" err="1"/>
              <a:t>dục</a:t>
            </a:r>
            <a:r>
              <a:rPr lang="en-GB" sz="2000" dirty="0"/>
              <a:t>…</a:t>
            </a:r>
            <a:endParaRPr lang="en-US" sz="2000" dirty="0"/>
          </a:p>
          <a:p>
            <a:pPr marL="228600" indent="-228600">
              <a:buFont typeface="Arial" pitchFamily="34" charset="0"/>
              <a:buChar char="•"/>
              <a:defRPr/>
            </a:pPr>
            <a:r>
              <a:rPr lang="en-GB" sz="2000" dirty="0" err="1"/>
              <a:t>Hỏi</a:t>
            </a:r>
            <a:r>
              <a:rPr lang="en-GB" sz="2000" dirty="0"/>
              <a:t> </a:t>
            </a:r>
            <a:r>
              <a:rPr lang="en-GB" sz="2000" dirty="0" err="1"/>
              <a:t>về</a:t>
            </a:r>
            <a:r>
              <a:rPr lang="en-GB" sz="2000" dirty="0"/>
              <a:t> </a:t>
            </a:r>
            <a:r>
              <a:rPr lang="en-GB" sz="2000" dirty="0" err="1"/>
              <a:t>các</a:t>
            </a:r>
            <a:r>
              <a:rPr lang="en-GB" sz="2000" dirty="0"/>
              <a:t> </a:t>
            </a:r>
            <a:r>
              <a:rPr lang="en-GB" sz="2000" dirty="0" err="1"/>
              <a:t>vấn</a:t>
            </a:r>
            <a:r>
              <a:rPr lang="en-GB" sz="2000" dirty="0"/>
              <a:t> </a:t>
            </a:r>
            <a:r>
              <a:rPr lang="en-GB" sz="2000" dirty="0" err="1"/>
              <a:t>đề</a:t>
            </a:r>
            <a:r>
              <a:rPr lang="en-GB" sz="2000" dirty="0"/>
              <a:t> </a:t>
            </a:r>
            <a:r>
              <a:rPr lang="en-GB" sz="2000" dirty="0" err="1"/>
              <a:t>trong</a:t>
            </a:r>
            <a:r>
              <a:rPr lang="en-GB" sz="2000" dirty="0"/>
              <a:t> </a:t>
            </a:r>
            <a:r>
              <a:rPr lang="en-GB" sz="2000" dirty="0" err="1"/>
              <a:t>quan</a:t>
            </a:r>
            <a:r>
              <a:rPr lang="en-GB" sz="2000" dirty="0"/>
              <a:t> </a:t>
            </a:r>
            <a:r>
              <a:rPr lang="en-GB" sz="2000" dirty="0" err="1"/>
              <a:t>hệ</a:t>
            </a:r>
            <a:r>
              <a:rPr lang="en-GB" sz="2000" dirty="0"/>
              <a:t> </a:t>
            </a:r>
            <a:r>
              <a:rPr lang="en-GB" sz="2000" dirty="0" err="1"/>
              <a:t>hiện</a:t>
            </a:r>
            <a:r>
              <a:rPr lang="en-GB" sz="2000" dirty="0"/>
              <a:t> </a:t>
            </a:r>
            <a:r>
              <a:rPr lang="en-GB" sz="2000" dirty="0" err="1"/>
              <a:t>tại</a:t>
            </a:r>
            <a:r>
              <a:rPr lang="en-GB" sz="2000" dirty="0"/>
              <a:t> </a:t>
            </a:r>
            <a:r>
              <a:rPr lang="en-GB" sz="2000" dirty="0" err="1"/>
              <a:t>và</a:t>
            </a:r>
            <a:r>
              <a:rPr lang="en-GB" sz="2000" dirty="0"/>
              <a:t> </a:t>
            </a:r>
            <a:r>
              <a:rPr lang="en-GB" sz="2000" dirty="0" err="1"/>
              <a:t>trong</a:t>
            </a:r>
            <a:r>
              <a:rPr lang="en-GB" sz="2000" dirty="0"/>
              <a:t> </a:t>
            </a:r>
            <a:r>
              <a:rPr lang="en-GB" sz="2000" dirty="0" err="1"/>
              <a:t>quá</a:t>
            </a:r>
            <a:r>
              <a:rPr lang="en-GB" sz="2000" dirty="0"/>
              <a:t> </a:t>
            </a:r>
            <a:r>
              <a:rPr lang="en-GB" sz="2000" dirty="0" err="1"/>
              <a:t>khứ</a:t>
            </a:r>
            <a:r>
              <a:rPr lang="en-GB" sz="2000" dirty="0"/>
              <a:t>.</a:t>
            </a:r>
            <a:endParaRPr lang="en-US" sz="2000" dirty="0"/>
          </a:p>
          <a:p>
            <a:pPr marL="228600" indent="-228600">
              <a:buFont typeface="Arial" pitchFamily="34" charset="0"/>
              <a:buChar char="•"/>
              <a:defRPr/>
            </a:pPr>
            <a:r>
              <a:rPr lang="en-GB" sz="2000" dirty="0" err="1"/>
              <a:t>Tránh</a:t>
            </a:r>
            <a:r>
              <a:rPr lang="en-GB" sz="2000" dirty="0"/>
              <a:t> </a:t>
            </a:r>
            <a:r>
              <a:rPr lang="en-GB" sz="2000" dirty="0" err="1"/>
              <a:t>những</a:t>
            </a:r>
            <a:r>
              <a:rPr lang="en-GB" sz="2000" dirty="0"/>
              <a:t> </a:t>
            </a:r>
            <a:r>
              <a:rPr lang="en-GB" sz="2000" dirty="0" err="1"/>
              <a:t>câu</a:t>
            </a:r>
            <a:r>
              <a:rPr lang="en-GB" sz="2000" dirty="0"/>
              <a:t> </a:t>
            </a:r>
            <a:r>
              <a:rPr lang="en-GB" sz="2000" dirty="0" err="1"/>
              <a:t>hỏi</a:t>
            </a:r>
            <a:r>
              <a:rPr lang="en-GB" sz="2000" dirty="0"/>
              <a:t> </a:t>
            </a:r>
            <a:r>
              <a:rPr lang="en-GB" sz="2000" dirty="0" err="1"/>
              <a:t>tại</a:t>
            </a:r>
            <a:r>
              <a:rPr lang="en-GB" sz="2000" dirty="0"/>
              <a:t> </a:t>
            </a:r>
            <a:r>
              <a:rPr lang="en-GB" sz="2000" dirty="0" err="1"/>
              <a:t>sao</a:t>
            </a:r>
            <a:r>
              <a:rPr lang="en-GB" sz="2000" dirty="0"/>
              <a:t>, </a:t>
            </a:r>
            <a:r>
              <a:rPr lang="en-GB" sz="2000" dirty="0" err="1"/>
              <a:t>nên</a:t>
            </a:r>
            <a:r>
              <a:rPr lang="en-GB" sz="2000" dirty="0"/>
              <a:t> </a:t>
            </a:r>
            <a:r>
              <a:rPr lang="en-GB" sz="2000" dirty="0" err="1"/>
              <a:t>tập</a:t>
            </a:r>
            <a:r>
              <a:rPr lang="en-GB" sz="2000" dirty="0"/>
              <a:t> </a:t>
            </a:r>
            <a:r>
              <a:rPr lang="en-GB" sz="2000" dirty="0" err="1"/>
              <a:t>trung</a:t>
            </a:r>
            <a:r>
              <a:rPr lang="en-GB" sz="2000" dirty="0"/>
              <a:t> </a:t>
            </a:r>
            <a:r>
              <a:rPr lang="en-GB" sz="2000" dirty="0" err="1"/>
              <a:t>câu</a:t>
            </a:r>
            <a:r>
              <a:rPr lang="en-GB" sz="2000" dirty="0"/>
              <a:t> </a:t>
            </a:r>
            <a:r>
              <a:rPr lang="en-GB" sz="2000" dirty="0" err="1"/>
              <a:t>hỏi</a:t>
            </a:r>
            <a:r>
              <a:rPr lang="en-GB" sz="2000" dirty="0"/>
              <a:t> </a:t>
            </a:r>
            <a:r>
              <a:rPr lang="en-GB" sz="2000" dirty="0" err="1"/>
              <a:t>về</a:t>
            </a:r>
            <a:r>
              <a:rPr lang="en-GB" sz="2000" dirty="0"/>
              <a:t> </a:t>
            </a:r>
            <a:r>
              <a:rPr lang="en-GB" sz="2000" dirty="0" err="1"/>
              <a:t>các</a:t>
            </a:r>
            <a:r>
              <a:rPr lang="en-GB" sz="2000" dirty="0"/>
              <a:t> </a:t>
            </a:r>
            <a:r>
              <a:rPr lang="en-GB" sz="2000" dirty="0" err="1"/>
              <a:t>sự</a:t>
            </a:r>
            <a:r>
              <a:rPr lang="en-GB" sz="2000" dirty="0"/>
              <a:t> </a:t>
            </a:r>
            <a:r>
              <a:rPr lang="en-GB" sz="2000" dirty="0" err="1"/>
              <a:t>việc</a:t>
            </a:r>
            <a:r>
              <a:rPr lang="en-GB" sz="2000" dirty="0"/>
              <a:t> </a:t>
            </a:r>
            <a:r>
              <a:rPr lang="en-GB" sz="2000" dirty="0" err="1"/>
              <a:t>xảy</a:t>
            </a:r>
            <a:r>
              <a:rPr lang="en-GB" sz="2000" dirty="0"/>
              <a:t> </a:t>
            </a:r>
            <a:r>
              <a:rPr lang="en-GB" sz="2000" dirty="0" err="1"/>
              <a:t>ra</a:t>
            </a:r>
            <a:r>
              <a:rPr lang="en-GB" sz="2000" dirty="0"/>
              <a:t> </a:t>
            </a:r>
            <a:r>
              <a:rPr lang="en-GB" sz="2000" dirty="0" err="1"/>
              <a:t>theo</a:t>
            </a:r>
            <a:r>
              <a:rPr lang="en-GB" sz="2000" dirty="0"/>
              <a:t> </a:t>
            </a:r>
            <a:r>
              <a:rPr lang="en-GB" sz="2000" dirty="0" err="1"/>
              <a:t>trật</a:t>
            </a:r>
            <a:r>
              <a:rPr lang="en-GB" sz="2000" dirty="0"/>
              <a:t> </a:t>
            </a:r>
            <a:r>
              <a:rPr lang="en-GB" sz="2000" dirty="0" err="1"/>
              <a:t>tự</a:t>
            </a:r>
            <a:r>
              <a:rPr lang="en-GB" sz="2000" dirty="0"/>
              <a:t> </a:t>
            </a:r>
            <a:r>
              <a:rPr lang="en-GB" sz="2000" dirty="0" err="1"/>
              <a:t>thời</a:t>
            </a:r>
            <a:r>
              <a:rPr lang="en-GB" sz="2000" dirty="0"/>
              <a:t> </a:t>
            </a:r>
            <a:r>
              <a:rPr lang="en-GB" sz="2000" dirty="0" err="1"/>
              <a:t>gian</a:t>
            </a:r>
            <a:r>
              <a:rPr lang="en-GB" sz="2000" dirty="0"/>
              <a:t>. </a:t>
            </a:r>
            <a:r>
              <a:rPr lang="en-GB" sz="2000" dirty="0" err="1"/>
              <a:t>Ví</a:t>
            </a:r>
            <a:r>
              <a:rPr lang="en-GB" sz="2000" dirty="0"/>
              <a:t> </a:t>
            </a:r>
            <a:r>
              <a:rPr lang="en-GB" sz="2000" dirty="0" err="1"/>
              <a:t>dụ</a:t>
            </a:r>
            <a:r>
              <a:rPr lang="en-GB" sz="2000" dirty="0"/>
              <a:t>: </a:t>
            </a:r>
            <a:r>
              <a:rPr lang="en-GB" sz="2000" dirty="0" err="1"/>
              <a:t>thay</a:t>
            </a:r>
            <a:r>
              <a:rPr lang="en-GB" sz="2000" dirty="0"/>
              <a:t> </a:t>
            </a:r>
            <a:r>
              <a:rPr lang="en-GB" sz="2000" dirty="0" err="1"/>
              <a:t>vì</a:t>
            </a:r>
            <a:r>
              <a:rPr lang="en-GB" sz="2000" dirty="0"/>
              <a:t> </a:t>
            </a:r>
            <a:r>
              <a:rPr lang="en-GB" sz="2000" dirty="0" err="1"/>
              <a:t>hỏi</a:t>
            </a:r>
            <a:r>
              <a:rPr lang="en-GB" sz="2000" dirty="0"/>
              <a:t> “</a:t>
            </a:r>
            <a:r>
              <a:rPr lang="en-GB" sz="2000" dirty="0" err="1"/>
              <a:t>tại</a:t>
            </a:r>
            <a:r>
              <a:rPr lang="en-GB" sz="2000" dirty="0"/>
              <a:t> </a:t>
            </a:r>
            <a:r>
              <a:rPr lang="en-GB" sz="2000" dirty="0" err="1"/>
              <a:t>sao</a:t>
            </a:r>
            <a:r>
              <a:rPr lang="en-GB" sz="2000" dirty="0"/>
              <a:t> </a:t>
            </a:r>
            <a:r>
              <a:rPr lang="en-GB" sz="2000" dirty="0" err="1"/>
              <a:t>bạn</a:t>
            </a:r>
            <a:r>
              <a:rPr lang="en-GB" sz="2000" dirty="0"/>
              <a:t> </a:t>
            </a:r>
            <a:r>
              <a:rPr lang="en-GB" sz="2000" dirty="0" err="1"/>
              <a:t>ấy</a:t>
            </a:r>
            <a:r>
              <a:rPr lang="en-GB" sz="2000" dirty="0"/>
              <a:t> </a:t>
            </a:r>
            <a:r>
              <a:rPr lang="en-GB" sz="2000" dirty="0" err="1"/>
              <a:t>đánh</a:t>
            </a:r>
            <a:r>
              <a:rPr lang="en-GB" sz="2000" dirty="0"/>
              <a:t> </a:t>
            </a:r>
            <a:r>
              <a:rPr lang="en-GB" sz="2000" dirty="0" err="1"/>
              <a:t>em</a:t>
            </a:r>
            <a:r>
              <a:rPr lang="en-GB" sz="2000" dirty="0"/>
              <a:t>?”, </a:t>
            </a:r>
            <a:r>
              <a:rPr lang="en-GB" sz="2000" dirty="0" err="1" smtClean="0"/>
              <a:t>thì</a:t>
            </a:r>
            <a:r>
              <a:rPr lang="en-GB" sz="2000" dirty="0" smtClean="0"/>
              <a:t> </a:t>
            </a:r>
            <a:r>
              <a:rPr lang="en-GB" sz="2000" dirty="0" err="1"/>
              <a:t>nên</a:t>
            </a:r>
            <a:r>
              <a:rPr lang="en-GB" sz="2000" dirty="0"/>
              <a:t> </a:t>
            </a:r>
            <a:r>
              <a:rPr lang="en-GB" sz="2000" dirty="0" err="1"/>
              <a:t>hỏi</a:t>
            </a:r>
            <a:r>
              <a:rPr lang="en-GB" sz="2000" dirty="0"/>
              <a:t> “</a:t>
            </a:r>
            <a:r>
              <a:rPr lang="en-GB" sz="2000" dirty="0" err="1"/>
              <a:t>em</a:t>
            </a:r>
            <a:r>
              <a:rPr lang="en-GB" sz="2000" dirty="0"/>
              <a:t> </a:t>
            </a:r>
            <a:r>
              <a:rPr lang="en-GB" sz="2000" dirty="0" err="1"/>
              <a:t>đã</a:t>
            </a:r>
            <a:r>
              <a:rPr lang="en-GB" sz="2000" dirty="0"/>
              <a:t> </a:t>
            </a:r>
            <a:r>
              <a:rPr lang="en-GB" sz="2000" dirty="0" err="1"/>
              <a:t>làm</a:t>
            </a:r>
            <a:r>
              <a:rPr lang="en-GB" sz="2000" dirty="0"/>
              <a:t> </a:t>
            </a:r>
            <a:r>
              <a:rPr lang="en-GB" sz="2000" dirty="0" err="1"/>
              <a:t>gì</a:t>
            </a:r>
            <a:r>
              <a:rPr lang="en-GB" sz="2000" dirty="0"/>
              <a:t> </a:t>
            </a:r>
            <a:r>
              <a:rPr lang="en-GB" sz="2000" dirty="0" err="1"/>
              <a:t>trước</a:t>
            </a:r>
            <a:r>
              <a:rPr lang="en-GB" sz="2000" dirty="0"/>
              <a:t> </a:t>
            </a:r>
            <a:r>
              <a:rPr lang="en-GB" sz="2000" dirty="0" err="1"/>
              <a:t>đó</a:t>
            </a:r>
            <a:r>
              <a:rPr lang="en-GB" sz="2000" dirty="0"/>
              <a:t> </a:t>
            </a:r>
            <a:r>
              <a:rPr lang="en-GB" sz="2000" dirty="0" err="1"/>
              <a:t>khiến</a:t>
            </a:r>
            <a:r>
              <a:rPr lang="en-GB" sz="2000" dirty="0"/>
              <a:t> </a:t>
            </a:r>
            <a:r>
              <a:rPr lang="en-GB" sz="2000" dirty="0" err="1"/>
              <a:t>bạn</a:t>
            </a:r>
            <a:r>
              <a:rPr lang="en-GB" sz="2000" dirty="0"/>
              <a:t> </a:t>
            </a:r>
            <a:r>
              <a:rPr lang="en-GB" sz="2000" dirty="0" err="1"/>
              <a:t>ấy</a:t>
            </a:r>
            <a:r>
              <a:rPr lang="en-GB" sz="2000" dirty="0"/>
              <a:t> </a:t>
            </a:r>
            <a:r>
              <a:rPr lang="en-GB" sz="2000" dirty="0" err="1"/>
              <a:t>đánh</a:t>
            </a:r>
            <a:r>
              <a:rPr lang="en-GB" sz="2000" dirty="0"/>
              <a:t> </a:t>
            </a:r>
            <a:r>
              <a:rPr lang="en-GB" sz="2000" dirty="0" err="1"/>
              <a:t>em</a:t>
            </a:r>
            <a:r>
              <a:rPr lang="en-GB" sz="2000" dirty="0" smtClean="0"/>
              <a:t>?”</a:t>
            </a:r>
            <a:endParaRPr lang="en-US" sz="2000" dirty="0"/>
          </a:p>
          <a:p>
            <a:pPr>
              <a:buFont typeface="Wingdings" pitchFamily="2" charset="2"/>
              <a:buChar char="Ø"/>
              <a:defRPr/>
            </a:pPr>
            <a:r>
              <a:rPr lang="en-GB" sz="2400" b="1" i="1" dirty="0" err="1" smtClean="0">
                <a:solidFill>
                  <a:srgbClr val="C00000"/>
                </a:solidFill>
              </a:rPr>
              <a:t>Những</a:t>
            </a:r>
            <a:r>
              <a:rPr lang="en-GB" sz="2400" b="1" i="1" dirty="0" smtClean="0">
                <a:solidFill>
                  <a:srgbClr val="C00000"/>
                </a:solidFill>
              </a:rPr>
              <a:t> </a:t>
            </a:r>
            <a:r>
              <a:rPr lang="en-GB" sz="2400" b="1" i="1" dirty="0" err="1" smtClean="0">
                <a:solidFill>
                  <a:srgbClr val="C00000"/>
                </a:solidFill>
              </a:rPr>
              <a:t>lưu</a:t>
            </a:r>
            <a:r>
              <a:rPr lang="en-GB" sz="2400" b="1" i="1" dirty="0" smtClean="0">
                <a:solidFill>
                  <a:srgbClr val="C00000"/>
                </a:solidFill>
              </a:rPr>
              <a:t> ý </a:t>
            </a:r>
            <a:r>
              <a:rPr lang="en-GB" sz="2400" b="1" i="1" dirty="0" err="1" smtClean="0">
                <a:solidFill>
                  <a:srgbClr val="C00000"/>
                </a:solidFill>
              </a:rPr>
              <a:t>khi</a:t>
            </a:r>
            <a:r>
              <a:rPr lang="en-GB" sz="2400" b="1" i="1" dirty="0" smtClean="0">
                <a:solidFill>
                  <a:srgbClr val="C00000"/>
                </a:solidFill>
              </a:rPr>
              <a:t> </a:t>
            </a:r>
            <a:r>
              <a:rPr lang="en-GB" sz="2400" b="1" i="1" dirty="0" err="1">
                <a:solidFill>
                  <a:srgbClr val="C00000"/>
                </a:solidFill>
              </a:rPr>
              <a:t>tiến</a:t>
            </a:r>
            <a:r>
              <a:rPr lang="en-GB" sz="2400" b="1" i="1" dirty="0">
                <a:solidFill>
                  <a:srgbClr val="C00000"/>
                </a:solidFill>
              </a:rPr>
              <a:t> </a:t>
            </a:r>
            <a:r>
              <a:rPr lang="en-GB" sz="2400" b="1" i="1" dirty="0" err="1">
                <a:solidFill>
                  <a:srgbClr val="C00000"/>
                </a:solidFill>
              </a:rPr>
              <a:t>hành</a:t>
            </a:r>
            <a:r>
              <a:rPr lang="en-GB" sz="2400" b="1" i="1" dirty="0">
                <a:solidFill>
                  <a:srgbClr val="C00000"/>
                </a:solidFill>
              </a:rPr>
              <a:t> </a:t>
            </a:r>
            <a:r>
              <a:rPr lang="en-GB" sz="2400" b="1" i="1" dirty="0" smtClean="0">
                <a:solidFill>
                  <a:srgbClr val="C00000"/>
                </a:solidFill>
              </a:rPr>
              <a:t>PV </a:t>
            </a:r>
            <a:r>
              <a:rPr lang="en-GB" sz="2400" b="1" i="1" dirty="0" err="1" smtClean="0">
                <a:solidFill>
                  <a:srgbClr val="C00000"/>
                </a:solidFill>
              </a:rPr>
              <a:t>hoặc</a:t>
            </a:r>
            <a:r>
              <a:rPr lang="en-GB" sz="2400" b="1" i="1" dirty="0" smtClean="0">
                <a:solidFill>
                  <a:srgbClr val="C00000"/>
                </a:solidFill>
              </a:rPr>
              <a:t> </a:t>
            </a:r>
            <a:r>
              <a:rPr lang="en-GB" sz="2400" b="1" i="1" dirty="0" err="1" smtClean="0">
                <a:solidFill>
                  <a:srgbClr val="C00000"/>
                </a:solidFill>
              </a:rPr>
              <a:t>trợ</a:t>
            </a:r>
            <a:r>
              <a:rPr lang="en-GB" sz="2400" b="1" i="1" dirty="0" smtClean="0">
                <a:solidFill>
                  <a:srgbClr val="C00000"/>
                </a:solidFill>
              </a:rPr>
              <a:t> </a:t>
            </a:r>
            <a:r>
              <a:rPr lang="en-GB" sz="2400" b="1" i="1" dirty="0" err="1">
                <a:solidFill>
                  <a:srgbClr val="C00000"/>
                </a:solidFill>
              </a:rPr>
              <a:t>giúp</a:t>
            </a:r>
            <a:r>
              <a:rPr lang="en-GB" sz="2400" b="1" i="1" dirty="0">
                <a:solidFill>
                  <a:srgbClr val="C00000"/>
                </a:solidFill>
              </a:rPr>
              <a:t> </a:t>
            </a:r>
            <a:r>
              <a:rPr lang="en-GB" sz="2400" b="1" i="1" dirty="0" err="1">
                <a:solidFill>
                  <a:srgbClr val="C00000"/>
                </a:solidFill>
              </a:rPr>
              <a:t>tâm</a:t>
            </a:r>
            <a:r>
              <a:rPr lang="en-GB" sz="2400" b="1" i="1" dirty="0">
                <a:solidFill>
                  <a:srgbClr val="C00000"/>
                </a:solidFill>
              </a:rPr>
              <a:t> </a:t>
            </a:r>
            <a:r>
              <a:rPr lang="en-GB" sz="2400" b="1" i="1" dirty="0" err="1">
                <a:solidFill>
                  <a:srgbClr val="C00000"/>
                </a:solidFill>
              </a:rPr>
              <a:t>lý</a:t>
            </a:r>
            <a:r>
              <a:rPr lang="en-GB" sz="2400" b="1" i="1" dirty="0">
                <a:solidFill>
                  <a:srgbClr val="C00000"/>
                </a:solidFill>
              </a:rPr>
              <a:t> </a:t>
            </a:r>
            <a:r>
              <a:rPr lang="en-GB" sz="2400" b="1" i="1" dirty="0" err="1">
                <a:solidFill>
                  <a:srgbClr val="C00000"/>
                </a:solidFill>
              </a:rPr>
              <a:t>đối</a:t>
            </a:r>
            <a:r>
              <a:rPr lang="en-GB" sz="2400" b="1" i="1" dirty="0">
                <a:solidFill>
                  <a:srgbClr val="C00000"/>
                </a:solidFill>
              </a:rPr>
              <a:t> </a:t>
            </a:r>
            <a:r>
              <a:rPr lang="en-GB" sz="2400" b="1" i="1" dirty="0" err="1">
                <a:solidFill>
                  <a:srgbClr val="C00000"/>
                </a:solidFill>
              </a:rPr>
              <a:t>với</a:t>
            </a:r>
            <a:r>
              <a:rPr lang="en-GB" sz="2400" b="1" i="1" dirty="0">
                <a:solidFill>
                  <a:srgbClr val="C00000"/>
                </a:solidFill>
              </a:rPr>
              <a:t> </a:t>
            </a:r>
            <a:r>
              <a:rPr lang="en-GB" sz="2400" b="1" i="1" dirty="0" err="1">
                <a:solidFill>
                  <a:srgbClr val="C00000"/>
                </a:solidFill>
              </a:rPr>
              <a:t>học</a:t>
            </a:r>
            <a:r>
              <a:rPr lang="en-GB" sz="2400" b="1" i="1" dirty="0">
                <a:solidFill>
                  <a:srgbClr val="C00000"/>
                </a:solidFill>
              </a:rPr>
              <a:t> </a:t>
            </a:r>
            <a:r>
              <a:rPr lang="en-GB" sz="2400" b="1" i="1" dirty="0" err="1" smtClean="0">
                <a:solidFill>
                  <a:srgbClr val="C00000"/>
                </a:solidFill>
              </a:rPr>
              <a:t>sinh</a:t>
            </a:r>
            <a:r>
              <a:rPr lang="en-US" sz="2400" b="1" i="1" dirty="0">
                <a:solidFill>
                  <a:srgbClr val="C00000"/>
                </a:solidFill>
              </a:rPr>
              <a:t> </a:t>
            </a:r>
            <a:r>
              <a:rPr lang="en-GB" sz="2400" b="1" i="1" dirty="0" err="1" smtClean="0">
                <a:solidFill>
                  <a:srgbClr val="C00000"/>
                </a:solidFill>
              </a:rPr>
              <a:t>bị</a:t>
            </a:r>
            <a:r>
              <a:rPr lang="en-GB" sz="2400" b="1" i="1" dirty="0" smtClean="0">
                <a:solidFill>
                  <a:srgbClr val="C00000"/>
                </a:solidFill>
              </a:rPr>
              <a:t> </a:t>
            </a:r>
            <a:r>
              <a:rPr lang="en-GB" sz="2400" b="1" i="1" dirty="0">
                <a:solidFill>
                  <a:srgbClr val="C00000"/>
                </a:solidFill>
              </a:rPr>
              <a:t>BLG/XHTD:</a:t>
            </a:r>
            <a:endParaRPr lang="en-US" sz="2400" b="1" i="1" dirty="0">
              <a:solidFill>
                <a:srgbClr val="C00000"/>
              </a:solidFill>
            </a:endParaRPr>
          </a:p>
          <a:p>
            <a:pPr>
              <a:buFont typeface="Arial" pitchFamily="34" charset="0"/>
              <a:buChar char="•"/>
              <a:defRPr/>
            </a:pPr>
            <a:r>
              <a:rPr lang="en-GB" sz="2000" dirty="0" err="1"/>
              <a:t>Ngồi</a:t>
            </a:r>
            <a:r>
              <a:rPr lang="en-GB" sz="2000" dirty="0"/>
              <a:t> </a:t>
            </a:r>
            <a:r>
              <a:rPr lang="en-GB" sz="2000" dirty="0" err="1"/>
              <a:t>tự</a:t>
            </a:r>
            <a:r>
              <a:rPr lang="en-GB" sz="2000" dirty="0"/>
              <a:t> </a:t>
            </a:r>
            <a:r>
              <a:rPr lang="en-GB" sz="2000" dirty="0" err="1"/>
              <a:t>nhiên</a:t>
            </a:r>
            <a:r>
              <a:rPr lang="en-GB" sz="2000" dirty="0"/>
              <a:t>, </a:t>
            </a:r>
            <a:r>
              <a:rPr lang="en-GB" sz="2000" dirty="0" err="1"/>
              <a:t>yên</a:t>
            </a:r>
            <a:r>
              <a:rPr lang="en-GB" sz="2000" dirty="0"/>
              <a:t> </a:t>
            </a:r>
            <a:r>
              <a:rPr lang="en-GB" sz="2000" dirty="0" err="1"/>
              <a:t>lặng</a:t>
            </a:r>
            <a:r>
              <a:rPr lang="en-GB" sz="2000" dirty="0"/>
              <a:t>, </a:t>
            </a:r>
            <a:r>
              <a:rPr lang="en-GB" sz="2000" dirty="0" err="1"/>
              <a:t>tránh</a:t>
            </a:r>
            <a:r>
              <a:rPr lang="en-GB" sz="2000" dirty="0"/>
              <a:t> </a:t>
            </a:r>
            <a:r>
              <a:rPr lang="en-GB" sz="2000" dirty="0" err="1"/>
              <a:t>ngắt</a:t>
            </a:r>
            <a:r>
              <a:rPr lang="en-GB" sz="2000" dirty="0"/>
              <a:t> </a:t>
            </a:r>
            <a:r>
              <a:rPr lang="en-GB" sz="2000" dirty="0" err="1"/>
              <a:t>lời</a:t>
            </a:r>
            <a:r>
              <a:rPr lang="en-GB" sz="2000" dirty="0"/>
              <a:t> </a:t>
            </a:r>
            <a:r>
              <a:rPr lang="en-GB" sz="2000" dirty="0" err="1"/>
              <a:t>nạn</a:t>
            </a:r>
            <a:r>
              <a:rPr lang="en-GB" sz="2000" dirty="0"/>
              <a:t> </a:t>
            </a:r>
            <a:r>
              <a:rPr lang="en-GB" sz="2000" dirty="0" err="1"/>
              <a:t>nhân</a:t>
            </a:r>
            <a:r>
              <a:rPr lang="en-GB" sz="2000" dirty="0"/>
              <a:t>;</a:t>
            </a:r>
            <a:endParaRPr lang="en-US" sz="2000" dirty="0"/>
          </a:p>
          <a:p>
            <a:pPr>
              <a:buFont typeface="Arial" pitchFamily="34" charset="0"/>
              <a:buChar char="•"/>
              <a:defRPr/>
            </a:pPr>
            <a:r>
              <a:rPr lang="en-GB" sz="2000" dirty="0" err="1"/>
              <a:t>Tập</a:t>
            </a:r>
            <a:r>
              <a:rPr lang="en-GB" sz="2000" dirty="0"/>
              <a:t> </a:t>
            </a:r>
            <a:r>
              <a:rPr lang="en-GB" sz="2000" dirty="0" err="1"/>
              <a:t>trung</a:t>
            </a:r>
            <a:r>
              <a:rPr lang="en-GB" sz="2000" dirty="0"/>
              <a:t> </a:t>
            </a:r>
            <a:r>
              <a:rPr lang="en-GB" sz="2000" dirty="0" err="1"/>
              <a:t>chú</a:t>
            </a:r>
            <a:r>
              <a:rPr lang="en-GB" sz="2000" dirty="0"/>
              <a:t> ý </a:t>
            </a:r>
            <a:r>
              <a:rPr lang="en-GB" sz="2000" dirty="0" err="1"/>
              <a:t>và</a:t>
            </a:r>
            <a:r>
              <a:rPr lang="en-GB" sz="2000" dirty="0"/>
              <a:t> </a:t>
            </a:r>
            <a:r>
              <a:rPr lang="en-GB" sz="2000" dirty="0" err="1"/>
              <a:t>lắng</a:t>
            </a:r>
            <a:r>
              <a:rPr lang="en-GB" sz="2000" dirty="0"/>
              <a:t> </a:t>
            </a:r>
            <a:r>
              <a:rPr lang="en-GB" sz="2000" dirty="0" err="1"/>
              <a:t>nghe</a:t>
            </a:r>
            <a:r>
              <a:rPr lang="en-GB" sz="2000" dirty="0"/>
              <a:t> </a:t>
            </a:r>
            <a:r>
              <a:rPr lang="en-GB" sz="2000" dirty="0" err="1"/>
              <a:t>tích</a:t>
            </a:r>
            <a:r>
              <a:rPr lang="en-GB" sz="2000" dirty="0"/>
              <a:t> </a:t>
            </a:r>
            <a:r>
              <a:rPr lang="en-GB" sz="2000" dirty="0" err="1"/>
              <a:t>cực</a:t>
            </a:r>
            <a:r>
              <a:rPr lang="en-GB" sz="2000" dirty="0"/>
              <a:t>;</a:t>
            </a:r>
            <a:endParaRPr lang="en-US" sz="2000" dirty="0"/>
          </a:p>
          <a:p>
            <a:pPr>
              <a:buFont typeface="Arial" pitchFamily="34" charset="0"/>
              <a:buChar char="•"/>
              <a:defRPr/>
            </a:pPr>
            <a:r>
              <a:rPr lang="en-GB" sz="2000" dirty="0" err="1"/>
              <a:t>Duy</a:t>
            </a:r>
            <a:r>
              <a:rPr lang="en-GB" sz="2000" dirty="0"/>
              <a:t> </a:t>
            </a:r>
            <a:r>
              <a:rPr lang="en-GB" sz="2000" dirty="0" err="1"/>
              <a:t>trì</a:t>
            </a:r>
            <a:r>
              <a:rPr lang="en-GB" sz="2000" dirty="0"/>
              <a:t> </a:t>
            </a:r>
            <a:r>
              <a:rPr lang="en-GB" sz="2000" dirty="0" err="1"/>
              <a:t>tương</a:t>
            </a:r>
            <a:r>
              <a:rPr lang="en-GB" sz="2000" dirty="0"/>
              <a:t> </a:t>
            </a:r>
            <a:r>
              <a:rPr lang="en-GB" sz="2000" dirty="0" err="1"/>
              <a:t>tác</a:t>
            </a:r>
            <a:r>
              <a:rPr lang="en-GB" sz="2000" dirty="0"/>
              <a:t> </a:t>
            </a:r>
            <a:r>
              <a:rPr lang="en-GB" sz="2000" dirty="0" err="1"/>
              <a:t>bằng</a:t>
            </a:r>
            <a:r>
              <a:rPr lang="en-GB" sz="2000" dirty="0"/>
              <a:t> </a:t>
            </a:r>
            <a:r>
              <a:rPr lang="en-GB" sz="2000" dirty="0" err="1"/>
              <a:t>ánh</a:t>
            </a:r>
            <a:r>
              <a:rPr lang="en-GB" sz="2000" dirty="0"/>
              <a:t> </a:t>
            </a:r>
            <a:r>
              <a:rPr lang="en-GB" sz="2000" dirty="0" err="1"/>
              <a:t>mắt</a:t>
            </a:r>
            <a:r>
              <a:rPr lang="en-GB" sz="2000" dirty="0"/>
              <a:t> </a:t>
            </a:r>
            <a:r>
              <a:rPr lang="en-GB" sz="2000" dirty="0" err="1"/>
              <a:t>và</a:t>
            </a:r>
            <a:r>
              <a:rPr lang="en-GB" sz="2000" dirty="0"/>
              <a:t> </a:t>
            </a:r>
            <a:r>
              <a:rPr lang="en-GB" sz="2000" dirty="0" err="1"/>
              <a:t>những</a:t>
            </a:r>
            <a:r>
              <a:rPr lang="en-GB" sz="2000" dirty="0"/>
              <a:t> </a:t>
            </a:r>
            <a:r>
              <a:rPr lang="en-GB" sz="2000" dirty="0" err="1"/>
              <a:t>biểu</a:t>
            </a:r>
            <a:r>
              <a:rPr lang="en-GB" sz="2000" dirty="0"/>
              <a:t> </a:t>
            </a:r>
            <a:r>
              <a:rPr lang="en-GB" sz="2000" dirty="0" err="1"/>
              <a:t>đạt</a:t>
            </a:r>
            <a:r>
              <a:rPr lang="en-GB" sz="2000" dirty="0"/>
              <a:t> phi </a:t>
            </a:r>
            <a:r>
              <a:rPr lang="en-GB" sz="2000" dirty="0" err="1"/>
              <a:t>ngôn</a:t>
            </a:r>
            <a:r>
              <a:rPr lang="en-GB" sz="2000" dirty="0"/>
              <a:t> </a:t>
            </a:r>
            <a:r>
              <a:rPr lang="en-GB" sz="2000" dirty="0" err="1"/>
              <a:t>ngữ</a:t>
            </a:r>
            <a:r>
              <a:rPr lang="en-GB" sz="2000" dirty="0"/>
              <a:t> </a:t>
            </a:r>
            <a:r>
              <a:rPr lang="en-GB" sz="2000" dirty="0" err="1"/>
              <a:t>khác</a:t>
            </a:r>
            <a:r>
              <a:rPr lang="en-GB" sz="2000" dirty="0"/>
              <a:t>;</a:t>
            </a:r>
            <a:endParaRPr lang="en-US" sz="2000" dirty="0"/>
          </a:p>
          <a:p>
            <a:pPr>
              <a:buFont typeface="Arial" pitchFamily="34" charset="0"/>
              <a:buChar char="•"/>
              <a:defRPr/>
            </a:pPr>
            <a:r>
              <a:rPr lang="en-GB" sz="2000" dirty="0" err="1"/>
              <a:t>Tránh</a:t>
            </a:r>
            <a:r>
              <a:rPr lang="en-GB" sz="2000" dirty="0"/>
              <a:t> </a:t>
            </a:r>
            <a:r>
              <a:rPr lang="en-GB" sz="2000" dirty="0" err="1"/>
              <a:t>bày</a:t>
            </a:r>
            <a:r>
              <a:rPr lang="en-GB" sz="2000" dirty="0"/>
              <a:t> </a:t>
            </a:r>
            <a:r>
              <a:rPr lang="en-GB" sz="2000" dirty="0" err="1"/>
              <a:t>tỏ</a:t>
            </a:r>
            <a:r>
              <a:rPr lang="en-GB" sz="2000" dirty="0"/>
              <a:t> </a:t>
            </a:r>
            <a:r>
              <a:rPr lang="en-GB" sz="2000" dirty="0" err="1"/>
              <a:t>quan</a:t>
            </a:r>
            <a:r>
              <a:rPr lang="en-GB" sz="2000" dirty="0"/>
              <a:t> </a:t>
            </a:r>
            <a:r>
              <a:rPr lang="en-GB" sz="2000" dirty="0" err="1"/>
              <a:t>điểm</a:t>
            </a:r>
            <a:r>
              <a:rPr lang="en-GB" sz="2000" dirty="0"/>
              <a:t> </a:t>
            </a:r>
            <a:r>
              <a:rPr lang="en-GB" sz="2000" dirty="0" err="1"/>
              <a:t>cá</a:t>
            </a:r>
            <a:r>
              <a:rPr lang="en-GB" sz="2000" dirty="0"/>
              <a:t> </a:t>
            </a:r>
            <a:r>
              <a:rPr lang="en-GB" sz="2000" dirty="0" err="1"/>
              <a:t>nhân</a:t>
            </a:r>
            <a:r>
              <a:rPr lang="en-GB" sz="2000" dirty="0"/>
              <a:t> </a:t>
            </a:r>
            <a:r>
              <a:rPr lang="en-GB" sz="2000" dirty="0" err="1"/>
              <a:t>về</a:t>
            </a:r>
            <a:r>
              <a:rPr lang="en-GB" sz="2000" dirty="0"/>
              <a:t> </a:t>
            </a:r>
            <a:r>
              <a:rPr lang="en-GB" sz="2000" dirty="0" err="1"/>
              <a:t>sự</a:t>
            </a:r>
            <a:r>
              <a:rPr lang="en-GB" sz="2000" dirty="0"/>
              <a:t> </a:t>
            </a:r>
            <a:r>
              <a:rPr lang="en-GB" sz="2000" dirty="0" err="1"/>
              <a:t>cố</a:t>
            </a:r>
            <a:r>
              <a:rPr lang="en-GB" sz="2000" dirty="0"/>
              <a:t> </a:t>
            </a:r>
            <a:r>
              <a:rPr lang="en-GB" sz="2000" dirty="0" err="1"/>
              <a:t>xảy</a:t>
            </a:r>
            <a:r>
              <a:rPr lang="en-GB" sz="2000" dirty="0"/>
              <a:t> </a:t>
            </a:r>
            <a:r>
              <a:rPr lang="en-GB" sz="2000" dirty="0" err="1"/>
              <a:t>ra</a:t>
            </a:r>
            <a:r>
              <a:rPr lang="en-GB" sz="2000" dirty="0"/>
              <a:t>;</a:t>
            </a:r>
            <a:endParaRPr lang="en-US" sz="2000" dirty="0"/>
          </a:p>
          <a:p>
            <a:pPr>
              <a:buFont typeface="Arial" pitchFamily="34" charset="0"/>
              <a:buChar char="•"/>
              <a:defRPr/>
            </a:pPr>
            <a:r>
              <a:rPr lang="en-GB" sz="2000" dirty="0" err="1"/>
              <a:t>Tránh</a:t>
            </a:r>
            <a:r>
              <a:rPr lang="en-GB" sz="2000" dirty="0"/>
              <a:t> </a:t>
            </a:r>
            <a:r>
              <a:rPr lang="en-GB" sz="2000" dirty="0" err="1"/>
              <a:t>đổ</a:t>
            </a:r>
            <a:r>
              <a:rPr lang="en-GB" sz="2000" dirty="0"/>
              <a:t> </a:t>
            </a:r>
            <a:r>
              <a:rPr lang="en-GB" sz="2000" dirty="0" err="1"/>
              <a:t>lỗi</a:t>
            </a:r>
            <a:r>
              <a:rPr lang="en-GB" sz="2000" dirty="0"/>
              <a:t> </a:t>
            </a:r>
            <a:r>
              <a:rPr lang="en-GB" sz="2000" dirty="0" err="1"/>
              <a:t>cho</a:t>
            </a:r>
            <a:r>
              <a:rPr lang="en-GB" sz="2000" dirty="0"/>
              <a:t> </a:t>
            </a:r>
            <a:r>
              <a:rPr lang="en-GB" sz="2000" dirty="0" err="1"/>
              <a:t>nạn</a:t>
            </a:r>
            <a:r>
              <a:rPr lang="en-GB" sz="2000" dirty="0"/>
              <a:t> </a:t>
            </a:r>
            <a:r>
              <a:rPr lang="en-GB" sz="2000" dirty="0" err="1"/>
              <a:t>nhân</a:t>
            </a:r>
            <a:r>
              <a:rPr lang="en-GB" sz="2000" dirty="0"/>
              <a:t> </a:t>
            </a:r>
            <a:r>
              <a:rPr lang="en-GB" sz="2000" dirty="0" err="1"/>
              <a:t>về</a:t>
            </a:r>
            <a:r>
              <a:rPr lang="en-GB" sz="2000" dirty="0"/>
              <a:t> </a:t>
            </a:r>
            <a:r>
              <a:rPr lang="en-GB" sz="2000" dirty="0" err="1"/>
              <a:t>những</a:t>
            </a:r>
            <a:r>
              <a:rPr lang="en-GB" sz="2000" dirty="0"/>
              <a:t> </a:t>
            </a:r>
            <a:r>
              <a:rPr lang="en-GB" sz="2000" dirty="0" err="1"/>
              <a:t>gì</a:t>
            </a:r>
            <a:r>
              <a:rPr lang="en-GB" sz="2000" dirty="0"/>
              <a:t> </a:t>
            </a:r>
            <a:r>
              <a:rPr lang="en-GB" sz="2000" dirty="0" err="1"/>
              <a:t>đã</a:t>
            </a:r>
            <a:r>
              <a:rPr lang="en-GB" sz="2000" dirty="0"/>
              <a:t> </a:t>
            </a:r>
            <a:r>
              <a:rPr lang="en-GB" sz="2000" dirty="0" err="1"/>
              <a:t>xảy</a:t>
            </a:r>
            <a:r>
              <a:rPr lang="en-GB" sz="2000" dirty="0"/>
              <a:t> </a:t>
            </a:r>
            <a:r>
              <a:rPr lang="en-GB" sz="2000" dirty="0" err="1"/>
              <a:t>ra.</a:t>
            </a:r>
            <a:endParaRPr lang="en-US" sz="2000" dirty="0"/>
          </a:p>
          <a:p>
            <a:pPr marL="0" indent="0">
              <a:buFont typeface="Arial" pitchFamily="34" charset="0"/>
              <a:buNone/>
              <a:defRPr/>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990600" y="1676400"/>
            <a:ext cx="7315200" cy="823913"/>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a:spcBef>
                <a:spcPct val="50000"/>
              </a:spcBef>
            </a:pPr>
            <a:r>
              <a:rPr lang="en-US" sz="4800" b="1">
                <a:solidFill>
                  <a:srgbClr val="FF0000"/>
                </a:solidFill>
              </a:rPr>
              <a:t>BÀI TẬP THẢO LUẬN</a:t>
            </a:r>
            <a:endParaRPr lang="vi-VN" sz="4800" b="1">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304800" y="228600"/>
            <a:ext cx="8839200" cy="6659563"/>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r>
              <a:rPr lang="en-US" b="1" u="sng"/>
              <a:t>Tình huống 1:</a:t>
            </a:r>
          </a:p>
          <a:p>
            <a:r>
              <a:rPr lang="en-US"/>
              <a:t>	</a:t>
            </a:r>
            <a:r>
              <a:rPr lang="en-US" sz="1600"/>
              <a:t>M là người dân tộc Mường, sinh ra trong một gia đình nghèo, nhưng M rất chăm chỉ học tập và học giỏi, vì thế M được lên lớp 10 và đang học ở trường dân tộc nội trú. M luôn có ước mơ học tiếp để thi đỗ vào trường đại học Y, sau này trở thành một bác sĩ giỏi để chữa bệnh cho người dân nghèo ở bản của mình. Tuy nhiên, cuối học kỳ I, M quen và yêu anh T đang học lớp 11 cùng trường. Dịp nghỉ hè, gia đình anh T đem lễ sang xin bố M cho cưới M về làm dâu. Bố M đồng ý ngay và còn nói rằng “con gái không cần phải học nhiều,chỉ cần biết chữ là được”. Nếu cưới chồng, sau kỳ nghỉ hè, chỉ có anh T được trở lại trường học, còn M phải nghỉ học ở nhà, biết bao ước mơ bị dang dở.</a:t>
            </a:r>
          </a:p>
          <a:p>
            <a:r>
              <a:rPr lang="en-US"/>
              <a:t>Nếu là GVCN  của M, bạn sẽ làm gì trong tình huống này? </a:t>
            </a:r>
          </a:p>
          <a:p>
            <a:r>
              <a:rPr lang="en-US" sz="1600" b="1" u="sng"/>
              <a:t>Tình huống 2:</a:t>
            </a:r>
            <a:r>
              <a:rPr lang="en-US" sz="1600"/>
              <a:t> </a:t>
            </a:r>
            <a:br>
              <a:rPr lang="en-US" sz="1600"/>
            </a:br>
            <a:r>
              <a:rPr lang="en-US" sz="1600"/>
              <a:t>    Nhung là một học sinh giỏi, luôn gương mẫu tham gia mọi hoạt động của lớp 11A, trong một buổi họp lớp bầu lớp trưởng, Nhung được đa số các bạn trong lớp bầu làm lớp trưởng, nhưng có một số bạn không đồng ý vì cho rằng lớp trưởng phải là con trai mới quản được các bạn ngỗ nghịch trong lớp.</a:t>
            </a:r>
            <a:br>
              <a:rPr lang="en-US" sz="1600"/>
            </a:br>
            <a:r>
              <a:rPr lang="en-US"/>
              <a:t>Bạn có đồng ý với ý kiến phản đối của các học sinh này không? Nếu là GVCN của lớp 11A, bạn sẽ xử sự như thế nào?</a:t>
            </a:r>
          </a:p>
          <a:p>
            <a:r>
              <a:rPr lang="en-US" b="1" u="sng"/>
              <a:t>Tình huống 3:  </a:t>
            </a:r>
            <a:r>
              <a:rPr lang="en-US" b="1"/>
              <a:t>Sắm vai</a:t>
            </a:r>
          </a:p>
          <a:p>
            <a:r>
              <a:rPr lang="en-US"/>
              <a:t>     </a:t>
            </a:r>
            <a:r>
              <a:rPr lang="en-US" sz="1600"/>
              <a:t>Văn là một nam sinh học lớp 10A. Văn thường chơi với các bạn nữ trong lớp, thậm chí là chơi rất thân. Vóc dáng của Văn gầy và nhỏ nhắn, giọng nói nhẹ nhàng. Vì vậy Văn thường bị các bạn nam cười đùa, trêu chọc và gọi Văn là “pê-đê”, thằng ẻo lả, tẩy chay không chơi với Văn, khiến em rất buồn. Thậm chí có lần Văn còn bị các bạn nam khác đánh trên đường đi học về vì chỉ trông Văn không giống như các bạn nam khác.</a:t>
            </a:r>
          </a:p>
          <a:p>
            <a:r>
              <a:rPr lang="en-US" sz="1600"/>
              <a:t>Là GVCN, nhận được tin báo của một học sinh trong lớp về câu chuyện của Văn, bạn sẽ xử lý như thế nào? </a:t>
            </a:r>
          </a:p>
          <a:p>
            <a:endParaRPr lang="vi-VN"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a:spLocks/>
          </p:cNvSpPr>
          <p:nvPr/>
        </p:nvSpPr>
        <p:spPr bwMode="auto">
          <a:xfrm rot="2854678">
            <a:off x="-1081882" y="1618457"/>
            <a:ext cx="3844925" cy="3925888"/>
          </a:xfrm>
          <a:custGeom>
            <a:avLst/>
            <a:gdLst>
              <a:gd name="G0" fmla="+- 4942 0 0"/>
              <a:gd name="G1" fmla="+- 21600 0 0"/>
              <a:gd name="G2" fmla="+- 21600 0 0"/>
              <a:gd name="T0" fmla="*/ 0 w 26542"/>
              <a:gd name="T1" fmla="*/ 573 h 23689"/>
              <a:gd name="T2" fmla="*/ 26441 w 26542"/>
              <a:gd name="T3" fmla="*/ 23689 h 23689"/>
              <a:gd name="T4" fmla="*/ 4942 w 26542"/>
              <a:gd name="T5" fmla="*/ 21600 h 23689"/>
            </a:gdLst>
            <a:ahLst/>
            <a:cxnLst>
              <a:cxn ang="0">
                <a:pos x="T0" y="T1"/>
              </a:cxn>
              <a:cxn ang="0">
                <a:pos x="T2" y="T3"/>
              </a:cxn>
              <a:cxn ang="0">
                <a:pos x="T4" y="T5"/>
              </a:cxn>
            </a:cxnLst>
            <a:rect l="0" t="0"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stroke="0"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a:solidFill>
              <a:schemeClr val="tx1"/>
            </a:solidFill>
            <a:round/>
            <a:headEnd/>
            <a:tailEnd/>
          </a:ln>
          <a:effectLst>
            <a:prstShdw prst="shdw18" dist="17961" dir="13500000">
              <a:schemeClr val="tx1">
                <a:gamma/>
                <a:shade val="60000"/>
                <a:invGamma/>
              </a:schemeClr>
            </a:prstShdw>
          </a:effectLst>
          <a:extLst/>
        </p:spPr>
        <p:txBody>
          <a:bodyPr wrap="none" anchor="ctr"/>
          <a:lstStyle/>
          <a:p>
            <a:pPr fontAlgn="auto">
              <a:spcBef>
                <a:spcPts val="0"/>
              </a:spcBef>
              <a:spcAft>
                <a:spcPts val="0"/>
              </a:spcAft>
              <a:defRPr/>
            </a:pPr>
            <a:endParaRPr lang="en-US" sz="2800">
              <a:latin typeface="+mn-lt"/>
              <a:ea typeface="ＭＳ Ｐゴシック" pitchFamily="34" charset="-128"/>
              <a:cs typeface="+mn-cs"/>
            </a:endParaRPr>
          </a:p>
        </p:txBody>
      </p:sp>
      <p:sp>
        <p:nvSpPr>
          <p:cNvPr id="6" name="Oval 9"/>
          <p:cNvSpPr>
            <a:spLocks noChangeArrowheads="1"/>
          </p:cNvSpPr>
          <p:nvPr/>
        </p:nvSpPr>
        <p:spPr bwMode="auto">
          <a:xfrm>
            <a:off x="1447800" y="1219200"/>
            <a:ext cx="688975" cy="788988"/>
          </a:xfrm>
          <a:prstGeom prst="ellipse">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a:ea typeface="ＭＳ Ｐゴシック" pitchFamily="34" charset="-128"/>
                <a:cs typeface="+mn-cs"/>
              </a:rPr>
              <a:t>1</a:t>
            </a:r>
          </a:p>
        </p:txBody>
      </p:sp>
      <p:sp>
        <p:nvSpPr>
          <p:cNvPr id="7" name="Oval 10"/>
          <p:cNvSpPr>
            <a:spLocks noChangeArrowheads="1"/>
          </p:cNvSpPr>
          <p:nvPr/>
        </p:nvSpPr>
        <p:spPr bwMode="auto">
          <a:xfrm>
            <a:off x="1905000" y="23749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2800" dirty="0">
                <a:latin typeface="Arial" pitchFamily="34" charset="0"/>
                <a:cs typeface="Arial" pitchFamily="34" charset="0"/>
              </a:rPr>
              <a:t>2</a:t>
            </a:r>
          </a:p>
        </p:txBody>
      </p:sp>
      <p:sp>
        <p:nvSpPr>
          <p:cNvPr id="8" name="Oval 11"/>
          <p:cNvSpPr>
            <a:spLocks noChangeArrowheads="1"/>
          </p:cNvSpPr>
          <p:nvPr/>
        </p:nvSpPr>
        <p:spPr bwMode="auto">
          <a:xfrm>
            <a:off x="1828800" y="3657600"/>
            <a:ext cx="738188" cy="809625"/>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a:ea typeface="ＭＳ Ｐゴシック" pitchFamily="34" charset="-128"/>
                <a:cs typeface="+mn-cs"/>
              </a:rPr>
              <a:t>3</a:t>
            </a:r>
          </a:p>
        </p:txBody>
      </p:sp>
      <p:sp>
        <p:nvSpPr>
          <p:cNvPr id="9" name="Oval 12"/>
          <p:cNvSpPr>
            <a:spLocks noChangeArrowheads="1"/>
          </p:cNvSpPr>
          <p:nvPr/>
        </p:nvSpPr>
        <p:spPr bwMode="auto">
          <a:xfrm>
            <a:off x="1295400" y="50149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2800" dirty="0">
                <a:latin typeface="Arial" pitchFamily="34" charset="0"/>
                <a:cs typeface="Arial" pitchFamily="34" charset="0"/>
              </a:rPr>
              <a:t>4</a:t>
            </a:r>
          </a:p>
        </p:txBody>
      </p:sp>
      <p:sp>
        <p:nvSpPr>
          <p:cNvPr id="10" name="AutoShape 15"/>
          <p:cNvSpPr>
            <a:spLocks noChangeArrowheads="1"/>
          </p:cNvSpPr>
          <p:nvPr/>
        </p:nvSpPr>
        <p:spPr bwMode="auto">
          <a:xfrm>
            <a:off x="2130425" y="1143000"/>
            <a:ext cx="5870575" cy="909638"/>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latin typeface="Arial" pitchFamily="34" charset="0"/>
                <a:cs typeface="Arial" pitchFamily="34" charset="0"/>
              </a:rPr>
              <a:t> </a:t>
            </a:r>
            <a:r>
              <a:rPr lang="en-US" sz="3600" dirty="0" err="1">
                <a:latin typeface="Arial" pitchFamily="34" charset="0"/>
                <a:cs typeface="Arial" pitchFamily="34" charset="0"/>
              </a:rPr>
              <a:t>Thực</a:t>
            </a:r>
            <a:r>
              <a:rPr lang="en-US" sz="3600" dirty="0">
                <a:latin typeface="Arial" pitchFamily="34" charset="0"/>
                <a:cs typeface="Arial" pitchFamily="34" charset="0"/>
              </a:rPr>
              <a:t> </a:t>
            </a:r>
            <a:r>
              <a:rPr lang="en-US" sz="3600" dirty="0" err="1">
                <a:latin typeface="Arial" pitchFamily="34" charset="0"/>
                <a:cs typeface="Arial" pitchFamily="34" charset="0"/>
              </a:rPr>
              <a:t>trạng</a:t>
            </a:r>
            <a:r>
              <a:rPr lang="en-US" sz="3600" dirty="0">
                <a:latin typeface="Arial" pitchFamily="34" charset="0"/>
                <a:cs typeface="Arial" pitchFamily="34" charset="0"/>
              </a:rPr>
              <a:t> </a:t>
            </a:r>
            <a:r>
              <a:rPr lang="en-US" sz="3600" i="1" dirty="0">
                <a:latin typeface="Arial" pitchFamily="34" charset="0"/>
                <a:cs typeface="Arial" pitchFamily="34" charset="0"/>
              </a:rPr>
              <a:t>- </a:t>
            </a:r>
            <a:r>
              <a:rPr lang="en-US" sz="3600" dirty="0" err="1">
                <a:latin typeface="Arial" pitchFamily="34" charset="0"/>
                <a:cs typeface="Arial" pitchFamily="34" charset="0"/>
              </a:rPr>
              <a:t>Khái</a:t>
            </a:r>
            <a:r>
              <a:rPr lang="en-US" sz="3600" dirty="0">
                <a:latin typeface="Arial" pitchFamily="34" charset="0"/>
                <a:cs typeface="Arial" pitchFamily="34" charset="0"/>
              </a:rPr>
              <a:t> </a:t>
            </a:r>
            <a:r>
              <a:rPr lang="en-US" sz="3600" dirty="0" err="1">
                <a:latin typeface="Arial" pitchFamily="34" charset="0"/>
                <a:cs typeface="Arial" pitchFamily="34" charset="0"/>
              </a:rPr>
              <a:t>niệm</a:t>
            </a:r>
            <a:endParaRPr lang="en-US" sz="3600" dirty="0">
              <a:latin typeface="Arial" pitchFamily="34" charset="0"/>
              <a:cs typeface="Arial" pitchFamily="34" charset="0"/>
            </a:endParaRPr>
          </a:p>
        </p:txBody>
      </p:sp>
      <p:sp>
        <p:nvSpPr>
          <p:cNvPr id="11" name="AutoShape 19"/>
          <p:cNvSpPr>
            <a:spLocks noChangeArrowheads="1"/>
          </p:cNvSpPr>
          <p:nvPr/>
        </p:nvSpPr>
        <p:spPr bwMode="auto">
          <a:xfrm>
            <a:off x="2624138" y="2286000"/>
            <a:ext cx="6062662"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lgn="ctr">
              <a:defRPr/>
            </a:pPr>
            <a:r>
              <a:rPr lang="en-US" altLang="en-US" sz="3200" dirty="0" err="1">
                <a:latin typeface="Arial" pitchFamily="34" charset="0"/>
                <a:cs typeface="Arial" pitchFamily="34" charset="0"/>
              </a:rPr>
              <a:t>Các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hình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thức</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và</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biểu</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hiện</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của</a:t>
            </a:r>
            <a:r>
              <a:rPr lang="en-US" altLang="en-US" sz="3200" dirty="0">
                <a:latin typeface="Arial" pitchFamily="34" charset="0"/>
                <a:cs typeface="Arial" pitchFamily="34" charset="0"/>
              </a:rPr>
              <a:t> </a:t>
            </a:r>
          </a:p>
          <a:p>
            <a:pPr algn="ctr">
              <a:defRPr/>
            </a:pPr>
            <a:r>
              <a:rPr lang="en-US" altLang="en-US" sz="3200" dirty="0">
                <a:latin typeface="Arial" pitchFamily="34" charset="0"/>
                <a:cs typeface="Arial" pitchFamily="34" charset="0"/>
              </a:rPr>
              <a:t>BLHĐTCSG </a:t>
            </a:r>
            <a:r>
              <a:rPr lang="en-US" altLang="en-US" sz="3200" dirty="0" err="1">
                <a:latin typeface="Arial" pitchFamily="34" charset="0"/>
                <a:cs typeface="Arial" pitchFamily="34" charset="0"/>
              </a:rPr>
              <a:t>và</a:t>
            </a:r>
            <a:r>
              <a:rPr lang="en-US" altLang="en-US" sz="3200" dirty="0">
                <a:latin typeface="Arial" pitchFamily="34" charset="0"/>
                <a:cs typeface="Arial" pitchFamily="34" charset="0"/>
              </a:rPr>
              <a:t> XHTDTE</a:t>
            </a:r>
          </a:p>
        </p:txBody>
      </p:sp>
      <p:sp>
        <p:nvSpPr>
          <p:cNvPr id="12" name="AutoShape 20"/>
          <p:cNvSpPr>
            <a:spLocks noChangeArrowheads="1"/>
          </p:cNvSpPr>
          <p:nvPr/>
        </p:nvSpPr>
        <p:spPr bwMode="auto">
          <a:xfrm>
            <a:off x="2514600" y="3657600"/>
            <a:ext cx="5715000" cy="1066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dirty="0" err="1">
                <a:latin typeface="Arial" pitchFamily="34" charset="0"/>
                <a:cs typeface="Arial" pitchFamily="34" charset="0"/>
              </a:rPr>
              <a:t>Hệ</a:t>
            </a:r>
            <a:r>
              <a:rPr lang="en-US" sz="3200" dirty="0">
                <a:latin typeface="Arial" pitchFamily="34" charset="0"/>
                <a:cs typeface="Arial" pitchFamily="34" charset="0"/>
              </a:rPr>
              <a:t> </a:t>
            </a:r>
            <a:r>
              <a:rPr lang="en-US" sz="3200" dirty="0" err="1">
                <a:latin typeface="Arial" pitchFamily="34" charset="0"/>
                <a:cs typeface="Arial" pitchFamily="34" charset="0"/>
              </a:rPr>
              <a:t>quả</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nguyên</a:t>
            </a:r>
            <a:r>
              <a:rPr lang="en-US" sz="3200" dirty="0">
                <a:latin typeface="Arial" pitchFamily="34" charset="0"/>
                <a:cs typeface="Arial" pitchFamily="34" charset="0"/>
              </a:rPr>
              <a:t> </a:t>
            </a:r>
            <a:r>
              <a:rPr lang="en-US" sz="3200" dirty="0" err="1">
                <a:latin typeface="Arial" pitchFamily="34" charset="0"/>
                <a:cs typeface="Arial" pitchFamily="34" charset="0"/>
              </a:rPr>
              <a:t>nhân</a:t>
            </a:r>
            <a:r>
              <a:rPr lang="en-US" sz="3200" dirty="0">
                <a:latin typeface="Arial" pitchFamily="34" charset="0"/>
                <a:cs typeface="Arial" pitchFamily="34" charset="0"/>
              </a:rPr>
              <a:t> </a:t>
            </a:r>
          </a:p>
          <a:p>
            <a:pPr algn="ctr">
              <a:defRPr/>
            </a:pPr>
            <a:r>
              <a:rPr lang="en-US" sz="3200" dirty="0" err="1">
                <a:latin typeface="Arial" pitchFamily="34" charset="0"/>
                <a:cs typeface="Arial" pitchFamily="34" charset="0"/>
              </a:rPr>
              <a:t>của</a:t>
            </a:r>
            <a:r>
              <a:rPr lang="en-US" sz="3200" dirty="0">
                <a:latin typeface="Arial" pitchFamily="34" charset="0"/>
                <a:cs typeface="Arial" pitchFamily="34" charset="0"/>
              </a:rPr>
              <a:t> BLHĐTCSG/XHTDTE</a:t>
            </a:r>
          </a:p>
        </p:txBody>
      </p:sp>
      <p:sp>
        <p:nvSpPr>
          <p:cNvPr id="13" name="AutoShape 21"/>
          <p:cNvSpPr>
            <a:spLocks noChangeArrowheads="1"/>
          </p:cNvSpPr>
          <p:nvPr/>
        </p:nvSpPr>
        <p:spPr bwMode="auto">
          <a:xfrm>
            <a:off x="2000250" y="4953000"/>
            <a:ext cx="6915150"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extLst>
        </p:spPr>
        <p:txBody>
          <a:bodyPr wrap="none" anchor="ctr"/>
          <a:lstStyle/>
          <a:p>
            <a:pPr>
              <a:defRPr/>
            </a:pPr>
            <a:r>
              <a:rPr lang="en-US" altLang="en-US" sz="3200" dirty="0" err="1">
                <a:latin typeface="Arial" pitchFamily="34" charset="0"/>
                <a:cs typeface="Arial" pitchFamily="34" charset="0"/>
              </a:rPr>
              <a:t>Quy</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trình</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xử</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lý</a:t>
            </a:r>
            <a:r>
              <a:rPr lang="en-US" altLang="en-US" sz="3200" dirty="0">
                <a:latin typeface="Arial" pitchFamily="34" charset="0"/>
                <a:cs typeface="Arial" pitchFamily="34" charset="0"/>
              </a:rPr>
              <a:t> BLHĐTCSG </a:t>
            </a:r>
            <a:r>
              <a:rPr lang="en-US" altLang="en-US" sz="3200" dirty="0" err="1">
                <a:latin typeface="Arial" pitchFamily="34" charset="0"/>
                <a:cs typeface="Arial" pitchFamily="34" charset="0"/>
              </a:rPr>
              <a:t>của</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nhà</a:t>
            </a:r>
            <a:endParaRPr lang="en-US" altLang="en-US" sz="3200" dirty="0">
              <a:latin typeface="Arial" pitchFamily="34" charset="0"/>
              <a:cs typeface="Arial" pitchFamily="34" charset="0"/>
            </a:endParaRPr>
          </a:p>
          <a:p>
            <a:pPr>
              <a:defRPr/>
            </a:pPr>
            <a:r>
              <a:rPr lang="en-US" altLang="en-US" sz="3200" dirty="0" err="1">
                <a:latin typeface="Arial" pitchFamily="34" charset="0"/>
                <a:cs typeface="Arial" pitchFamily="34" charset="0"/>
              </a:rPr>
              <a:t>trường</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và</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kỹ</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năng</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hỗ</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trợ</a:t>
            </a:r>
            <a:r>
              <a:rPr lang="en-US" altLang="en-US" sz="3200" dirty="0">
                <a:latin typeface="Arial" pitchFamily="34" charset="0"/>
                <a:cs typeface="Arial" pitchFamily="34" charset="0"/>
              </a:rPr>
              <a:t> </a:t>
            </a:r>
            <a:r>
              <a:rPr lang="en-US" altLang="en-US" sz="3200" dirty="0" err="1">
                <a:latin typeface="Arial" pitchFamily="34" charset="0"/>
                <a:cs typeface="Arial" pitchFamily="34" charset="0"/>
              </a:rPr>
              <a:t>của</a:t>
            </a:r>
            <a:r>
              <a:rPr lang="en-US" altLang="en-US" sz="3200" dirty="0">
                <a:latin typeface="Arial" pitchFamily="34" charset="0"/>
                <a:cs typeface="Arial" pitchFamily="34" charset="0"/>
              </a:rPr>
              <a:t> GVCN</a:t>
            </a:r>
            <a:endParaRPr lang="en-US" altLang="en-US" sz="2800" dirty="0">
              <a:latin typeface="Arial" pitchFamily="34" charset="0"/>
              <a:cs typeface="Arial" pitchFamily="34" charset="0"/>
            </a:endParaRPr>
          </a:p>
        </p:txBody>
      </p:sp>
      <p:sp>
        <p:nvSpPr>
          <p:cNvPr id="1025" name="Rectangle 1"/>
          <p:cNvSpPr>
            <a:spLocks noChangeArrowheads="1"/>
          </p:cNvSpPr>
          <p:nvPr/>
        </p:nvSpPr>
        <p:spPr bwMode="auto">
          <a:xfrm>
            <a:off x="1219200" y="206375"/>
            <a:ext cx="7315200" cy="708025"/>
          </a:xfrm>
          <a:prstGeom prst="rect">
            <a:avLst/>
          </a:prstGeom>
          <a:noFill/>
          <a:ln w="9525">
            <a:noFill/>
            <a:miter lim="800000"/>
            <a:headEnd/>
            <a:tailEnd/>
          </a:ln>
        </p:spPr>
        <p:txBody>
          <a:bodyPr anchor="ctr">
            <a:spAutoFit/>
          </a:bodyPr>
          <a:lstStyle/>
          <a:p>
            <a:pPr algn="ctr"/>
            <a:r>
              <a:rPr lang="en-US" altLang="en-US" sz="4000" b="1">
                <a:solidFill>
                  <a:srgbClr val="0000FF"/>
                </a:solidFill>
              </a:rPr>
              <a:t>CÁC NỘI DUNG CHÍNH</a:t>
            </a:r>
          </a:p>
        </p:txBody>
      </p:sp>
      <p:sp>
        <p:nvSpPr>
          <p:cNvPr id="14" name="Oval 13"/>
          <p:cNvSpPr/>
          <p:nvPr/>
        </p:nvSpPr>
        <p:spPr>
          <a:xfrm>
            <a:off x="76200" y="1905000"/>
            <a:ext cx="1752600" cy="3200400"/>
          </a:xfrm>
          <a:prstGeom prst="ellipse">
            <a:avLst/>
          </a:prstGeom>
          <a:blipFill>
            <a:blip r:embed="rId2">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edge">
                                      <p:cBhvr>
                                        <p:cTn id="7" dur="500"/>
                                        <p:tgtEl>
                                          <p:spTgt spid="1025"/>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02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81000"/>
            <a:ext cx="8229600" cy="1828800"/>
          </a:xfrm>
        </p:spPr>
        <p:txBody>
          <a:bodyPr/>
          <a:lstStyle/>
          <a:p>
            <a:pPr marL="0" indent="0" algn="ctr" eaLnBrk="1" hangingPunct="1">
              <a:buFont typeface="Wingdings 3" pitchFamily="18" charset="2"/>
              <a:buNone/>
            </a:pPr>
            <a:r>
              <a:rPr lang="en-US" altLang="en-US" sz="4800" b="1" smtClean="0">
                <a:solidFill>
                  <a:srgbClr val="FF0000"/>
                </a:solidFill>
                <a:latin typeface="Arial" charset="0"/>
                <a:cs typeface="Arial" charset="0"/>
              </a:rPr>
              <a:t>CÁM ƠN THẦY CÔ</a:t>
            </a:r>
          </a:p>
          <a:p>
            <a:pPr marL="0" indent="0" algn="ctr" eaLnBrk="1" hangingPunct="1">
              <a:buFont typeface="Wingdings 3" pitchFamily="18" charset="2"/>
              <a:buNone/>
            </a:pPr>
            <a:r>
              <a:rPr lang="en-US" altLang="en-US" sz="4800" b="1" smtClean="0">
                <a:solidFill>
                  <a:srgbClr val="FF0000"/>
                </a:solidFill>
                <a:latin typeface="Arial" charset="0"/>
                <a:cs typeface="Arial" charset="0"/>
              </a:rPr>
              <a:t>ĐÃ LẮNG NGHE</a:t>
            </a:r>
          </a:p>
        </p:txBody>
      </p:sp>
      <p:pic>
        <p:nvPicPr>
          <p:cNvPr id="68610" name="Picture 5" descr="Kết quả hình ảnh cho Ảnh thầy cô giáo và học sinh"/>
          <p:cNvPicPr>
            <a:picLocks noChangeAspect="1" noChangeArrowheads="1"/>
          </p:cNvPicPr>
          <p:nvPr/>
        </p:nvPicPr>
        <p:blipFill>
          <a:blip r:embed="rId2"/>
          <a:srcRect/>
          <a:stretch>
            <a:fillRect/>
          </a:stretch>
        </p:blipFill>
        <p:spPr bwMode="auto">
          <a:xfrm>
            <a:off x="1447800" y="2209800"/>
            <a:ext cx="6400800" cy="3886200"/>
          </a:xfrm>
          <a:prstGeom prst="rect">
            <a:avLst/>
          </a:prstGeom>
          <a:noFill/>
          <a:ln w="9525">
            <a:noFill/>
            <a:miter lim="800000"/>
            <a:headEnd/>
            <a:tailEnd/>
          </a:ln>
        </p:spPr>
      </p:pic>
      <p:sp>
        <p:nvSpPr>
          <p:cNvPr id="68611" name="Rectangle 4"/>
          <p:cNvSpPr>
            <a:spLocks noChangeArrowheads="1"/>
          </p:cNvSpPr>
          <p:nvPr/>
        </p:nvSpPr>
        <p:spPr bwMode="auto">
          <a:xfrm>
            <a:off x="1295400" y="6135688"/>
            <a:ext cx="6629400" cy="461962"/>
          </a:xfrm>
          <a:prstGeom prst="rect">
            <a:avLst/>
          </a:prstGeom>
          <a:noFill/>
          <a:ln w="9525">
            <a:noFill/>
            <a:miter lim="800000"/>
            <a:headEnd/>
            <a:tailEnd/>
          </a:ln>
        </p:spPr>
        <p:txBody>
          <a:bodyPr>
            <a:spAutoFit/>
          </a:bodyPr>
          <a:lstStyle/>
          <a:p>
            <a:pPr eaLnBrk="0" hangingPunct="0"/>
            <a:r>
              <a:rPr lang="en-US" sz="1200"/>
              <a:t>Nguồn: http://mangtiepthi.com/threads/nhung-hinh-anh-dep-nhat-y-nghia-nhat-ve-thay-co-giao-va-hoc-sinh.1831.html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838200"/>
            <a:ext cx="8229600" cy="609600"/>
          </a:xfrm>
        </p:spPr>
        <p:txBody>
          <a:bodyPr/>
          <a:lstStyle/>
          <a:p>
            <a:pPr>
              <a:buFont typeface="Wingdings" pitchFamily="2" charset="2"/>
              <a:buChar char="Ø"/>
            </a:pPr>
            <a:r>
              <a:rPr lang="en-US" sz="2800" b="1" smtClean="0"/>
              <a:t>Các hình thức BLHĐ TCSG trong 6 tháng gần đây</a:t>
            </a:r>
            <a:endParaRPr lang="en-US" sz="2800" smtClean="0"/>
          </a:p>
          <a:p>
            <a:endParaRPr lang="en-US" smtClean="0"/>
          </a:p>
        </p:txBody>
      </p:sp>
      <p:pic>
        <p:nvPicPr>
          <p:cNvPr id="18434" name="Picture 3" descr="Table 4"/>
          <p:cNvPicPr>
            <a:picLocks noChangeAspect="1" noChangeArrowheads="1"/>
          </p:cNvPicPr>
          <p:nvPr/>
        </p:nvPicPr>
        <p:blipFill>
          <a:blip r:embed="rId2"/>
          <a:srcRect r="9172"/>
          <a:stretch>
            <a:fillRect/>
          </a:stretch>
        </p:blipFill>
        <p:spPr bwMode="auto">
          <a:xfrm>
            <a:off x="457200" y="1600200"/>
            <a:ext cx="8229600" cy="4191000"/>
          </a:xfrm>
          <a:prstGeom prst="rect">
            <a:avLst/>
          </a:prstGeom>
          <a:noFill/>
          <a:ln w="9525">
            <a:noFill/>
            <a:miter lim="800000"/>
            <a:headEnd/>
            <a:tailEnd/>
          </a:ln>
        </p:spPr>
      </p:pic>
      <p:sp>
        <p:nvSpPr>
          <p:cNvPr id="18435" name="Rectangle 4"/>
          <p:cNvSpPr>
            <a:spLocks noChangeArrowheads="1"/>
          </p:cNvSpPr>
          <p:nvPr/>
        </p:nvSpPr>
        <p:spPr bwMode="auto">
          <a:xfrm>
            <a:off x="304800" y="6197600"/>
            <a:ext cx="8534400" cy="338138"/>
          </a:xfrm>
          <a:prstGeom prst="rect">
            <a:avLst/>
          </a:prstGeom>
          <a:noFill/>
          <a:ln w="9525">
            <a:noFill/>
            <a:miter lim="800000"/>
            <a:headEnd/>
            <a:tailEnd/>
          </a:ln>
        </p:spPr>
        <p:txBody>
          <a:bodyPr>
            <a:spAutoFit/>
          </a:bodyPr>
          <a:lstStyle/>
          <a:p>
            <a:pPr algn="r"/>
            <a:r>
              <a:rPr lang="en-US" sz="1600" i="1">
                <a:latin typeface="Calibri" pitchFamily="34" charset="0"/>
              </a:rPr>
              <a:t>Nguồn: </a:t>
            </a:r>
            <a:r>
              <a:rPr lang="vi-VN" sz="1600" i="1">
                <a:latin typeface="Calibri" pitchFamily="34" charset="0"/>
              </a:rPr>
              <a:t>Báo cáo của Unesco, 2016</a:t>
            </a:r>
            <a:endParaRPr lang="en-US" sz="1600" i="1">
              <a:latin typeface="Calibri" pitchFamily="34" charset="0"/>
            </a:endParaRPr>
          </a:p>
        </p:txBody>
      </p:sp>
      <p:sp>
        <p:nvSpPr>
          <p:cNvPr id="7" name="AutoShape 15"/>
          <p:cNvSpPr>
            <a:spLocks noChangeArrowheads="1"/>
          </p:cNvSpPr>
          <p:nvPr/>
        </p:nvSpPr>
        <p:spPr bwMode="auto">
          <a:xfrm>
            <a:off x="304800" y="76200"/>
            <a:ext cx="8686800"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latin typeface="Arial" pitchFamily="34" charset="0"/>
                <a:cs typeface="Arial" pitchFamily="34" charset="0"/>
              </a:rPr>
              <a:t> </a:t>
            </a:r>
            <a:r>
              <a:rPr lang="en-US" sz="3600" b="1" dirty="0">
                <a:latin typeface="Arial" pitchFamily="34" charset="0"/>
                <a:cs typeface="Arial" pitchFamily="34" charset="0"/>
              </a:rPr>
              <a:t>THỰC TRẠNG BLG </a:t>
            </a:r>
            <a:r>
              <a:rPr lang="en-US" sz="3600" b="1" dirty="0" err="1">
                <a:latin typeface="Arial" pitchFamily="34" charset="0"/>
                <a:cs typeface="Arial" pitchFamily="34" charset="0"/>
              </a:rPr>
              <a:t>và</a:t>
            </a:r>
            <a:r>
              <a:rPr lang="en-US" sz="3600" b="1" dirty="0">
                <a:latin typeface="Arial" pitchFamily="34" charset="0"/>
                <a:cs typeface="Arial" pitchFamily="34" charset="0"/>
              </a:rPr>
              <a:t> XHTD 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52400"/>
            <a:ext cx="7886700" cy="419100"/>
          </a:xfrm>
        </p:spPr>
        <p:txBody>
          <a:bodyPr>
            <a:noAutofit/>
          </a:bodyPr>
          <a:lstStyle/>
          <a:p>
            <a:pPr>
              <a:defRPr/>
            </a:pPr>
            <a:r>
              <a:rPr lang="en-US" sz="3200" b="1" dirty="0" err="1" smtClean="0">
                <a:solidFill>
                  <a:srgbClr val="7030A0"/>
                </a:solidFill>
                <a:latin typeface="+mn-lt"/>
              </a:rPr>
              <a:t>Nhận</a:t>
            </a:r>
            <a:r>
              <a:rPr lang="en-US" sz="3200" b="1" dirty="0" smtClean="0">
                <a:solidFill>
                  <a:srgbClr val="7030A0"/>
                </a:solidFill>
                <a:latin typeface="+mn-lt"/>
              </a:rPr>
              <a:t> </a:t>
            </a:r>
            <a:r>
              <a:rPr lang="en-US" sz="3200" b="1" dirty="0" err="1" smtClean="0">
                <a:solidFill>
                  <a:srgbClr val="7030A0"/>
                </a:solidFill>
                <a:latin typeface="+mn-lt"/>
              </a:rPr>
              <a:t>thức</a:t>
            </a:r>
            <a:r>
              <a:rPr lang="en-US" sz="3200" b="1" dirty="0" smtClean="0">
                <a:solidFill>
                  <a:srgbClr val="7030A0"/>
                </a:solidFill>
                <a:latin typeface="+mn-lt"/>
              </a:rPr>
              <a:t> </a:t>
            </a:r>
            <a:r>
              <a:rPr lang="en-US" sz="3200" b="1" dirty="0" err="1" smtClean="0">
                <a:solidFill>
                  <a:srgbClr val="7030A0"/>
                </a:solidFill>
                <a:latin typeface="+mn-lt"/>
              </a:rPr>
              <a:t>về</a:t>
            </a:r>
            <a:r>
              <a:rPr lang="en-US" sz="3200" b="1" dirty="0" smtClean="0">
                <a:solidFill>
                  <a:srgbClr val="7030A0"/>
                </a:solidFill>
                <a:latin typeface="+mn-lt"/>
              </a:rPr>
              <a:t> BLHĐTCSG</a:t>
            </a:r>
            <a:endParaRPr lang="en-US" sz="3200" b="1" dirty="0">
              <a:solidFill>
                <a:srgbClr val="7030A0"/>
              </a:solidFill>
              <a:latin typeface="+mn-lt"/>
            </a:endParaRPr>
          </a:p>
        </p:txBody>
      </p:sp>
      <p:pic>
        <p:nvPicPr>
          <p:cNvPr id="19458" name="Picture 2" descr="SRGBV VIET FIG 6_VN"/>
          <p:cNvPicPr>
            <a:picLocks noChangeAspect="1" noChangeArrowheads="1"/>
          </p:cNvPicPr>
          <p:nvPr/>
        </p:nvPicPr>
        <p:blipFill>
          <a:blip r:embed="rId3"/>
          <a:srcRect/>
          <a:stretch>
            <a:fillRect/>
          </a:stretch>
        </p:blipFill>
        <p:spPr bwMode="auto">
          <a:xfrm>
            <a:off x="474663" y="2187575"/>
            <a:ext cx="3265487" cy="1927225"/>
          </a:xfrm>
          <a:prstGeom prst="rect">
            <a:avLst/>
          </a:prstGeom>
          <a:noFill/>
          <a:ln w="9525">
            <a:noFill/>
            <a:miter lim="800000"/>
            <a:headEnd/>
            <a:tailEnd/>
          </a:ln>
        </p:spPr>
      </p:pic>
      <p:pic>
        <p:nvPicPr>
          <p:cNvPr id="19459" name="Picture 3" descr="SRGBV VIET FIG 7_VN"/>
          <p:cNvPicPr>
            <a:picLocks noChangeAspect="1" noChangeArrowheads="1"/>
          </p:cNvPicPr>
          <p:nvPr/>
        </p:nvPicPr>
        <p:blipFill>
          <a:blip r:embed="rId4"/>
          <a:srcRect b="10764"/>
          <a:stretch>
            <a:fillRect/>
          </a:stretch>
        </p:blipFill>
        <p:spPr bwMode="auto">
          <a:xfrm>
            <a:off x="4973638" y="2054225"/>
            <a:ext cx="3500437" cy="1882775"/>
          </a:xfrm>
          <a:prstGeom prst="rect">
            <a:avLst/>
          </a:prstGeom>
          <a:noFill/>
          <a:ln w="9525">
            <a:noFill/>
            <a:miter lim="800000"/>
            <a:headEnd/>
            <a:tailEnd/>
          </a:ln>
        </p:spPr>
      </p:pic>
      <p:pic>
        <p:nvPicPr>
          <p:cNvPr id="19460" name="Picture 4" descr="SRGBV VIET FIG 8_VN"/>
          <p:cNvPicPr>
            <a:picLocks noChangeAspect="1" noChangeArrowheads="1"/>
          </p:cNvPicPr>
          <p:nvPr/>
        </p:nvPicPr>
        <p:blipFill>
          <a:blip r:embed="rId5"/>
          <a:srcRect b="8914"/>
          <a:stretch>
            <a:fillRect/>
          </a:stretch>
        </p:blipFill>
        <p:spPr bwMode="auto">
          <a:xfrm>
            <a:off x="474663" y="4267200"/>
            <a:ext cx="3665537" cy="2108200"/>
          </a:xfrm>
          <a:prstGeom prst="rect">
            <a:avLst/>
          </a:prstGeom>
          <a:noFill/>
          <a:ln w="9525">
            <a:noFill/>
            <a:miter lim="800000"/>
            <a:headEnd/>
            <a:tailEnd/>
          </a:ln>
        </p:spPr>
      </p:pic>
      <p:pic>
        <p:nvPicPr>
          <p:cNvPr id="19461" name="Picture 5" descr="SRGBV VIET FIG 9_VN"/>
          <p:cNvPicPr>
            <a:picLocks noChangeAspect="1" noChangeArrowheads="1"/>
          </p:cNvPicPr>
          <p:nvPr/>
        </p:nvPicPr>
        <p:blipFill>
          <a:blip r:embed="rId6"/>
          <a:srcRect b="11552"/>
          <a:stretch>
            <a:fillRect/>
          </a:stretch>
        </p:blipFill>
        <p:spPr bwMode="auto">
          <a:xfrm>
            <a:off x="4730750" y="4052888"/>
            <a:ext cx="3771900" cy="2271712"/>
          </a:xfrm>
          <a:prstGeom prst="rect">
            <a:avLst/>
          </a:prstGeom>
          <a:noFill/>
          <a:ln w="9525">
            <a:noFill/>
            <a:miter lim="800000"/>
            <a:headEnd/>
            <a:tailEnd/>
          </a:ln>
        </p:spPr>
      </p:pic>
      <p:sp>
        <p:nvSpPr>
          <p:cNvPr id="19462" name="Rectangle 4"/>
          <p:cNvSpPr>
            <a:spLocks noChangeArrowheads="1"/>
          </p:cNvSpPr>
          <p:nvPr/>
        </p:nvSpPr>
        <p:spPr bwMode="auto">
          <a:xfrm>
            <a:off x="4992688" y="6278563"/>
            <a:ext cx="4046537" cy="522287"/>
          </a:xfrm>
          <a:prstGeom prst="rect">
            <a:avLst/>
          </a:prstGeom>
          <a:noFill/>
          <a:ln w="9525">
            <a:noFill/>
            <a:miter lim="800000"/>
            <a:headEnd/>
            <a:tailEnd/>
          </a:ln>
        </p:spPr>
        <p:txBody>
          <a:bodyPr>
            <a:spAutoFit/>
          </a:bodyPr>
          <a:lstStyle/>
          <a:p>
            <a:r>
              <a:rPr lang="en-US" sz="1400" b="1">
                <a:cs typeface="Calibri" pitchFamily="34" charset="0"/>
              </a:rPr>
              <a:t>‘Trêu chọc con trai ỏn ẻn hoặc con gái ít nữ tính là trò đùa vô hại’ </a:t>
            </a:r>
          </a:p>
        </p:txBody>
      </p:sp>
      <p:sp>
        <p:nvSpPr>
          <p:cNvPr id="19463" name="Rectangle 5"/>
          <p:cNvSpPr>
            <a:spLocks noChangeArrowheads="1"/>
          </p:cNvSpPr>
          <p:nvPr/>
        </p:nvSpPr>
        <p:spPr bwMode="auto">
          <a:xfrm>
            <a:off x="123825" y="6278563"/>
            <a:ext cx="4503738" cy="522287"/>
          </a:xfrm>
          <a:prstGeom prst="rect">
            <a:avLst/>
          </a:prstGeom>
          <a:noFill/>
          <a:ln w="9525">
            <a:noFill/>
            <a:miter lim="800000"/>
            <a:headEnd/>
            <a:tailEnd/>
          </a:ln>
        </p:spPr>
        <p:txBody>
          <a:bodyPr>
            <a:spAutoFit/>
          </a:bodyPr>
          <a:lstStyle/>
          <a:p>
            <a:r>
              <a:rPr lang="en-US" sz="1400" b="1">
                <a:cs typeface="Calibri" pitchFamily="34" charset="0"/>
              </a:rPr>
              <a:t>“Gọi ai đó bằng biệt danh như ‘thằng béo’, ‘pê-đê’, ‘đồ nhà quê’ ... chẳng hề xúc phạm họ” </a:t>
            </a:r>
          </a:p>
        </p:txBody>
      </p:sp>
      <p:sp>
        <p:nvSpPr>
          <p:cNvPr id="19464" name="Rectangle 6"/>
          <p:cNvSpPr>
            <a:spLocks noChangeArrowheads="1"/>
          </p:cNvSpPr>
          <p:nvPr/>
        </p:nvSpPr>
        <p:spPr bwMode="auto">
          <a:xfrm>
            <a:off x="5356225" y="1600200"/>
            <a:ext cx="3524250" cy="523875"/>
          </a:xfrm>
          <a:prstGeom prst="rect">
            <a:avLst/>
          </a:prstGeom>
          <a:noFill/>
          <a:ln w="9525">
            <a:noFill/>
            <a:miter lim="800000"/>
            <a:headEnd/>
            <a:tailEnd/>
          </a:ln>
        </p:spPr>
        <p:txBody>
          <a:bodyPr>
            <a:spAutoFit/>
          </a:bodyPr>
          <a:lstStyle/>
          <a:p>
            <a:r>
              <a:rPr lang="en-US" sz="1400" b="1">
                <a:cs typeface="Calibri" pitchFamily="34" charset="0"/>
              </a:rPr>
              <a:t>‘Đôi khi GV cũng phải đánh, mắng học sinh để duy trì kỷ luật’ </a:t>
            </a:r>
          </a:p>
        </p:txBody>
      </p:sp>
      <p:sp>
        <p:nvSpPr>
          <p:cNvPr id="19465" name="Rectangle 7"/>
          <p:cNvSpPr>
            <a:spLocks noChangeArrowheads="1"/>
          </p:cNvSpPr>
          <p:nvPr/>
        </p:nvSpPr>
        <p:spPr bwMode="auto">
          <a:xfrm>
            <a:off x="474663" y="1533525"/>
            <a:ext cx="3673475" cy="523875"/>
          </a:xfrm>
          <a:prstGeom prst="rect">
            <a:avLst/>
          </a:prstGeom>
          <a:noFill/>
          <a:ln w="9525">
            <a:noFill/>
            <a:miter lim="800000"/>
            <a:headEnd/>
            <a:tailEnd/>
          </a:ln>
        </p:spPr>
        <p:txBody>
          <a:bodyPr>
            <a:spAutoFit/>
          </a:bodyPr>
          <a:lstStyle/>
          <a:p>
            <a:r>
              <a:rPr lang="en-US" sz="1400" b="1">
                <a:cs typeface="Calibri" pitchFamily="34" charset="0"/>
              </a:rPr>
              <a:t>‘Thỉnh thoảng học sinh đánh nhau là chuyện bình thường’ </a:t>
            </a:r>
            <a:endParaRPr lang="en-US" b="1"/>
          </a:p>
        </p:txBody>
      </p:sp>
      <p:sp>
        <p:nvSpPr>
          <p:cNvPr id="14" name="Oval 13"/>
          <p:cNvSpPr/>
          <p:nvPr/>
        </p:nvSpPr>
        <p:spPr>
          <a:xfrm>
            <a:off x="762000" y="2947988"/>
            <a:ext cx="376238"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334000" y="2795588"/>
            <a:ext cx="376238"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405563" y="2971800"/>
            <a:ext cx="376237" cy="481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391400" y="2643188"/>
            <a:ext cx="376238"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167313" y="5241925"/>
            <a:ext cx="376237" cy="481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391400" y="5233988"/>
            <a:ext cx="376238"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248400" y="5310188"/>
            <a:ext cx="376238"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3" name="Rectangle 1"/>
          <p:cNvSpPr>
            <a:spLocks noChangeArrowheads="1"/>
          </p:cNvSpPr>
          <p:nvPr/>
        </p:nvSpPr>
        <p:spPr bwMode="auto">
          <a:xfrm>
            <a:off x="304800" y="685800"/>
            <a:ext cx="8575675" cy="830263"/>
          </a:xfrm>
          <a:prstGeom prst="rect">
            <a:avLst/>
          </a:prstGeom>
          <a:noFill/>
          <a:ln w="9525">
            <a:noFill/>
            <a:miter lim="800000"/>
            <a:headEnd/>
            <a:tailEnd/>
          </a:ln>
        </p:spPr>
        <p:txBody>
          <a:bodyPr>
            <a:spAutoFit/>
          </a:bodyPr>
          <a:lstStyle/>
          <a:p>
            <a:pPr marL="342900" indent="-342900">
              <a:buFont typeface="Wingdings" pitchFamily="2" charset="2"/>
              <a:buChar char="Ø"/>
            </a:pPr>
            <a:r>
              <a:rPr lang="en-US" sz="2400" b="1" i="1">
                <a:solidFill>
                  <a:srgbClr val="0000FF"/>
                </a:solidFill>
                <a:latin typeface="Calibri" pitchFamily="34" charset="0"/>
              </a:rPr>
              <a:t>V</a:t>
            </a:r>
            <a:r>
              <a:rPr lang="vi-VN" sz="2400" b="1" i="1">
                <a:solidFill>
                  <a:srgbClr val="0000FF"/>
                </a:solidFill>
                <a:latin typeface="Calibri" pitchFamily="34" charset="0"/>
              </a:rPr>
              <a:t>ẫn còn thái độ đồng tình ở cả </a:t>
            </a:r>
            <a:r>
              <a:rPr lang="en-US" sz="2400" b="1" i="1">
                <a:solidFill>
                  <a:srgbClr val="0000FF"/>
                </a:solidFill>
                <a:latin typeface="Calibri" pitchFamily="34" charset="0"/>
              </a:rPr>
              <a:t>học sinh</a:t>
            </a:r>
            <a:r>
              <a:rPr lang="vi-VN" sz="2400" b="1" i="1">
                <a:solidFill>
                  <a:srgbClr val="0000FF"/>
                </a:solidFill>
                <a:latin typeface="Calibri" pitchFamily="34" charset="0"/>
              </a:rPr>
              <a:t>, </a:t>
            </a:r>
            <a:r>
              <a:rPr lang="en-US" sz="2400" b="1" i="1">
                <a:solidFill>
                  <a:srgbClr val="0000FF"/>
                </a:solidFill>
                <a:latin typeface="Calibri" pitchFamily="34" charset="0"/>
              </a:rPr>
              <a:t>giáo viên</a:t>
            </a:r>
            <a:r>
              <a:rPr lang="vi-VN" sz="2400" b="1" i="1">
                <a:solidFill>
                  <a:srgbClr val="0000FF"/>
                </a:solidFill>
                <a:latin typeface="Calibri" pitchFamily="34" charset="0"/>
              </a:rPr>
              <a:t>, và cha mẹ </a:t>
            </a:r>
            <a:r>
              <a:rPr lang="en-US" sz="2400" b="1" i="1">
                <a:solidFill>
                  <a:srgbClr val="0000FF"/>
                </a:solidFill>
                <a:latin typeface="Calibri" pitchFamily="34" charset="0"/>
              </a:rPr>
              <a:t>học sinh</a:t>
            </a:r>
            <a:r>
              <a:rPr lang="vi-VN" sz="2400" b="1" i="1">
                <a:solidFill>
                  <a:srgbClr val="0000FF"/>
                </a:solidFill>
                <a:latin typeface="Calibri" pitchFamily="34" charset="0"/>
              </a:rPr>
              <a:t> đối với</a:t>
            </a:r>
            <a:r>
              <a:rPr lang="en-US" sz="2400" b="1" i="1">
                <a:solidFill>
                  <a:srgbClr val="0000FF"/>
                </a:solidFill>
                <a:latin typeface="Calibri" pitchFamily="34" charset="0"/>
              </a:rPr>
              <a:t> các hình thức</a:t>
            </a:r>
            <a:r>
              <a:rPr lang="vi-VN" sz="2400" b="1" i="1">
                <a:solidFill>
                  <a:srgbClr val="0000FF"/>
                </a:solidFill>
                <a:latin typeface="Calibri" pitchFamily="34" charset="0"/>
              </a:rPr>
              <a:t> BLHĐTCSG và nạn bắt nạt</a:t>
            </a:r>
            <a:endParaRPr lang="en-US" sz="2400" b="1" i="1">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a:xfrm>
            <a:off x="1485900" y="274638"/>
            <a:ext cx="6172200" cy="868362"/>
          </a:xfrm>
        </p:spPr>
        <p:txBody>
          <a:bodyPr/>
          <a:lstStyle/>
          <a:p>
            <a:r>
              <a:rPr lang="en-AU" sz="2800" b="1" smtClean="0">
                <a:latin typeface="Times New Roman" pitchFamily="18" charset="0"/>
                <a:cs typeface="Times New Roman" pitchFamily="18" charset="0"/>
              </a:rPr>
              <a:t>Có bao nhiêu trẻ t</a:t>
            </a:r>
            <a:r>
              <a:rPr lang="en-US" sz="2800" b="1" smtClean="0">
                <a:latin typeface="Times New Roman" pitchFamily="18" charset="0"/>
                <a:cs typeface="Times New Roman" pitchFamily="18" charset="0"/>
              </a:rPr>
              <a:t>ừng bị trừng phạt thân thể?</a:t>
            </a:r>
            <a:endParaRPr lang="en-AU" sz="2800" b="1" smtClean="0">
              <a:latin typeface="Times New Roman" pitchFamily="18" charset="0"/>
              <a:cs typeface="Times New Roman" pitchFamily="18" charset="0"/>
            </a:endParaRPr>
          </a:p>
        </p:txBody>
      </p:sp>
      <p:sp>
        <p:nvSpPr>
          <p:cNvPr id="21510" name="TextBox 4"/>
          <p:cNvSpPr txBox="1">
            <a:spLocks noChangeArrowheads="1"/>
          </p:cNvSpPr>
          <p:nvPr/>
        </p:nvSpPr>
        <p:spPr bwMode="auto">
          <a:xfrm>
            <a:off x="552450" y="5749925"/>
            <a:ext cx="8039100" cy="1169988"/>
          </a:xfrm>
          <a:prstGeom prst="rect">
            <a:avLst/>
          </a:prstGeom>
          <a:noFill/>
          <a:ln w="9525">
            <a:noFill/>
            <a:miter lim="800000"/>
            <a:headEnd/>
            <a:tailEnd/>
          </a:ln>
        </p:spPr>
        <p:txBody>
          <a:bodyPr>
            <a:spAutoFit/>
          </a:bodyPr>
          <a:lstStyle/>
          <a:p>
            <a:r>
              <a:rPr lang="en-AU" sz="1600" b="1">
                <a:latin typeface="Times New Roman" pitchFamily="18" charset="0"/>
                <a:cs typeface="Times New Roman" pitchFamily="18" charset="0"/>
              </a:rPr>
              <a:t>Chỉ số</a:t>
            </a:r>
            <a:r>
              <a:rPr lang="en-AU" sz="1600">
                <a:latin typeface="Times New Roman" pitchFamily="18" charset="0"/>
                <a:cs typeface="Times New Roman" pitchFamily="18" charset="0"/>
              </a:rPr>
              <a:t>: </a:t>
            </a:r>
            <a:r>
              <a:rPr lang="en-US" sz="1600">
                <a:latin typeface="Times New Roman" pitchFamily="18" charset="0"/>
                <a:cs typeface="Times New Roman" pitchFamily="18" charset="0"/>
              </a:rPr>
              <a:t>Biện pháp kỷ luật sử dụng bạo lực – Tỷ lệ trẻ trong độ tuổi từ 1 - 14 từng phải chịu biện pháp kỷ luật sử dụng bạo lực (tâm lý hoặc/và trừng phạt thể chất).</a:t>
            </a:r>
          </a:p>
          <a:p>
            <a:pPr algn="r"/>
            <a:r>
              <a:rPr lang="en-US" sz="1400" b="1">
                <a:latin typeface="Times New Roman" pitchFamily="18" charset="0"/>
                <a:cs typeface="Times New Roman" pitchFamily="18" charset="0"/>
              </a:rPr>
              <a:t>Nguồn</a:t>
            </a:r>
            <a:r>
              <a:rPr lang="en-US" sz="1400">
                <a:latin typeface="Times New Roman" pitchFamily="18" charset="0"/>
                <a:cs typeface="Times New Roman" pitchFamily="18" charset="0"/>
              </a:rPr>
              <a:t>: UNICEF (2016)</a:t>
            </a:r>
          </a:p>
          <a:p>
            <a:endParaRPr lang="en-US" sz="1200">
              <a:latin typeface="Times New Roman" pitchFamily="18" charset="0"/>
              <a:cs typeface="Times New Roman" pitchFamily="18" charset="0"/>
            </a:endParaRPr>
          </a:p>
          <a:p>
            <a:endParaRPr lang="en-AU" sz="1200">
              <a:latin typeface="Times New Roman" pitchFamily="18" charset="0"/>
              <a:cs typeface="Times New Roman" pitchFamily="18" charset="0"/>
            </a:endParaRPr>
          </a:p>
        </p:txBody>
      </p:sp>
      <p:graphicFrame>
        <p:nvGraphicFramePr>
          <p:cNvPr id="21507" name="Chart 10"/>
          <p:cNvGraphicFramePr>
            <a:graphicFrameLocks/>
          </p:cNvGraphicFramePr>
          <p:nvPr/>
        </p:nvGraphicFramePr>
        <p:xfrm>
          <a:off x="-50800" y="1168400"/>
          <a:ext cx="4673600" cy="4792663"/>
        </p:xfrm>
        <a:graphic>
          <a:graphicData uri="http://schemas.openxmlformats.org/presentationml/2006/ole">
            <p:oleObj spid="_x0000_s21507" r:id="rId4" imgW="4669941" imgH="4791871" progId="Excel.Chart.8">
              <p:embed/>
            </p:oleObj>
          </a:graphicData>
        </a:graphic>
      </p:graphicFrame>
      <p:graphicFrame>
        <p:nvGraphicFramePr>
          <p:cNvPr id="21508" name="Chart 13"/>
          <p:cNvGraphicFramePr>
            <a:graphicFrameLocks/>
          </p:cNvGraphicFramePr>
          <p:nvPr/>
        </p:nvGraphicFramePr>
        <p:xfrm>
          <a:off x="4521200" y="914400"/>
          <a:ext cx="4368800" cy="5046663"/>
        </p:xfrm>
        <a:graphic>
          <a:graphicData uri="http://schemas.openxmlformats.org/presentationml/2006/ole">
            <p:oleObj spid="_x0000_s21508" r:id="rId5" imgW="4365114" imgH="5047925" progId="Excel.Chart.8">
              <p:embed/>
            </p:oleObj>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1762125" y="157163"/>
            <a:ext cx="5767388" cy="663575"/>
          </a:xfrm>
        </p:spPr>
        <p:txBody>
          <a:bodyPr/>
          <a:lstStyle/>
          <a:p>
            <a:r>
              <a:rPr lang="en-AU" sz="3200" b="1" smtClean="0">
                <a:latin typeface="Times New Roman" pitchFamily="18" charset="0"/>
                <a:cs typeface="Times New Roman" pitchFamily="18" charset="0"/>
              </a:rPr>
              <a:t>Bạo l</a:t>
            </a:r>
            <a:r>
              <a:rPr lang="en-US" sz="3200" b="1" smtClean="0">
                <a:latin typeface="Times New Roman" pitchFamily="18" charset="0"/>
                <a:cs typeface="Times New Roman" pitchFamily="18" charset="0"/>
              </a:rPr>
              <a:t>ực thể chất</a:t>
            </a:r>
            <a:r>
              <a:rPr lang="en-AU" sz="3200" b="1" smtClean="0">
                <a:latin typeface="Times New Roman" pitchFamily="18" charset="0"/>
                <a:cs typeface="Times New Roman" pitchFamily="18" charset="0"/>
              </a:rPr>
              <a:t> </a:t>
            </a:r>
          </a:p>
        </p:txBody>
      </p:sp>
      <p:sp>
        <p:nvSpPr>
          <p:cNvPr id="23557" name="TextBox 4"/>
          <p:cNvSpPr txBox="1">
            <a:spLocks noChangeArrowheads="1"/>
          </p:cNvSpPr>
          <p:nvPr/>
        </p:nvSpPr>
        <p:spPr bwMode="auto">
          <a:xfrm>
            <a:off x="841375" y="5483225"/>
            <a:ext cx="7748588" cy="1384300"/>
          </a:xfrm>
          <a:prstGeom prst="rect">
            <a:avLst/>
          </a:prstGeom>
          <a:noFill/>
          <a:ln w="9525">
            <a:noFill/>
            <a:miter lim="800000"/>
            <a:headEnd/>
            <a:tailEnd/>
          </a:ln>
        </p:spPr>
        <p:txBody>
          <a:bodyPr>
            <a:spAutoFit/>
          </a:bodyPr>
          <a:lstStyle/>
          <a:p>
            <a:r>
              <a:rPr lang="en-AU" sz="1600" b="1">
                <a:latin typeface="Times New Roman" pitchFamily="18" charset="0"/>
                <a:cs typeface="Times New Roman" pitchFamily="18" charset="0"/>
              </a:rPr>
              <a:t>Chỉ số: </a:t>
            </a:r>
            <a:r>
              <a:rPr lang="en-AU" sz="1600">
                <a:latin typeface="Times New Roman" pitchFamily="18" charset="0"/>
                <a:cs typeface="Times New Roman" pitchFamily="18" charset="0"/>
              </a:rPr>
              <a:t>Học sinh (trong độ tuổi 13 - 15) cho biết t</a:t>
            </a:r>
            <a:r>
              <a:rPr lang="en-US" sz="1600">
                <a:latin typeface="Times New Roman" pitchFamily="18" charset="0"/>
                <a:cs typeface="Times New Roman" pitchFamily="18" charset="0"/>
              </a:rPr>
              <a:t>ừng tham gia đánh nhau đ</a:t>
            </a:r>
            <a:r>
              <a:rPr lang="vi-VN" sz="1600">
                <a:latin typeface="Times New Roman" pitchFamily="18" charset="0"/>
                <a:cs typeface="Times New Roman" pitchFamily="18" charset="0"/>
              </a:rPr>
              <a:t>ư</a:t>
            </a:r>
            <a:r>
              <a:rPr lang="en-US" sz="1600">
                <a:latin typeface="Times New Roman" pitchFamily="18" charset="0"/>
                <a:cs typeface="Times New Roman" pitchFamily="18" charset="0"/>
              </a:rPr>
              <a:t>ợc xác định là ‘tỷ lệ (%) học sinh từng tham gia đánh nhau hoặc nhiều h</a:t>
            </a:r>
            <a:r>
              <a:rPr lang="vi-VN" sz="1600">
                <a:latin typeface="Times New Roman" pitchFamily="18" charset="0"/>
                <a:cs typeface="Times New Roman" pitchFamily="18" charset="0"/>
              </a:rPr>
              <a:t>ơ</a:t>
            </a:r>
            <a:r>
              <a:rPr lang="en-US" sz="1600">
                <a:latin typeface="Times New Roman" pitchFamily="18" charset="0"/>
                <a:cs typeface="Times New Roman" pitchFamily="18" charset="0"/>
              </a:rPr>
              <a:t>n trong 12 tháng gần nhất’</a:t>
            </a:r>
            <a:endParaRPr lang="en-AU" sz="1600">
              <a:latin typeface="Times New Roman" pitchFamily="18" charset="0"/>
              <a:cs typeface="Times New Roman" pitchFamily="18" charset="0"/>
            </a:endParaRPr>
          </a:p>
          <a:p>
            <a:endParaRPr lang="en-AU" sz="1200">
              <a:latin typeface="Times New Roman" pitchFamily="18" charset="0"/>
              <a:cs typeface="Times New Roman" pitchFamily="18" charset="0"/>
            </a:endParaRPr>
          </a:p>
          <a:p>
            <a:r>
              <a:rPr lang="en-AU" sz="1400" b="1">
                <a:latin typeface="Times New Roman" pitchFamily="18" charset="0"/>
                <a:cs typeface="Times New Roman" pitchFamily="18" charset="0"/>
              </a:rPr>
              <a:t>Nguồn: </a:t>
            </a:r>
            <a:r>
              <a:rPr lang="en-US" sz="1400">
                <a:latin typeface="Times New Roman" pitchFamily="18" charset="0"/>
                <a:cs typeface="Times New Roman" pitchFamily="18" charset="0"/>
              </a:rPr>
              <a:t>Trung tâm Kiểm soát và Phòng ngừa dịch bệnh (CDC) &amp; Tổ chức Y tế Thế giới (WHO) (2013). Khảo sát toàn cầu sức khỏe học sinh trong nhà tr</a:t>
            </a:r>
            <a:r>
              <a:rPr lang="vi-VN" sz="1400">
                <a:latin typeface="Times New Roman" pitchFamily="18" charset="0"/>
                <a:cs typeface="Times New Roman" pitchFamily="18" charset="0"/>
              </a:rPr>
              <a:t>ư</a:t>
            </a:r>
            <a:r>
              <a:rPr lang="en-US" sz="1400">
                <a:latin typeface="Times New Roman" pitchFamily="18" charset="0"/>
                <a:cs typeface="Times New Roman" pitchFamily="18" charset="0"/>
              </a:rPr>
              <a:t>ờng: Việt Nam.</a:t>
            </a:r>
            <a:endParaRPr lang="en-AU" sz="1400">
              <a:latin typeface="Times New Roman" pitchFamily="18" charset="0"/>
              <a:cs typeface="Times New Roman" pitchFamily="18" charset="0"/>
            </a:endParaRPr>
          </a:p>
          <a:p>
            <a:endParaRPr lang="en-AU" sz="1200">
              <a:latin typeface="Times New Roman" pitchFamily="18" charset="0"/>
              <a:cs typeface="Times New Roman" pitchFamily="18" charset="0"/>
            </a:endParaRPr>
          </a:p>
        </p:txBody>
      </p:sp>
      <p:graphicFrame>
        <p:nvGraphicFramePr>
          <p:cNvPr id="23555" name="Content Placeholder 7"/>
          <p:cNvGraphicFramePr>
            <a:graphicFrameLocks noGrp="1"/>
          </p:cNvGraphicFramePr>
          <p:nvPr>
            <p:ph idx="1"/>
          </p:nvPr>
        </p:nvGraphicFramePr>
        <p:xfrm>
          <a:off x="652463" y="1081088"/>
          <a:ext cx="7988300" cy="4452937"/>
        </p:xfrm>
        <a:graphic>
          <a:graphicData uri="http://schemas.openxmlformats.org/presentationml/2006/ole">
            <p:oleObj spid="_x0000_s23555" r:id="rId4" imgW="7986452" imgH="4456562" progId="Excel.Char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76200"/>
            <a:ext cx="8763000" cy="533400"/>
          </a:xfrm>
        </p:spPr>
        <p:txBody>
          <a:bodyPr/>
          <a:lstStyle/>
          <a:p>
            <a:r>
              <a:rPr lang="en-US" sz="3200" b="1" smtClean="0">
                <a:solidFill>
                  <a:srgbClr val="0000FF"/>
                </a:solidFill>
              </a:rPr>
              <a:t>Thực trạng QRTD và XHTD trẻ em </a:t>
            </a:r>
          </a:p>
        </p:txBody>
      </p:sp>
      <p:sp>
        <p:nvSpPr>
          <p:cNvPr id="25602" name="Content Placeholder 2"/>
          <p:cNvSpPr>
            <a:spLocks noGrp="1"/>
          </p:cNvSpPr>
          <p:nvPr>
            <p:ph idx="1"/>
          </p:nvPr>
        </p:nvSpPr>
        <p:spPr>
          <a:xfrm>
            <a:off x="228600" y="685800"/>
            <a:ext cx="8686800" cy="6172200"/>
          </a:xfrm>
        </p:spPr>
        <p:txBody>
          <a:bodyPr/>
          <a:lstStyle/>
          <a:p>
            <a:pPr algn="just">
              <a:buFont typeface="Wingdings" pitchFamily="2" charset="2"/>
              <a:buChar char="v"/>
            </a:pPr>
            <a:r>
              <a:rPr lang="en-US" sz="2200" smtClean="0"/>
              <a:t>Năm 2003, Hiệp hội các trường ĐH phụ nữ tại Mỹ đã tiến hành một khảo sát với 2064 HS (tuổi từ 12-18) về vấn đề QRTD trong trường học của các em. Phát hiện của NC này đã chỉ ra:</a:t>
            </a:r>
          </a:p>
          <a:p>
            <a:pPr algn="just">
              <a:buFont typeface="Wingdings" pitchFamily="2" charset="2"/>
              <a:buChar char="Ø"/>
            </a:pPr>
            <a:r>
              <a:rPr lang="en-US" sz="2400" smtClean="0">
                <a:solidFill>
                  <a:srgbClr val="0000FF"/>
                </a:solidFill>
              </a:rPr>
              <a:t>83% các em gái và 79% các em trai cho biết mình đã bị QRTD</a:t>
            </a:r>
          </a:p>
          <a:p>
            <a:pPr algn="just">
              <a:buFont typeface="Wingdings" pitchFamily="2" charset="2"/>
              <a:buChar char="Ø"/>
            </a:pPr>
            <a:r>
              <a:rPr lang="en-US" sz="2400" smtClean="0">
                <a:solidFill>
                  <a:srgbClr val="0000FF"/>
                </a:solidFill>
              </a:rPr>
              <a:t>35% HS cho biết đã bị QRTD lần đầu tiên khi học ở trường THCS</a:t>
            </a:r>
          </a:p>
          <a:p>
            <a:pPr algn="just">
              <a:buFont typeface="Wingdings" pitchFamily="2" charset="2"/>
              <a:buChar char="Ø"/>
            </a:pPr>
            <a:r>
              <a:rPr lang="en-US" sz="2400" smtClean="0">
                <a:solidFill>
                  <a:srgbClr val="0000FF"/>
                </a:solidFill>
              </a:rPr>
              <a:t>Phần lớn các vụ quấy rối đều xảy ra trước mặt thầy cô trong lớp (61% quấy rối cơ thể và 56% quấy rối không qua tiếp xúc trực tiếp) và ở trong hội trường (71%. quấy rối cơ thể và 64% quấy rối không qua tiếp xúc trực tiếp)</a:t>
            </a:r>
          </a:p>
          <a:p>
            <a:pPr algn="just">
              <a:buFont typeface="Wingdings" pitchFamily="2" charset="2"/>
              <a:buChar char="Ø"/>
            </a:pPr>
            <a:r>
              <a:rPr lang="en-US" sz="2400" smtClean="0">
                <a:solidFill>
                  <a:srgbClr val="0000FF"/>
                </a:solidFill>
              </a:rPr>
              <a:t>54% nói rằng các em đã quấy rối một ai đó khi các em ở trường và có 7% nam, nữ HS nói rằng các em bị QRTD bởi giáo viên </a:t>
            </a:r>
          </a:p>
          <a:p>
            <a:pPr algn="r">
              <a:buFont typeface="Arial" charset="0"/>
              <a:buNone/>
            </a:pPr>
            <a:r>
              <a:rPr lang="en-US" sz="1400" smtClean="0"/>
              <a:t>(Nguồn: Plan Việt Nam, 2018. Tài liệu giảng dạy về PC và ứng phó với BLTCSG trong trường học)</a:t>
            </a:r>
          </a:p>
          <a:p>
            <a:pPr algn="just">
              <a:buFont typeface="Wingdings" pitchFamily="2" charset="2"/>
              <a:buChar char="v"/>
            </a:pPr>
            <a:r>
              <a:rPr lang="en-US" sz="2200" smtClean="0"/>
              <a:t>Tình trạng XHTD TE cũng xảy ra phổ biến và ngày càng gia tăng nghiêm trọng. Theo WHO, ước tính có khoảng 223 triệu trẻ em (150 triệu em gái và 73 triệu em nam) đã từng bị buộc phải quan hệ tình dục hoặc bị bạo lực tình dục dưới các hình thức khác nhau (UNVAC, 2006)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0"/>
            <a:ext cx="8763000" cy="533400"/>
          </a:xfrm>
        </p:spPr>
        <p:txBody>
          <a:bodyPr/>
          <a:lstStyle/>
          <a:p>
            <a:r>
              <a:rPr lang="en-US" sz="3200" b="1" smtClean="0">
                <a:solidFill>
                  <a:srgbClr val="0000FF"/>
                </a:solidFill>
              </a:rPr>
              <a:t>Thực trạng QRTD và XHTD trẻ em </a:t>
            </a:r>
          </a:p>
        </p:txBody>
      </p:sp>
      <p:sp>
        <p:nvSpPr>
          <p:cNvPr id="3" name="Content Placeholder 2"/>
          <p:cNvSpPr>
            <a:spLocks noGrp="1"/>
          </p:cNvSpPr>
          <p:nvPr>
            <p:ph idx="1"/>
          </p:nvPr>
        </p:nvSpPr>
        <p:spPr>
          <a:xfrm>
            <a:off x="457200" y="457200"/>
            <a:ext cx="8686800" cy="6172200"/>
          </a:xfrm>
        </p:spPr>
        <p:txBody>
          <a:bodyPr/>
          <a:lstStyle/>
          <a:p>
            <a:pPr>
              <a:buFont typeface="Wingdings" pitchFamily="2" charset="2"/>
              <a:buChar char="v"/>
              <a:defRPr/>
            </a:pPr>
            <a:r>
              <a:rPr lang="en-US" sz="2400" dirty="0"/>
              <a:t>Ở </a:t>
            </a:r>
            <a:r>
              <a:rPr lang="en-US" sz="2400" dirty="0" err="1"/>
              <a:t>Việt</a:t>
            </a:r>
            <a:r>
              <a:rPr lang="en-US" sz="2400" dirty="0"/>
              <a:t> Nam, </a:t>
            </a:r>
            <a:r>
              <a:rPr lang="en-US" sz="2400" dirty="0" err="1"/>
              <a:t>theo</a:t>
            </a:r>
            <a:r>
              <a:rPr lang="en-US" sz="2400" dirty="0"/>
              <a:t> </a:t>
            </a:r>
            <a:r>
              <a:rPr lang="en-US" sz="2400" dirty="0" err="1"/>
              <a:t>số</a:t>
            </a:r>
            <a:r>
              <a:rPr lang="en-US" sz="2400" dirty="0"/>
              <a:t> </a:t>
            </a:r>
            <a:r>
              <a:rPr lang="en-US" sz="2400" dirty="0" err="1"/>
              <a:t>liệu</a:t>
            </a:r>
            <a:r>
              <a:rPr lang="en-US" sz="2400" dirty="0"/>
              <a:t> </a:t>
            </a:r>
            <a:r>
              <a:rPr lang="en-US" sz="2400" dirty="0" smtClean="0"/>
              <a:t>TK </a:t>
            </a:r>
            <a:r>
              <a:rPr lang="en-US" sz="2400" dirty="0" err="1"/>
              <a:t>của</a:t>
            </a:r>
            <a:r>
              <a:rPr lang="en-US" sz="2400" dirty="0"/>
              <a:t> </a:t>
            </a:r>
            <a:r>
              <a:rPr lang="en-US" sz="2400" dirty="0" err="1"/>
              <a:t>Cục</a:t>
            </a:r>
            <a:r>
              <a:rPr lang="en-US" sz="2400" dirty="0"/>
              <a:t> </a:t>
            </a:r>
            <a:r>
              <a:rPr lang="en-US" sz="2400" dirty="0" smtClean="0"/>
              <a:t>BVCSTE </a:t>
            </a:r>
            <a:r>
              <a:rPr lang="en-US" sz="2400" dirty="0" err="1" smtClean="0"/>
              <a:t>năm</a:t>
            </a:r>
            <a:r>
              <a:rPr lang="en-US" sz="2400" dirty="0" smtClean="0"/>
              <a:t> </a:t>
            </a:r>
            <a:r>
              <a:rPr lang="en-US" sz="2400" dirty="0"/>
              <a:t>2011 </a:t>
            </a:r>
            <a:r>
              <a:rPr lang="en-US" sz="2400" dirty="0" err="1"/>
              <a:t>cho</a:t>
            </a:r>
            <a:r>
              <a:rPr lang="en-US" sz="2400" dirty="0"/>
              <a:t> </a:t>
            </a:r>
            <a:r>
              <a:rPr lang="en-US" sz="2400" dirty="0" err="1" smtClean="0"/>
              <a:t>thấy</a:t>
            </a:r>
            <a:r>
              <a:rPr lang="en-US" sz="2400" dirty="0" smtClean="0"/>
              <a:t>:</a:t>
            </a:r>
          </a:p>
          <a:p>
            <a:pPr>
              <a:buFont typeface="Wingdings" pitchFamily="2" charset="2"/>
              <a:buChar char="Ø"/>
              <a:defRPr/>
            </a:pPr>
            <a:r>
              <a:rPr lang="en-US" sz="2400" dirty="0" err="1"/>
              <a:t>T</a:t>
            </a:r>
            <a:r>
              <a:rPr lang="en-US" sz="2400" dirty="0" err="1" smtClean="0"/>
              <a:t>ính</a:t>
            </a:r>
            <a:r>
              <a:rPr lang="en-US" sz="2400" dirty="0" smtClean="0"/>
              <a:t> </a:t>
            </a:r>
            <a:r>
              <a:rPr lang="en-US" sz="2400" dirty="0" err="1"/>
              <a:t>trung</a:t>
            </a:r>
            <a:r>
              <a:rPr lang="en-US" sz="2400" dirty="0"/>
              <a:t> </a:t>
            </a:r>
            <a:r>
              <a:rPr lang="en-US" sz="2400" dirty="0" err="1"/>
              <a:t>bình</a:t>
            </a:r>
            <a:r>
              <a:rPr lang="en-US" sz="2400" dirty="0"/>
              <a:t> 5 </a:t>
            </a:r>
            <a:r>
              <a:rPr lang="en-US" sz="2400" dirty="0" err="1"/>
              <a:t>năm</a:t>
            </a:r>
            <a:r>
              <a:rPr lang="en-US" sz="2400" dirty="0"/>
              <a:t> </a:t>
            </a:r>
            <a:r>
              <a:rPr lang="en-US" sz="2400" dirty="0" err="1"/>
              <a:t>gần</a:t>
            </a:r>
            <a:r>
              <a:rPr lang="en-US" sz="2400" dirty="0"/>
              <a:t> </a:t>
            </a:r>
            <a:r>
              <a:rPr lang="en-US" sz="2400" dirty="0" err="1"/>
              <a:t>đây</a:t>
            </a:r>
            <a:r>
              <a:rPr lang="en-US" sz="2400" dirty="0"/>
              <a:t> </a:t>
            </a:r>
            <a:r>
              <a:rPr lang="en-US" sz="2400" dirty="0" err="1"/>
              <a:t>thì</a:t>
            </a:r>
            <a:r>
              <a:rPr lang="en-US" sz="2400" dirty="0"/>
              <a:t> </a:t>
            </a:r>
            <a:r>
              <a:rPr lang="en-US" sz="2400" dirty="0" err="1"/>
              <a:t>mỗi</a:t>
            </a:r>
            <a:r>
              <a:rPr lang="en-US" sz="2400" dirty="0"/>
              <a:t> </a:t>
            </a:r>
            <a:r>
              <a:rPr lang="en-US" sz="2400" dirty="0" err="1"/>
              <a:t>năm</a:t>
            </a:r>
            <a:r>
              <a:rPr lang="en-US" sz="2400" dirty="0"/>
              <a:t> </a:t>
            </a:r>
            <a:r>
              <a:rPr lang="en-US" sz="2400" dirty="0" err="1"/>
              <a:t>có</a:t>
            </a:r>
            <a:r>
              <a:rPr lang="en-US" sz="2400" dirty="0"/>
              <a:t> </a:t>
            </a:r>
            <a:r>
              <a:rPr lang="en-US" sz="2400" dirty="0" err="1"/>
              <a:t>khoảng</a:t>
            </a:r>
            <a:r>
              <a:rPr lang="en-US" sz="2400" dirty="0"/>
              <a:t> </a:t>
            </a:r>
            <a:r>
              <a:rPr lang="en-US" sz="2400" dirty="0" err="1"/>
              <a:t>gần</a:t>
            </a:r>
            <a:r>
              <a:rPr lang="en-US" sz="2400" dirty="0"/>
              <a:t> 1.000 </a:t>
            </a:r>
            <a:r>
              <a:rPr lang="en-US" sz="2400" dirty="0" err="1"/>
              <a:t>trẻ</a:t>
            </a:r>
            <a:r>
              <a:rPr lang="en-US" sz="2400" dirty="0"/>
              <a:t> </a:t>
            </a:r>
            <a:r>
              <a:rPr lang="en-US" sz="2400" dirty="0" err="1"/>
              <a:t>bị</a:t>
            </a:r>
            <a:r>
              <a:rPr lang="en-US" sz="2400" dirty="0"/>
              <a:t> </a:t>
            </a:r>
            <a:r>
              <a:rPr lang="en-US" sz="2400" dirty="0" smtClean="0"/>
              <a:t>XHTD. </a:t>
            </a:r>
            <a:r>
              <a:rPr lang="en-US" sz="2400" dirty="0" err="1"/>
              <a:t>Trong</a:t>
            </a:r>
            <a:r>
              <a:rPr lang="en-US" sz="2400" dirty="0"/>
              <a:t> </a:t>
            </a:r>
            <a:r>
              <a:rPr lang="en-US" sz="2400" dirty="0" err="1"/>
              <a:t>đó</a:t>
            </a:r>
            <a:r>
              <a:rPr lang="en-US" sz="2400" dirty="0"/>
              <a:t>, </a:t>
            </a:r>
            <a:r>
              <a:rPr lang="en-US" sz="2400" dirty="0" err="1"/>
              <a:t>riêng</a:t>
            </a:r>
            <a:r>
              <a:rPr lang="en-US" sz="2400" dirty="0"/>
              <a:t> </a:t>
            </a:r>
            <a:r>
              <a:rPr lang="en-US" sz="2400" dirty="0" err="1"/>
              <a:t>số</a:t>
            </a:r>
            <a:r>
              <a:rPr lang="en-US" sz="2400" dirty="0"/>
              <a:t> </a:t>
            </a:r>
            <a:r>
              <a:rPr lang="en-US" sz="2400" dirty="0" err="1"/>
              <a:t>vụ</a:t>
            </a:r>
            <a:r>
              <a:rPr lang="en-US" sz="2400" dirty="0"/>
              <a:t> </a:t>
            </a:r>
            <a:r>
              <a:rPr lang="en-US" sz="2400" dirty="0" err="1"/>
              <a:t>hiếp</a:t>
            </a:r>
            <a:r>
              <a:rPr lang="en-US" sz="2400" dirty="0"/>
              <a:t> </a:t>
            </a:r>
            <a:r>
              <a:rPr lang="en-US" sz="2400" dirty="0" err="1"/>
              <a:t>dâm</a:t>
            </a:r>
            <a:r>
              <a:rPr lang="en-US" sz="2400" dirty="0"/>
              <a:t> </a:t>
            </a:r>
            <a:r>
              <a:rPr lang="en-US" sz="2400" dirty="0" err="1"/>
              <a:t>trẻ</a:t>
            </a:r>
            <a:r>
              <a:rPr lang="en-US" sz="2400" dirty="0"/>
              <a:t> </a:t>
            </a:r>
            <a:r>
              <a:rPr lang="en-US" sz="2400" dirty="0" err="1"/>
              <a:t>em</a:t>
            </a:r>
            <a:r>
              <a:rPr lang="en-US" sz="2400" dirty="0"/>
              <a:t> </a:t>
            </a:r>
            <a:r>
              <a:rPr lang="en-US" sz="2400" dirty="0" err="1"/>
              <a:t>lên</a:t>
            </a:r>
            <a:r>
              <a:rPr lang="en-US" sz="2400" dirty="0"/>
              <a:t> </a:t>
            </a:r>
            <a:r>
              <a:rPr lang="en-US" sz="2400" dirty="0" err="1"/>
              <a:t>tới</a:t>
            </a:r>
            <a:r>
              <a:rPr lang="en-US" sz="2400" dirty="0"/>
              <a:t> 80%. </a:t>
            </a:r>
            <a:endParaRPr lang="en-US" sz="2400" dirty="0" smtClean="0"/>
          </a:p>
          <a:p>
            <a:pPr>
              <a:buFont typeface="Wingdings" pitchFamily="2" charset="2"/>
              <a:buChar char="Ø"/>
              <a:defRPr/>
            </a:pPr>
            <a:r>
              <a:rPr lang="en-US" sz="2400" dirty="0" err="1" smtClean="0"/>
              <a:t>Tình</a:t>
            </a:r>
            <a:r>
              <a:rPr lang="en-US" sz="2400" dirty="0" smtClean="0"/>
              <a:t> </a:t>
            </a:r>
            <a:r>
              <a:rPr lang="en-US" sz="2400" dirty="0" err="1"/>
              <a:t>trạng</a:t>
            </a:r>
            <a:r>
              <a:rPr lang="en-US" sz="2400" dirty="0"/>
              <a:t> </a:t>
            </a:r>
            <a:r>
              <a:rPr lang="en-US" sz="2400" dirty="0" smtClean="0"/>
              <a:t>XHTD </a:t>
            </a:r>
            <a:r>
              <a:rPr lang="en-US" sz="2400" dirty="0" err="1"/>
              <a:t>đối</a:t>
            </a:r>
            <a:r>
              <a:rPr lang="en-US" sz="2400" dirty="0"/>
              <a:t> </a:t>
            </a:r>
            <a:r>
              <a:rPr lang="en-US" sz="2400" dirty="0" err="1"/>
              <a:t>với</a:t>
            </a:r>
            <a:r>
              <a:rPr lang="en-US" sz="2400" dirty="0"/>
              <a:t> </a:t>
            </a:r>
            <a:r>
              <a:rPr lang="en-US" sz="2400" dirty="0" smtClean="0"/>
              <a:t>PN&amp;TE </a:t>
            </a:r>
            <a:r>
              <a:rPr lang="en-US" sz="2400" dirty="0" err="1" smtClean="0"/>
              <a:t>có</a:t>
            </a:r>
            <a:r>
              <a:rPr lang="en-US" sz="2400" dirty="0" smtClean="0"/>
              <a:t> </a:t>
            </a:r>
            <a:r>
              <a:rPr lang="en-US" sz="2400" dirty="0" err="1"/>
              <a:t>xu</a:t>
            </a:r>
            <a:r>
              <a:rPr lang="en-US" sz="2400" dirty="0"/>
              <a:t> </a:t>
            </a:r>
            <a:r>
              <a:rPr lang="en-US" sz="2400" dirty="0" err="1"/>
              <a:t>hướng</a:t>
            </a:r>
            <a:r>
              <a:rPr lang="en-US" sz="2400" dirty="0"/>
              <a:t> </a:t>
            </a:r>
            <a:r>
              <a:rPr lang="en-US" sz="2400" dirty="0" err="1"/>
              <a:t>tăng</a:t>
            </a:r>
            <a:r>
              <a:rPr lang="en-US" sz="2400" dirty="0"/>
              <a:t> </a:t>
            </a:r>
            <a:r>
              <a:rPr lang="en-US" sz="2400" dirty="0" err="1"/>
              <a:t>lên</a:t>
            </a:r>
            <a:r>
              <a:rPr lang="en-US" sz="2400" dirty="0"/>
              <a:t> </a:t>
            </a:r>
            <a:r>
              <a:rPr lang="en-US" sz="2400" dirty="0" err="1"/>
              <a:t>trong</a:t>
            </a:r>
            <a:r>
              <a:rPr lang="en-US" sz="2400" dirty="0"/>
              <a:t> </a:t>
            </a:r>
            <a:r>
              <a:rPr lang="en-US" sz="2400" dirty="0" err="1"/>
              <a:t>những</a:t>
            </a:r>
            <a:r>
              <a:rPr lang="en-US" sz="2400" dirty="0"/>
              <a:t> </a:t>
            </a:r>
            <a:r>
              <a:rPr lang="en-US" sz="2400" dirty="0" err="1"/>
              <a:t>năm</a:t>
            </a:r>
            <a:r>
              <a:rPr lang="en-US" sz="2400" dirty="0"/>
              <a:t> </a:t>
            </a:r>
            <a:r>
              <a:rPr lang="en-US" sz="2400" dirty="0" err="1"/>
              <a:t>gần</a:t>
            </a:r>
            <a:r>
              <a:rPr lang="en-US" sz="2400" dirty="0"/>
              <a:t> </a:t>
            </a:r>
            <a:r>
              <a:rPr lang="en-US" sz="2400" dirty="0" err="1"/>
              <a:t>đây</a:t>
            </a:r>
            <a:r>
              <a:rPr lang="en-US" sz="2400" dirty="0"/>
              <a:t>, </a:t>
            </a:r>
            <a:r>
              <a:rPr lang="en-US" sz="2400" dirty="0" err="1"/>
              <a:t>cụ</a:t>
            </a:r>
            <a:r>
              <a:rPr lang="en-US" sz="2400" dirty="0"/>
              <a:t> </a:t>
            </a:r>
            <a:r>
              <a:rPr lang="en-US" sz="2400" dirty="0" err="1"/>
              <a:t>thể</a:t>
            </a:r>
            <a:r>
              <a:rPr lang="en-US" sz="2400" dirty="0"/>
              <a:t>: </a:t>
            </a:r>
            <a:r>
              <a:rPr lang="en-US" sz="2400" dirty="0" err="1" smtClean="0"/>
              <a:t>Năm</a:t>
            </a:r>
            <a:r>
              <a:rPr lang="en-US" sz="2400" dirty="0" smtClean="0"/>
              <a:t> </a:t>
            </a:r>
            <a:r>
              <a:rPr lang="en-US" sz="2400" dirty="0"/>
              <a:t>2008: 1.494 </a:t>
            </a:r>
            <a:r>
              <a:rPr lang="en-US" sz="2400" dirty="0" err="1" smtClean="0"/>
              <a:t>vụ</a:t>
            </a:r>
            <a:r>
              <a:rPr lang="en-US" sz="2400" dirty="0" smtClean="0"/>
              <a:t>/1.789 </a:t>
            </a:r>
            <a:r>
              <a:rPr lang="en-US" sz="2400" dirty="0" err="1"/>
              <a:t>bị</a:t>
            </a:r>
            <a:r>
              <a:rPr lang="en-US" sz="2400" dirty="0"/>
              <a:t> </a:t>
            </a:r>
            <a:r>
              <a:rPr lang="en-US" sz="2400" dirty="0" err="1"/>
              <a:t>cáo</a:t>
            </a:r>
            <a:r>
              <a:rPr lang="en-US" sz="2400" dirty="0"/>
              <a:t>; </a:t>
            </a:r>
            <a:r>
              <a:rPr lang="en-US" sz="2400" dirty="0" err="1"/>
              <a:t>năm</a:t>
            </a:r>
            <a:r>
              <a:rPr lang="en-US" sz="2400" dirty="0"/>
              <a:t> 2012: 1.736 </a:t>
            </a:r>
            <a:r>
              <a:rPr lang="en-US" sz="2400" dirty="0" err="1" smtClean="0"/>
              <a:t>vụ</a:t>
            </a:r>
            <a:r>
              <a:rPr lang="en-US" sz="2400" dirty="0" smtClean="0"/>
              <a:t>/2.039 </a:t>
            </a:r>
            <a:r>
              <a:rPr lang="en-US" sz="2400" dirty="0" err="1"/>
              <a:t>bị</a:t>
            </a:r>
            <a:r>
              <a:rPr lang="en-US" sz="2400" dirty="0"/>
              <a:t> </a:t>
            </a:r>
            <a:r>
              <a:rPr lang="en-US" sz="2400" dirty="0" err="1"/>
              <a:t>cáo</a:t>
            </a:r>
            <a:r>
              <a:rPr lang="en-US" sz="2400" dirty="0"/>
              <a:t> </a:t>
            </a:r>
            <a:r>
              <a:rPr lang="en-US" sz="2400" dirty="0" err="1"/>
              <a:t>và</a:t>
            </a:r>
            <a:r>
              <a:rPr lang="en-US" sz="2400" dirty="0"/>
              <a:t> </a:t>
            </a:r>
            <a:r>
              <a:rPr lang="en-US" sz="2400" dirty="0" err="1"/>
              <a:t>năm</a:t>
            </a:r>
            <a:r>
              <a:rPr lang="en-US" sz="2400" dirty="0"/>
              <a:t> 2013: 2.050 </a:t>
            </a:r>
            <a:r>
              <a:rPr lang="en-US" sz="2400" dirty="0" err="1" smtClean="0"/>
              <a:t>vụ</a:t>
            </a:r>
            <a:r>
              <a:rPr lang="en-US" sz="2400" dirty="0" smtClean="0"/>
              <a:t>/2.330 </a:t>
            </a:r>
            <a:r>
              <a:rPr lang="en-US" sz="2400" dirty="0" err="1"/>
              <a:t>bị</a:t>
            </a:r>
            <a:r>
              <a:rPr lang="en-US" sz="2400" dirty="0"/>
              <a:t> </a:t>
            </a:r>
            <a:r>
              <a:rPr lang="en-US" sz="2400" dirty="0" err="1"/>
              <a:t>cáo</a:t>
            </a:r>
            <a:r>
              <a:rPr lang="en-US" sz="2400" dirty="0" smtClean="0"/>
              <a:t>.</a:t>
            </a:r>
            <a:endParaRPr lang="en-US" sz="2400" dirty="0"/>
          </a:p>
          <a:p>
            <a:pPr>
              <a:buFont typeface="Wingdings" pitchFamily="2" charset="2"/>
              <a:buChar char="Ø"/>
              <a:defRPr/>
            </a:pPr>
            <a:r>
              <a:rPr lang="en-US" sz="2400" dirty="0" err="1"/>
              <a:t>Năm</a:t>
            </a:r>
            <a:r>
              <a:rPr lang="en-US" sz="2400" dirty="0"/>
              <a:t> 2015: </a:t>
            </a:r>
            <a:r>
              <a:rPr lang="en-US" sz="2400" dirty="0" err="1"/>
              <a:t>phát</a:t>
            </a:r>
            <a:r>
              <a:rPr lang="en-US" sz="2400" dirty="0"/>
              <a:t> </a:t>
            </a:r>
            <a:r>
              <a:rPr lang="en-US" sz="2400" dirty="0" err="1"/>
              <a:t>hiện</a:t>
            </a:r>
            <a:r>
              <a:rPr lang="en-US" sz="2400" dirty="0"/>
              <a:t> 1.355 </a:t>
            </a:r>
            <a:r>
              <a:rPr lang="en-US" sz="2400" dirty="0" err="1" smtClean="0"/>
              <a:t>vụ</a:t>
            </a:r>
            <a:r>
              <a:rPr lang="en-US" sz="2400" dirty="0" smtClean="0"/>
              <a:t>/1.448 </a:t>
            </a:r>
            <a:r>
              <a:rPr lang="en-US" sz="2400" dirty="0" err="1"/>
              <a:t>đối</a:t>
            </a:r>
            <a:r>
              <a:rPr lang="en-US" sz="2400" dirty="0"/>
              <a:t> </a:t>
            </a:r>
            <a:r>
              <a:rPr lang="en-US" sz="2400" dirty="0" err="1"/>
              <a:t>tượng</a:t>
            </a:r>
            <a:r>
              <a:rPr lang="en-US" sz="2400" dirty="0"/>
              <a:t>, </a:t>
            </a:r>
            <a:r>
              <a:rPr lang="en-US" sz="2400" dirty="0" err="1"/>
              <a:t>trong</a:t>
            </a:r>
            <a:r>
              <a:rPr lang="en-US" sz="2400" dirty="0"/>
              <a:t> </a:t>
            </a:r>
            <a:r>
              <a:rPr lang="en-US" sz="2400" dirty="0" err="1"/>
              <a:t>đó</a:t>
            </a:r>
            <a:r>
              <a:rPr lang="en-US" sz="2400" dirty="0"/>
              <a:t> XHTDTE </a:t>
            </a:r>
            <a:r>
              <a:rPr lang="en-US" sz="2400" dirty="0" err="1"/>
              <a:t>là</a:t>
            </a:r>
            <a:r>
              <a:rPr lang="en-US" sz="2400" dirty="0"/>
              <a:t> 1.371 </a:t>
            </a:r>
            <a:r>
              <a:rPr lang="en-US" sz="2400" dirty="0" err="1"/>
              <a:t>em</a:t>
            </a:r>
            <a:r>
              <a:rPr lang="en-US" sz="2400" dirty="0"/>
              <a:t>, </a:t>
            </a:r>
            <a:r>
              <a:rPr lang="en-US" sz="2400" dirty="0" err="1"/>
              <a:t>chiếm</a:t>
            </a:r>
            <a:r>
              <a:rPr lang="en-US" sz="2400" dirty="0"/>
              <a:t> </a:t>
            </a:r>
            <a:r>
              <a:rPr lang="en-US" sz="2400" dirty="0" err="1"/>
              <a:t>gần</a:t>
            </a:r>
            <a:r>
              <a:rPr lang="en-US" sz="2400" dirty="0"/>
              <a:t> 77% </a:t>
            </a:r>
            <a:r>
              <a:rPr lang="en-US" sz="2400" dirty="0" err="1"/>
              <a:t>số</a:t>
            </a:r>
            <a:r>
              <a:rPr lang="en-US" sz="2400" dirty="0"/>
              <a:t> </a:t>
            </a:r>
            <a:r>
              <a:rPr lang="en-US" sz="2400" dirty="0" err="1"/>
              <a:t>vụ</a:t>
            </a:r>
            <a:r>
              <a:rPr lang="en-US" sz="2400" dirty="0"/>
              <a:t> </a:t>
            </a:r>
            <a:r>
              <a:rPr lang="en-US" sz="2400" dirty="0" smtClean="0"/>
              <a:t>XHTE </a:t>
            </a:r>
            <a:r>
              <a:rPr lang="en-US" sz="2400" dirty="0" err="1"/>
              <a:t>nói</a:t>
            </a:r>
            <a:r>
              <a:rPr lang="en-US" sz="2400" dirty="0"/>
              <a:t> </a:t>
            </a:r>
            <a:r>
              <a:rPr lang="en-US" sz="2400" dirty="0" err="1"/>
              <a:t>chung</a:t>
            </a:r>
            <a:r>
              <a:rPr lang="en-US" sz="2400" dirty="0"/>
              <a:t>; </a:t>
            </a:r>
            <a:r>
              <a:rPr lang="en-US" sz="2400" dirty="0" err="1"/>
              <a:t>năm</a:t>
            </a:r>
            <a:r>
              <a:rPr lang="en-US" sz="2400" dirty="0"/>
              <a:t> 2016: </a:t>
            </a:r>
            <a:r>
              <a:rPr lang="en-US" sz="2400" dirty="0" err="1"/>
              <a:t>phát</a:t>
            </a:r>
            <a:r>
              <a:rPr lang="en-US" sz="2400" dirty="0"/>
              <a:t> </a:t>
            </a:r>
            <a:r>
              <a:rPr lang="en-US" sz="2400" dirty="0" err="1"/>
              <a:t>hiện</a:t>
            </a:r>
            <a:r>
              <a:rPr lang="en-US" sz="2400" dirty="0"/>
              <a:t> 1.641 </a:t>
            </a:r>
            <a:r>
              <a:rPr lang="en-US" sz="2400" dirty="0" err="1" smtClean="0"/>
              <a:t>vụ</a:t>
            </a:r>
            <a:r>
              <a:rPr lang="en-US" sz="2400" dirty="0" smtClean="0"/>
              <a:t>/1.807 </a:t>
            </a:r>
            <a:r>
              <a:rPr lang="en-US" sz="2400" dirty="0" err="1"/>
              <a:t>đối</a:t>
            </a:r>
            <a:r>
              <a:rPr lang="en-US" sz="2400" dirty="0"/>
              <a:t> </a:t>
            </a:r>
            <a:r>
              <a:rPr lang="en-US" sz="2400" dirty="0" err="1"/>
              <a:t>tượng</a:t>
            </a:r>
            <a:r>
              <a:rPr lang="en-US" sz="2400" dirty="0"/>
              <a:t>, </a:t>
            </a:r>
            <a:r>
              <a:rPr lang="en-US" sz="2400" dirty="0" err="1"/>
              <a:t>trong</a:t>
            </a:r>
            <a:r>
              <a:rPr lang="en-US" sz="2400" dirty="0"/>
              <a:t> </a:t>
            </a:r>
            <a:r>
              <a:rPr lang="en-US" sz="2400" dirty="0" err="1"/>
              <a:t>đó</a:t>
            </a:r>
            <a:r>
              <a:rPr lang="en-US" sz="2400" dirty="0"/>
              <a:t> XHTDTE </a:t>
            </a:r>
            <a:r>
              <a:rPr lang="en-US" sz="2400" dirty="0" err="1"/>
              <a:t>là</a:t>
            </a:r>
            <a:r>
              <a:rPr lang="en-US" sz="2400" dirty="0"/>
              <a:t> 1.248 </a:t>
            </a:r>
            <a:r>
              <a:rPr lang="en-US" sz="2400" dirty="0" err="1"/>
              <a:t>vụ</a:t>
            </a:r>
            <a:r>
              <a:rPr lang="en-US" sz="2400" dirty="0"/>
              <a:t> </a:t>
            </a:r>
            <a:r>
              <a:rPr lang="en-US" sz="2400" dirty="0" err="1"/>
              <a:t>với</a:t>
            </a:r>
            <a:r>
              <a:rPr lang="en-US" sz="2400" dirty="0"/>
              <a:t> 1.267 </a:t>
            </a:r>
            <a:r>
              <a:rPr lang="en-US" sz="2400" dirty="0" err="1"/>
              <a:t>đối</a:t>
            </a:r>
            <a:r>
              <a:rPr lang="en-US" sz="2400" dirty="0"/>
              <a:t> </a:t>
            </a:r>
            <a:r>
              <a:rPr lang="en-US" sz="2400" dirty="0" err="1"/>
              <a:t>tượng</a:t>
            </a:r>
            <a:r>
              <a:rPr lang="en-US" sz="2400" dirty="0"/>
              <a:t>, </a:t>
            </a:r>
            <a:r>
              <a:rPr lang="en-US" sz="2400" dirty="0" err="1"/>
              <a:t>chiếm</a:t>
            </a:r>
            <a:r>
              <a:rPr lang="en-US" sz="2400" dirty="0"/>
              <a:t> 76,5%  </a:t>
            </a:r>
            <a:r>
              <a:rPr lang="en-US" sz="2400" dirty="0" err="1"/>
              <a:t>số</a:t>
            </a:r>
            <a:r>
              <a:rPr lang="en-US" sz="2400" dirty="0"/>
              <a:t> </a:t>
            </a:r>
            <a:r>
              <a:rPr lang="en-US" sz="2400" dirty="0" err="1"/>
              <a:t>vụ</a:t>
            </a:r>
            <a:r>
              <a:rPr lang="en-US" sz="2400" dirty="0"/>
              <a:t> </a:t>
            </a:r>
            <a:r>
              <a:rPr lang="en-US" sz="2400" dirty="0" err="1" smtClean="0"/>
              <a:t>XHTEnói</a:t>
            </a:r>
            <a:r>
              <a:rPr lang="en-US" sz="2400" dirty="0" smtClean="0"/>
              <a:t> </a:t>
            </a:r>
            <a:r>
              <a:rPr lang="en-US" sz="2400" dirty="0" err="1"/>
              <a:t>chung</a:t>
            </a:r>
            <a:endParaRPr lang="en-US" sz="2400" dirty="0"/>
          </a:p>
          <a:p>
            <a:pPr>
              <a:buFont typeface="Wingdings" pitchFamily="2" charset="2"/>
              <a:buChar char="Ø"/>
              <a:defRPr/>
            </a:pPr>
            <a:r>
              <a:rPr lang="en-US" sz="2400" dirty="0" err="1"/>
              <a:t>Nhiều</a:t>
            </a:r>
            <a:r>
              <a:rPr lang="en-US" sz="2400" dirty="0"/>
              <a:t> </a:t>
            </a:r>
            <a:r>
              <a:rPr lang="en-US" sz="2400" dirty="0" err="1"/>
              <a:t>vụ</a:t>
            </a:r>
            <a:r>
              <a:rPr lang="en-US" sz="2400" dirty="0"/>
              <a:t> </a:t>
            </a:r>
            <a:r>
              <a:rPr lang="en-US" sz="2400" dirty="0" err="1"/>
              <a:t>có</a:t>
            </a:r>
            <a:r>
              <a:rPr lang="en-US" sz="2400" dirty="0"/>
              <a:t> </a:t>
            </a:r>
            <a:r>
              <a:rPr lang="en-US" sz="2400" dirty="0" err="1"/>
              <a:t>tính</a:t>
            </a:r>
            <a:r>
              <a:rPr lang="en-US" sz="2400" dirty="0"/>
              <a:t> </a:t>
            </a:r>
            <a:r>
              <a:rPr lang="en-US" sz="2400" dirty="0" err="1"/>
              <a:t>chất</a:t>
            </a:r>
            <a:r>
              <a:rPr lang="en-US" sz="2400" dirty="0"/>
              <a:t> </a:t>
            </a:r>
            <a:r>
              <a:rPr lang="en-US" sz="2400" dirty="0" err="1"/>
              <a:t>đặc</a:t>
            </a:r>
            <a:r>
              <a:rPr lang="en-US" sz="2400" dirty="0"/>
              <a:t> </a:t>
            </a:r>
            <a:r>
              <a:rPr lang="en-US" sz="2400" dirty="0" err="1"/>
              <a:t>biệt</a:t>
            </a:r>
            <a:r>
              <a:rPr lang="en-US" sz="2400" dirty="0"/>
              <a:t> </a:t>
            </a:r>
            <a:r>
              <a:rPr lang="en-US" sz="2400" dirty="0" err="1"/>
              <a:t>nghiêm</a:t>
            </a:r>
            <a:r>
              <a:rPr lang="en-US" sz="2400" dirty="0"/>
              <a:t> </a:t>
            </a:r>
            <a:r>
              <a:rPr lang="en-US" sz="2400" dirty="0" err="1"/>
              <a:t>trọng</a:t>
            </a:r>
            <a:r>
              <a:rPr lang="en-US" sz="2400" dirty="0"/>
              <a:t> </a:t>
            </a:r>
            <a:r>
              <a:rPr lang="en-US" sz="2400" dirty="0" err="1"/>
              <a:t>như</a:t>
            </a:r>
            <a:r>
              <a:rPr lang="en-US" sz="2400" dirty="0"/>
              <a:t>: </a:t>
            </a:r>
            <a:r>
              <a:rPr lang="en-US" sz="2400" dirty="0" err="1"/>
              <a:t>Hiếp</a:t>
            </a:r>
            <a:r>
              <a:rPr lang="en-US" sz="2400" dirty="0"/>
              <a:t> </a:t>
            </a:r>
            <a:r>
              <a:rPr lang="en-US" sz="2400" dirty="0" err="1"/>
              <a:t>dâm</a:t>
            </a:r>
            <a:r>
              <a:rPr lang="en-US" sz="2400" dirty="0"/>
              <a:t> </a:t>
            </a:r>
            <a:r>
              <a:rPr lang="en-US" sz="2400" dirty="0" err="1"/>
              <a:t>tập</a:t>
            </a:r>
            <a:r>
              <a:rPr lang="en-US" sz="2400" dirty="0"/>
              <a:t> </a:t>
            </a:r>
            <a:r>
              <a:rPr lang="en-US" sz="2400" dirty="0" err="1"/>
              <a:t>thể</a:t>
            </a:r>
            <a:r>
              <a:rPr lang="en-US" sz="2400" dirty="0"/>
              <a:t>, </a:t>
            </a:r>
            <a:r>
              <a:rPr lang="en-US" sz="2400" dirty="0" err="1"/>
              <a:t>hiếp</a:t>
            </a:r>
            <a:r>
              <a:rPr lang="en-US" sz="2400" dirty="0"/>
              <a:t> </a:t>
            </a:r>
            <a:r>
              <a:rPr lang="en-US" sz="2400" dirty="0" err="1"/>
              <a:t>dâm</a:t>
            </a:r>
            <a:r>
              <a:rPr lang="en-US" sz="2400" dirty="0"/>
              <a:t> </a:t>
            </a:r>
            <a:r>
              <a:rPr lang="en-US" sz="2400" dirty="0" err="1"/>
              <a:t>trẻ</a:t>
            </a:r>
            <a:r>
              <a:rPr lang="en-US" sz="2400" dirty="0"/>
              <a:t> </a:t>
            </a:r>
            <a:r>
              <a:rPr lang="en-US" sz="2400" dirty="0" err="1"/>
              <a:t>dưới</a:t>
            </a:r>
            <a:r>
              <a:rPr lang="en-US" sz="2400" dirty="0"/>
              <a:t> 5 </a:t>
            </a:r>
            <a:r>
              <a:rPr lang="en-US" sz="2400" dirty="0" err="1"/>
              <a:t>tuổi</a:t>
            </a:r>
            <a:r>
              <a:rPr lang="en-US" sz="2400" dirty="0"/>
              <a:t>, cha </a:t>
            </a:r>
            <a:r>
              <a:rPr lang="en-US" sz="2400" dirty="0" err="1"/>
              <a:t>dượng</a:t>
            </a:r>
            <a:r>
              <a:rPr lang="en-US" sz="2400" dirty="0"/>
              <a:t> </a:t>
            </a:r>
            <a:r>
              <a:rPr lang="en-US" sz="2400" dirty="0" err="1"/>
              <a:t>hiếp</a:t>
            </a:r>
            <a:r>
              <a:rPr lang="en-US" sz="2400" dirty="0"/>
              <a:t> </a:t>
            </a:r>
            <a:r>
              <a:rPr lang="en-US" sz="2400" dirty="0" err="1"/>
              <a:t>dâm</a:t>
            </a:r>
            <a:r>
              <a:rPr lang="en-US" sz="2400" dirty="0"/>
              <a:t> con, </a:t>
            </a:r>
            <a:r>
              <a:rPr lang="en-US" sz="2400" dirty="0" err="1"/>
              <a:t>thầy</a:t>
            </a:r>
            <a:r>
              <a:rPr lang="en-US" sz="2400" dirty="0"/>
              <a:t> </a:t>
            </a:r>
            <a:r>
              <a:rPr lang="en-US" sz="2400" dirty="0" err="1"/>
              <a:t>giáo</a:t>
            </a:r>
            <a:r>
              <a:rPr lang="en-US" sz="2400" dirty="0"/>
              <a:t> XHTD </a:t>
            </a:r>
            <a:r>
              <a:rPr lang="en-US" sz="2400" dirty="0" err="1"/>
              <a:t>học</a:t>
            </a:r>
            <a:r>
              <a:rPr lang="en-US" sz="2400" dirty="0"/>
              <a:t> </a:t>
            </a:r>
            <a:r>
              <a:rPr lang="en-US" sz="2400" dirty="0" err="1"/>
              <a:t>trò</a:t>
            </a:r>
            <a:r>
              <a:rPr lang="en-US" sz="2400" dirty="0"/>
              <a:t> </a:t>
            </a:r>
            <a:r>
              <a:rPr lang="en-US" sz="2400" dirty="0" err="1"/>
              <a:t>nhiều</a:t>
            </a:r>
            <a:r>
              <a:rPr lang="en-US" sz="2400" dirty="0"/>
              <a:t> </a:t>
            </a:r>
            <a:r>
              <a:rPr lang="en-US" sz="2400" dirty="0" err="1"/>
              <a:t>lần</a:t>
            </a:r>
            <a:r>
              <a:rPr lang="en-US" sz="2400" dirty="0"/>
              <a:t>, </a:t>
            </a:r>
            <a:r>
              <a:rPr lang="en-US" sz="2400" dirty="0" err="1"/>
              <a:t>thậm</a:t>
            </a:r>
            <a:r>
              <a:rPr lang="en-US" sz="2400" dirty="0"/>
              <a:t> </a:t>
            </a:r>
            <a:r>
              <a:rPr lang="en-US" sz="2400" dirty="0" err="1"/>
              <a:t>chí</a:t>
            </a:r>
            <a:r>
              <a:rPr lang="en-US" sz="2400" dirty="0"/>
              <a:t> cha </a:t>
            </a:r>
            <a:r>
              <a:rPr lang="en-US" sz="2400" dirty="0" err="1"/>
              <a:t>đẻ</a:t>
            </a:r>
            <a:r>
              <a:rPr lang="en-US" sz="2400" dirty="0"/>
              <a:t> </a:t>
            </a:r>
            <a:r>
              <a:rPr lang="en-US" sz="2400" dirty="0" err="1"/>
              <a:t>hiếp</a:t>
            </a:r>
            <a:r>
              <a:rPr lang="en-US" sz="2400" dirty="0"/>
              <a:t> </a:t>
            </a:r>
            <a:r>
              <a:rPr lang="en-US" sz="2400" dirty="0" err="1"/>
              <a:t>dâm</a:t>
            </a:r>
            <a:r>
              <a:rPr lang="en-US" sz="2400" dirty="0"/>
              <a:t> con </a:t>
            </a:r>
            <a:r>
              <a:rPr lang="en-US" sz="2400" dirty="0" err="1"/>
              <a:t>gái</a:t>
            </a:r>
            <a:r>
              <a:rPr lang="en-US" sz="2400" dirty="0"/>
              <a:t>…</a:t>
            </a:r>
          </a:p>
          <a:p>
            <a:pPr marL="0" indent="0">
              <a:buFont typeface="Arial" pitchFamily="34" charset="0"/>
              <a:buNone/>
              <a:defRPr/>
            </a:pPr>
            <a:endParaRPr lang="en-US" sz="1600" dirty="0" smtClean="0"/>
          </a:p>
          <a:p>
            <a:pPr marL="0" indent="0" algn="r">
              <a:buFont typeface="Arial" pitchFamily="34" charset="0"/>
              <a:buNone/>
              <a:defRPr/>
            </a:pPr>
            <a:r>
              <a:rPr lang="en-US" sz="1600" dirty="0"/>
              <a:t>(</a:t>
            </a:r>
            <a:r>
              <a:rPr lang="en-US" sz="1600" dirty="0" err="1"/>
              <a:t>Nguồn</a:t>
            </a:r>
            <a:r>
              <a:rPr lang="en-US" sz="1600" dirty="0"/>
              <a:t>: Plan VN, 2018. </a:t>
            </a:r>
            <a:r>
              <a:rPr lang="en-US" sz="1600" dirty="0" err="1"/>
              <a:t>Tài</a:t>
            </a:r>
            <a:r>
              <a:rPr lang="en-US" sz="1600" dirty="0"/>
              <a:t> </a:t>
            </a:r>
            <a:r>
              <a:rPr lang="en-US" sz="1600" dirty="0" err="1"/>
              <a:t>liệu</a:t>
            </a:r>
            <a:r>
              <a:rPr lang="en-US" sz="1600" dirty="0"/>
              <a:t> </a:t>
            </a:r>
            <a:r>
              <a:rPr lang="en-US" sz="1600" dirty="0" err="1"/>
              <a:t>đã</a:t>
            </a:r>
            <a:r>
              <a:rPr lang="en-US" sz="1600" dirty="0"/>
              <a:t> </a:t>
            </a:r>
            <a:r>
              <a:rPr lang="en-US" sz="1600" dirty="0" err="1"/>
              <a:t>dẫn</a:t>
            </a:r>
            <a:r>
              <a:rPr lang="en-US" sz="1600" dirty="0"/>
              <a:t>, </a:t>
            </a:r>
            <a:r>
              <a:rPr lang="en-US" sz="1600" dirty="0" err="1"/>
              <a:t>trang</a:t>
            </a:r>
            <a:r>
              <a:rPr lang="en-US" sz="1600" dirty="0"/>
              <a:t> </a:t>
            </a:r>
            <a:r>
              <a:rPr lang="en-US" sz="1600" dirty="0" smtClean="0"/>
              <a:t>67 </a:t>
            </a:r>
            <a:r>
              <a:rPr lang="en-US" sz="1600" dirty="0" err="1" smtClean="0"/>
              <a:t>và</a:t>
            </a:r>
            <a:r>
              <a:rPr lang="en-US" sz="1600" dirty="0" smtClean="0"/>
              <a:t> </a:t>
            </a:r>
            <a:r>
              <a:rPr lang="en-US" sz="1600" dirty="0" err="1"/>
              <a:t>Khổng</a:t>
            </a:r>
            <a:r>
              <a:rPr lang="en-US" sz="1600" dirty="0"/>
              <a:t> </a:t>
            </a:r>
            <a:r>
              <a:rPr lang="en-US" sz="1600" dirty="0" err="1"/>
              <a:t>Ngọc</a:t>
            </a:r>
            <a:r>
              <a:rPr lang="en-US" sz="1600" dirty="0"/>
              <a:t> </a:t>
            </a:r>
            <a:r>
              <a:rPr lang="en-US" sz="1600" dirty="0" err="1"/>
              <a:t>Oanh</a:t>
            </a:r>
            <a:r>
              <a:rPr lang="en-US" sz="1600" dirty="0"/>
              <a:t>, P6/C45. </a:t>
            </a:r>
            <a:r>
              <a:rPr lang="en-US" sz="1600" dirty="0" err="1"/>
              <a:t>Báo</a:t>
            </a:r>
            <a:r>
              <a:rPr lang="en-US" sz="1600" dirty="0"/>
              <a:t> </a:t>
            </a:r>
            <a:r>
              <a:rPr lang="en-US" sz="1600" dirty="0" err="1"/>
              <a:t>cáo</a:t>
            </a:r>
            <a:r>
              <a:rPr lang="en-US" sz="1600" dirty="0"/>
              <a:t> </a:t>
            </a:r>
            <a:r>
              <a:rPr lang="en-US" sz="1600" dirty="0" err="1"/>
              <a:t>tình</a:t>
            </a:r>
            <a:r>
              <a:rPr lang="en-US" sz="1600" dirty="0"/>
              <a:t> </a:t>
            </a:r>
            <a:r>
              <a:rPr lang="en-US" sz="1600" dirty="0" err="1"/>
              <a:t>hình</a:t>
            </a:r>
            <a:r>
              <a:rPr lang="en-US" sz="1600" dirty="0"/>
              <a:t> </a:t>
            </a:r>
            <a:r>
              <a:rPr lang="en-US" sz="1600" dirty="0" err="1"/>
              <a:t>tội</a:t>
            </a:r>
            <a:r>
              <a:rPr lang="en-US" sz="1600" dirty="0"/>
              <a:t> </a:t>
            </a:r>
            <a:r>
              <a:rPr lang="en-US" sz="1600" dirty="0" err="1"/>
              <a:t>phạm</a:t>
            </a:r>
            <a:r>
              <a:rPr lang="en-US" sz="1600" dirty="0"/>
              <a:t> </a:t>
            </a:r>
            <a:r>
              <a:rPr lang="en-US" sz="1600" dirty="0" smtClean="0"/>
              <a:t>XHTD, </a:t>
            </a:r>
            <a:r>
              <a:rPr lang="en-US" sz="1600" dirty="0" err="1"/>
              <a:t>ngày</a:t>
            </a:r>
            <a:r>
              <a:rPr lang="en-US" sz="1600" dirty="0"/>
              <a:t> 7/12/2017</a:t>
            </a:r>
            <a:r>
              <a:rPr lang="en-US" sz="1600" dirty="0" smtClean="0"/>
              <a:t>)</a:t>
            </a:r>
            <a:endParaRPr lang="en-US" sz="1600" dirty="0"/>
          </a:p>
          <a:p>
            <a:pPr marL="0" indent="0" algn="r">
              <a:buFont typeface="Arial" pitchFamily="34" charset="0"/>
              <a:buNone/>
              <a:defRPr/>
            </a:pPr>
            <a:endParaRPr lang="en-US"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26445</TotalTime>
  <Words>3755</Words>
  <Application>Microsoft Office PowerPoint</Application>
  <PresentationFormat>On-screen Show (4:3)</PresentationFormat>
  <Paragraphs>245</Paragraphs>
  <Slides>30</Slides>
  <Notes>4</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MS PGothic</vt:lpstr>
      <vt:lpstr>Perpetua</vt:lpstr>
      <vt:lpstr>Wingdings</vt:lpstr>
      <vt:lpstr>Times New Roman</vt:lpstr>
      <vt:lpstr>Tahoma</vt:lpstr>
      <vt:lpstr>Cambria</vt:lpstr>
      <vt:lpstr>Wingdings 3</vt:lpstr>
      <vt:lpstr>Office Theme</vt:lpstr>
      <vt:lpstr>Microsoft Excel Chart</vt:lpstr>
      <vt:lpstr>              </vt:lpstr>
      <vt:lpstr>MỤC TIÊU</vt:lpstr>
      <vt:lpstr>Slide 3</vt:lpstr>
      <vt:lpstr>Slide 4</vt:lpstr>
      <vt:lpstr>Nhận thức về BLHĐTCSG</vt:lpstr>
      <vt:lpstr>Có bao nhiêu trẻ từng bị trừng phạt thân thể?</vt:lpstr>
      <vt:lpstr>Bạo lực thể chất </vt:lpstr>
      <vt:lpstr>Thực trạng QRTD và XHTD trẻ em </vt:lpstr>
      <vt:lpstr>Thực trạng QRTD và XHTD trẻ em </vt:lpstr>
      <vt:lpstr>Slide 10</vt:lpstr>
      <vt:lpstr>Slide 11</vt:lpstr>
      <vt:lpstr>Slide 12</vt:lpstr>
      <vt:lpstr>Slide 13</vt:lpstr>
      <vt:lpstr>Slide 14</vt:lpstr>
      <vt:lpstr>Slide 15</vt:lpstr>
      <vt:lpstr>Slide 16</vt:lpstr>
      <vt:lpstr>Slide 17</vt:lpstr>
      <vt:lpstr>Các địa điểm thường xảy ra BLHĐTCSG và XHTD/QRTD</vt:lpstr>
      <vt:lpstr>Ảnh hưởng và tác động của BLHĐTCSG/XHTDTE</vt:lpstr>
      <vt:lpstr>NGUYÊN NHÂN CỦA BLHĐTCSG VÀ XHTDTE</vt:lpstr>
      <vt:lpstr>  Hoạt động 4: Chia sẻ kinh nghiệm cá nhân</vt:lpstr>
      <vt:lpstr>Slide 22</vt:lpstr>
      <vt:lpstr>5 bước GVCN cần thực hiện khi nhận thông tin từ HS </vt:lpstr>
      <vt:lpstr>PHÁT HIỆN CÁC TRƯỜNG HỢP HS BỊ BẠO LỰC GIỚI</vt:lpstr>
      <vt:lpstr>Kỹ năng phỏng vấn trực tiếp</vt:lpstr>
      <vt:lpstr>Những kỹ năng cần thiết khi phỏng vấn HS </vt:lpstr>
      <vt:lpstr>Những điều cần lưu ý đối với GVCN</vt:lpstr>
      <vt:lpstr>Slide 28</vt:lpstr>
      <vt:lpstr>Slide 29</vt:lpstr>
      <vt:lpstr>Slide 30</vt:lpstr>
    </vt:vector>
  </TitlesOfParts>
  <Company>HVTTN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ThuyLinh</cp:lastModifiedBy>
  <cp:revision>2811</cp:revision>
  <dcterms:created xsi:type="dcterms:W3CDTF">2013-08-25T06:40:43Z</dcterms:created>
  <dcterms:modified xsi:type="dcterms:W3CDTF">2019-08-13T09:36:38Z</dcterms:modified>
</cp:coreProperties>
</file>