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773" r:id="rId2"/>
    <p:sldId id="678" r:id="rId3"/>
    <p:sldId id="545" r:id="rId4"/>
    <p:sldId id="548" r:id="rId5"/>
    <p:sldId id="350" r:id="rId6"/>
    <p:sldId id="676" r:id="rId7"/>
    <p:sldId id="765" r:id="rId8"/>
    <p:sldId id="758" r:id="rId9"/>
    <p:sldId id="562" r:id="rId10"/>
    <p:sldId id="680" r:id="rId11"/>
    <p:sldId id="677" r:id="rId12"/>
    <p:sldId id="750" r:id="rId13"/>
    <p:sldId id="688" r:id="rId14"/>
    <p:sldId id="690" r:id="rId15"/>
    <p:sldId id="691" r:id="rId16"/>
    <p:sldId id="693" r:id="rId17"/>
    <p:sldId id="518" r:id="rId18"/>
    <p:sldId id="671" r:id="rId19"/>
    <p:sldId id="695" r:id="rId20"/>
    <p:sldId id="522" r:id="rId21"/>
    <p:sldId id="778" r:id="rId22"/>
    <p:sldId id="672" r:id="rId23"/>
    <p:sldId id="697" r:id="rId24"/>
    <p:sldId id="673" r:id="rId25"/>
    <p:sldId id="698" r:id="rId26"/>
    <p:sldId id="744" r:id="rId27"/>
    <p:sldId id="675" r:id="rId28"/>
    <p:sldId id="709" r:id="rId29"/>
    <p:sldId id="717" r:id="rId30"/>
    <p:sldId id="720" r:id="rId31"/>
    <p:sldId id="721" r:id="rId32"/>
    <p:sldId id="722" r:id="rId33"/>
    <p:sldId id="726" r:id="rId34"/>
    <p:sldId id="579" r:id="rId35"/>
    <p:sldId id="727" r:id="rId36"/>
    <p:sldId id="640" r:id="rId37"/>
    <p:sldId id="387" r:id="rId38"/>
    <p:sldId id="584" r:id="rId39"/>
    <p:sldId id="760" r:id="rId40"/>
    <p:sldId id="730" r:id="rId41"/>
    <p:sldId id="766" r:id="rId42"/>
    <p:sldId id="767" r:id="rId43"/>
    <p:sldId id="768" r:id="rId44"/>
    <p:sldId id="581" r:id="rId45"/>
    <p:sldId id="731" r:id="rId46"/>
    <p:sldId id="736" r:id="rId47"/>
    <p:sldId id="734" r:id="rId48"/>
    <p:sldId id="457" r:id="rId49"/>
    <p:sldId id="779" r:id="rId50"/>
    <p:sldId id="637" r:id="rId51"/>
    <p:sldId id="740" r:id="rId52"/>
    <p:sldId id="617" r:id="rId53"/>
    <p:sldId id="741"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66"/>
    <a:srgbClr val="0000FF"/>
    <a:srgbClr val="FFFFFF"/>
    <a:srgbClr val="FFCCFF"/>
    <a:srgbClr val="00FFFF"/>
    <a:srgbClr val="FFFF00"/>
    <a:srgbClr val="66FFCC"/>
    <a:srgbClr val="66FFFF"/>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6" autoAdjust="0"/>
    <p:restoredTop sz="94660"/>
  </p:normalViewPr>
  <p:slideViewPr>
    <p:cSldViewPr>
      <p:cViewPr>
        <p:scale>
          <a:sx n="50" d="100"/>
          <a:sy n="50" d="100"/>
        </p:scale>
        <p:origin x="-1920"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B3FD-22B1-40A7-9D6A-4DC11B6E0E43}" type="doc">
      <dgm:prSet loTypeId="urn:microsoft.com/office/officeart/2005/8/layout/hProcess9" loCatId="process" qsTypeId="urn:microsoft.com/office/officeart/2005/8/quickstyle/simple1" qsCatId="simple" csTypeId="urn:microsoft.com/office/officeart/2005/8/colors/accent1_2" csCatId="accent1" phldr="1"/>
      <dgm:spPr/>
    </dgm:pt>
    <dgm:pt modelId="{E30492C1-8E15-4219-BE36-1C14DC1E2F90}">
      <dgm:prSet phldrT="[Text]" custT="1"/>
      <dgm:spPr>
        <a:solidFill>
          <a:schemeClr val="accent2">
            <a:lumMod val="40000"/>
            <a:lumOff val="60000"/>
          </a:schemeClr>
        </a:solidFill>
      </dgm:spPr>
      <dgm:t>
        <a:bodyPr/>
        <a:lstStyle/>
        <a:p>
          <a:r>
            <a:rPr lang="en-US" sz="2800" b="1" dirty="0" smtClean="0">
              <a:solidFill>
                <a:schemeClr val="tx1"/>
              </a:solidFill>
              <a:latin typeface="Arial" pitchFamily="34" charset="0"/>
              <a:cs typeface="Arial" pitchFamily="34" charset="0"/>
            </a:rPr>
            <a:t>Cân bằng giới là điều kiện cần </a:t>
          </a:r>
        </a:p>
        <a:p>
          <a:r>
            <a:rPr lang="en-US" sz="2000" b="1" dirty="0" smtClean="0">
              <a:solidFill>
                <a:schemeClr val="tx1"/>
              </a:solidFill>
              <a:latin typeface="Arial" pitchFamily="34" charset="0"/>
              <a:cs typeface="Arial" pitchFamily="34" charset="0"/>
            </a:rPr>
            <a:t>(Đảm bảo tỷ lệ tương quan phù hợp giữa 2 giới)</a:t>
          </a:r>
          <a:endParaRPr lang="en-US" sz="2000" b="1" dirty="0">
            <a:solidFill>
              <a:schemeClr val="tx1"/>
            </a:solidFill>
            <a:latin typeface="Arial" pitchFamily="34" charset="0"/>
            <a:cs typeface="Arial" pitchFamily="34" charset="0"/>
          </a:endParaRPr>
        </a:p>
      </dgm:t>
    </dgm:pt>
    <dgm:pt modelId="{DF108A49-0A21-4CD3-B222-B9A9FE641BA6}" type="parTrans" cxnId="{A6C4DC21-3932-42C5-918A-7B900C7331BD}">
      <dgm:prSet/>
      <dgm:spPr/>
      <dgm:t>
        <a:bodyPr/>
        <a:lstStyle/>
        <a:p>
          <a:endParaRPr lang="en-US"/>
        </a:p>
      </dgm:t>
    </dgm:pt>
    <dgm:pt modelId="{47F5C7FA-2C33-4929-BB4E-257CDCB5E90A}" type="sibTrans" cxnId="{A6C4DC21-3932-42C5-918A-7B900C7331BD}">
      <dgm:prSet/>
      <dgm:spPr/>
      <dgm:t>
        <a:bodyPr/>
        <a:lstStyle/>
        <a:p>
          <a:endParaRPr lang="en-US"/>
        </a:p>
      </dgm:t>
    </dgm:pt>
    <dgm:pt modelId="{8AD298D9-B4BD-45E5-AAF8-009E6C69D3E5}">
      <dgm:prSet phldrT="[Text]" custT="1"/>
      <dgm:spPr>
        <a:solidFill>
          <a:srgbClr val="00B0F0"/>
        </a:solidFill>
      </dgm:spPr>
      <dgm:t>
        <a:bodyPr/>
        <a:lstStyle/>
        <a:p>
          <a:pPr algn="l"/>
          <a:r>
            <a:rPr lang="en-US" sz="2800" b="1" dirty="0" smtClean="0">
              <a:solidFill>
                <a:schemeClr val="tx1"/>
              </a:solidFill>
              <a:latin typeface="Arial" pitchFamily="34" charset="0"/>
              <a:cs typeface="Arial" pitchFamily="34" charset="0"/>
            </a:rPr>
            <a:t>Công bằng giới là điều kiện đủ </a:t>
          </a:r>
        </a:p>
        <a:p>
          <a:pPr algn="l"/>
          <a:r>
            <a:rPr lang="en-US" sz="2000" b="1" dirty="0" smtClean="0">
              <a:solidFill>
                <a:schemeClr val="tx1"/>
              </a:solidFill>
              <a:latin typeface="Arial" pitchFamily="34" charset="0"/>
              <a:cs typeface="Arial" pitchFamily="34" charset="0"/>
            </a:rPr>
            <a:t>(là cách thức và biện pháp cụ thể)</a:t>
          </a:r>
        </a:p>
      </dgm:t>
    </dgm:pt>
    <dgm:pt modelId="{2BCC9C12-EABA-44B8-8F4E-DE78E3924027}" type="parTrans" cxnId="{53CDDE8E-791B-4F66-A755-7F8A8A33D851}">
      <dgm:prSet/>
      <dgm:spPr/>
      <dgm:t>
        <a:bodyPr/>
        <a:lstStyle/>
        <a:p>
          <a:endParaRPr lang="en-US"/>
        </a:p>
      </dgm:t>
    </dgm:pt>
    <dgm:pt modelId="{67DD2B2E-12F3-4019-B2CF-41EE183FE01F}" type="sibTrans" cxnId="{53CDDE8E-791B-4F66-A755-7F8A8A33D851}">
      <dgm:prSet/>
      <dgm:spPr/>
      <dgm:t>
        <a:bodyPr/>
        <a:lstStyle/>
        <a:p>
          <a:endParaRPr lang="en-US"/>
        </a:p>
      </dgm:t>
    </dgm:pt>
    <dgm:pt modelId="{396C9E2C-F7F2-4368-A20F-3DB493C1A78E}">
      <dgm:prSet phldrT="[Text]"/>
      <dgm:spPr>
        <a:solidFill>
          <a:srgbClr val="FF0000"/>
        </a:solidFill>
      </dgm:spPr>
      <dgm:t>
        <a:bodyPr/>
        <a:lstStyle/>
        <a:p>
          <a:r>
            <a:rPr lang="en-US" dirty="0" smtClean="0"/>
            <a:t>BÌNH ĐẲNG GIỚI</a:t>
          </a:r>
          <a:endParaRPr lang="en-US" dirty="0"/>
        </a:p>
      </dgm:t>
    </dgm:pt>
    <dgm:pt modelId="{9349D62E-9DEC-417A-86C9-530AF9505863}" type="parTrans" cxnId="{1B0CEA9F-4AD6-4FE5-AB7D-F07F39652A5B}">
      <dgm:prSet/>
      <dgm:spPr/>
      <dgm:t>
        <a:bodyPr/>
        <a:lstStyle/>
        <a:p>
          <a:endParaRPr lang="en-US"/>
        </a:p>
      </dgm:t>
    </dgm:pt>
    <dgm:pt modelId="{AA4AE646-D68C-4F06-B6DD-F762A6EC55CF}" type="sibTrans" cxnId="{1B0CEA9F-4AD6-4FE5-AB7D-F07F39652A5B}">
      <dgm:prSet/>
      <dgm:spPr/>
      <dgm:t>
        <a:bodyPr/>
        <a:lstStyle/>
        <a:p>
          <a:endParaRPr lang="en-US"/>
        </a:p>
      </dgm:t>
    </dgm:pt>
    <dgm:pt modelId="{E0D46562-94F9-4F83-BD9B-8BFFAD6FC38E}" type="pres">
      <dgm:prSet presAssocID="{01BAB3FD-22B1-40A7-9D6A-4DC11B6E0E43}" presName="CompostProcess" presStyleCnt="0">
        <dgm:presLayoutVars>
          <dgm:dir/>
          <dgm:resizeHandles val="exact"/>
        </dgm:presLayoutVars>
      </dgm:prSet>
      <dgm:spPr/>
    </dgm:pt>
    <dgm:pt modelId="{B87C31BC-B7B5-4BEB-924B-9CE6F5B50183}" type="pres">
      <dgm:prSet presAssocID="{01BAB3FD-22B1-40A7-9D6A-4DC11B6E0E43}" presName="arrow" presStyleLbl="bgShp" presStyleIdx="0" presStyleCnt="1" custScaleX="117647"/>
      <dgm:spPr>
        <a:solidFill>
          <a:srgbClr val="FFFF00"/>
        </a:solidFill>
      </dgm:spPr>
      <dgm:t>
        <a:bodyPr/>
        <a:lstStyle/>
        <a:p>
          <a:endParaRPr lang="en-US"/>
        </a:p>
      </dgm:t>
    </dgm:pt>
    <dgm:pt modelId="{A82E8D16-21E5-43E0-97F5-4E0BB490D3C2}" type="pres">
      <dgm:prSet presAssocID="{01BAB3FD-22B1-40A7-9D6A-4DC11B6E0E43}" presName="linearProcess" presStyleCnt="0"/>
      <dgm:spPr/>
    </dgm:pt>
    <dgm:pt modelId="{88E48997-C761-4A43-B9DD-793FF6303B31}" type="pres">
      <dgm:prSet presAssocID="{E30492C1-8E15-4219-BE36-1C14DC1E2F90}" presName="textNode" presStyleLbl="node1" presStyleIdx="0" presStyleCnt="3">
        <dgm:presLayoutVars>
          <dgm:bulletEnabled val="1"/>
        </dgm:presLayoutVars>
      </dgm:prSet>
      <dgm:spPr/>
      <dgm:t>
        <a:bodyPr/>
        <a:lstStyle/>
        <a:p>
          <a:endParaRPr lang="en-US"/>
        </a:p>
      </dgm:t>
    </dgm:pt>
    <dgm:pt modelId="{F008103C-4573-42BE-95D9-CCA9ABE169EA}" type="pres">
      <dgm:prSet presAssocID="{47F5C7FA-2C33-4929-BB4E-257CDCB5E90A}" presName="sibTrans" presStyleCnt="0"/>
      <dgm:spPr/>
    </dgm:pt>
    <dgm:pt modelId="{6F03B225-80D6-4231-9750-87F231B90C96}" type="pres">
      <dgm:prSet presAssocID="{8AD298D9-B4BD-45E5-AAF8-009E6C69D3E5}" presName="textNode" presStyleLbl="node1" presStyleIdx="1" presStyleCnt="3">
        <dgm:presLayoutVars>
          <dgm:bulletEnabled val="1"/>
        </dgm:presLayoutVars>
      </dgm:prSet>
      <dgm:spPr/>
      <dgm:t>
        <a:bodyPr/>
        <a:lstStyle/>
        <a:p>
          <a:endParaRPr lang="en-US"/>
        </a:p>
      </dgm:t>
    </dgm:pt>
    <dgm:pt modelId="{38F6E78D-B938-45DE-B8CA-E24F69B4E390}" type="pres">
      <dgm:prSet presAssocID="{67DD2B2E-12F3-4019-B2CF-41EE183FE01F}" presName="sibTrans" presStyleCnt="0"/>
      <dgm:spPr/>
    </dgm:pt>
    <dgm:pt modelId="{0EDA0723-EE30-40FE-9579-9C0BBA0405C4}" type="pres">
      <dgm:prSet presAssocID="{396C9E2C-F7F2-4368-A20F-3DB493C1A78E}" presName="textNode" presStyleLbl="node1" presStyleIdx="2" presStyleCnt="3">
        <dgm:presLayoutVars>
          <dgm:bulletEnabled val="1"/>
        </dgm:presLayoutVars>
      </dgm:prSet>
      <dgm:spPr/>
      <dgm:t>
        <a:bodyPr/>
        <a:lstStyle/>
        <a:p>
          <a:endParaRPr lang="en-US"/>
        </a:p>
      </dgm:t>
    </dgm:pt>
  </dgm:ptLst>
  <dgm:cxnLst>
    <dgm:cxn modelId="{1B0CEA9F-4AD6-4FE5-AB7D-F07F39652A5B}" srcId="{01BAB3FD-22B1-40A7-9D6A-4DC11B6E0E43}" destId="{396C9E2C-F7F2-4368-A20F-3DB493C1A78E}" srcOrd="2" destOrd="0" parTransId="{9349D62E-9DEC-417A-86C9-530AF9505863}" sibTransId="{AA4AE646-D68C-4F06-B6DD-F762A6EC55CF}"/>
    <dgm:cxn modelId="{63B5628E-D57F-4BA9-A1E8-73D868549E61}" type="presOf" srcId="{396C9E2C-F7F2-4368-A20F-3DB493C1A78E}" destId="{0EDA0723-EE30-40FE-9579-9C0BBA0405C4}" srcOrd="0" destOrd="0" presId="urn:microsoft.com/office/officeart/2005/8/layout/hProcess9"/>
    <dgm:cxn modelId="{92442115-B762-46FE-B3C9-7177DB529A00}" type="presOf" srcId="{E30492C1-8E15-4219-BE36-1C14DC1E2F90}" destId="{88E48997-C761-4A43-B9DD-793FF6303B31}" srcOrd="0" destOrd="0" presId="urn:microsoft.com/office/officeart/2005/8/layout/hProcess9"/>
    <dgm:cxn modelId="{53CDDE8E-791B-4F66-A755-7F8A8A33D851}" srcId="{01BAB3FD-22B1-40A7-9D6A-4DC11B6E0E43}" destId="{8AD298D9-B4BD-45E5-AAF8-009E6C69D3E5}" srcOrd="1" destOrd="0" parTransId="{2BCC9C12-EABA-44B8-8F4E-DE78E3924027}" sibTransId="{67DD2B2E-12F3-4019-B2CF-41EE183FE01F}"/>
    <dgm:cxn modelId="{A6C4DC21-3932-42C5-918A-7B900C7331BD}" srcId="{01BAB3FD-22B1-40A7-9D6A-4DC11B6E0E43}" destId="{E30492C1-8E15-4219-BE36-1C14DC1E2F90}" srcOrd="0" destOrd="0" parTransId="{DF108A49-0A21-4CD3-B222-B9A9FE641BA6}" sibTransId="{47F5C7FA-2C33-4929-BB4E-257CDCB5E90A}"/>
    <dgm:cxn modelId="{E3D8A218-B2EF-4D6D-8323-E365447ACFA8}" type="presOf" srcId="{8AD298D9-B4BD-45E5-AAF8-009E6C69D3E5}" destId="{6F03B225-80D6-4231-9750-87F231B90C96}" srcOrd="0" destOrd="0" presId="urn:microsoft.com/office/officeart/2005/8/layout/hProcess9"/>
    <dgm:cxn modelId="{888FF4E7-EF7C-4D06-A69E-14FEA8B07777}" type="presOf" srcId="{01BAB3FD-22B1-40A7-9D6A-4DC11B6E0E43}" destId="{E0D46562-94F9-4F83-BD9B-8BFFAD6FC38E}" srcOrd="0" destOrd="0" presId="urn:microsoft.com/office/officeart/2005/8/layout/hProcess9"/>
    <dgm:cxn modelId="{D38C5A79-A1A7-43C1-85C9-9349B25A9FAE}" type="presParOf" srcId="{E0D46562-94F9-4F83-BD9B-8BFFAD6FC38E}" destId="{B87C31BC-B7B5-4BEB-924B-9CE6F5B50183}" srcOrd="0" destOrd="0" presId="urn:microsoft.com/office/officeart/2005/8/layout/hProcess9"/>
    <dgm:cxn modelId="{29FBADFD-39F6-4CE6-8ECB-929957792253}" type="presParOf" srcId="{E0D46562-94F9-4F83-BD9B-8BFFAD6FC38E}" destId="{A82E8D16-21E5-43E0-97F5-4E0BB490D3C2}" srcOrd="1" destOrd="0" presId="urn:microsoft.com/office/officeart/2005/8/layout/hProcess9"/>
    <dgm:cxn modelId="{E4C15E85-28F8-44A0-B71A-84EE31886149}" type="presParOf" srcId="{A82E8D16-21E5-43E0-97F5-4E0BB490D3C2}" destId="{88E48997-C761-4A43-B9DD-793FF6303B31}" srcOrd="0" destOrd="0" presId="urn:microsoft.com/office/officeart/2005/8/layout/hProcess9"/>
    <dgm:cxn modelId="{3B5A3D84-543C-4496-B0D1-261F585342EC}" type="presParOf" srcId="{A82E8D16-21E5-43E0-97F5-4E0BB490D3C2}" destId="{F008103C-4573-42BE-95D9-CCA9ABE169EA}" srcOrd="1" destOrd="0" presId="urn:microsoft.com/office/officeart/2005/8/layout/hProcess9"/>
    <dgm:cxn modelId="{9D98EB6F-BB7B-47F4-852A-C2AEBF54487E}" type="presParOf" srcId="{A82E8D16-21E5-43E0-97F5-4E0BB490D3C2}" destId="{6F03B225-80D6-4231-9750-87F231B90C96}" srcOrd="2" destOrd="0" presId="urn:microsoft.com/office/officeart/2005/8/layout/hProcess9"/>
    <dgm:cxn modelId="{D7063BA6-3381-4358-9FB4-2A5D0CE82CCA}" type="presParOf" srcId="{A82E8D16-21E5-43E0-97F5-4E0BB490D3C2}" destId="{38F6E78D-B938-45DE-B8CA-E24F69B4E390}" srcOrd="3" destOrd="0" presId="urn:microsoft.com/office/officeart/2005/8/layout/hProcess9"/>
    <dgm:cxn modelId="{7F7AE703-C16B-461B-9D63-02EFEE368613}" type="presParOf" srcId="{A82E8D16-21E5-43E0-97F5-4E0BB490D3C2}" destId="{0EDA0723-EE30-40FE-9579-9C0BBA0405C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cs typeface="+mn-cs"/>
              </a:defRPr>
            </a:lvl1pPr>
          </a:lstStyle>
          <a:p>
            <a:pPr>
              <a:defRPr/>
            </a:pPr>
            <a:fld id="{027EA74B-9178-49B8-8B0A-327A0BF93B56}" type="datetimeFigureOut">
              <a:rPr lang="en-US"/>
              <a:pPr>
                <a:defRPr/>
              </a:pPr>
              <a:t>29/08/2019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itchFamily="34" charset="-128"/>
                <a:cs typeface="+mn-cs"/>
              </a:defRPr>
            </a:lvl1pPr>
          </a:lstStyle>
          <a:p>
            <a:pPr>
              <a:defRPr/>
            </a:pPr>
            <a:fld id="{94243E68-33BB-4599-9E6B-797191F28564}" type="slidenum">
              <a:rPr lang="en-US" altLang="en-US"/>
              <a:pPr>
                <a:defRPr/>
              </a:pPr>
              <a:t>‹#›</a:t>
            </a:fld>
            <a:endParaRPr lang="en-US" altLang="en-US"/>
          </a:p>
        </p:txBody>
      </p:sp>
    </p:spTree>
    <p:extLst>
      <p:ext uri="{BB962C8B-B14F-4D97-AF65-F5344CB8AC3E}">
        <p14:creationId xmlns:p14="http://schemas.microsoft.com/office/powerpoint/2010/main" val="371446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classroom program  is structured</a:t>
            </a:r>
            <a:r>
              <a:rPr lang="en-GB" sz="1200" kern="1200" baseline="0" dirty="0">
                <a:solidFill>
                  <a:schemeClr val="tx1"/>
                </a:solidFill>
                <a:effectLst/>
                <a:latin typeface="+mn-lt"/>
                <a:ea typeface="+mn-ea"/>
                <a:cs typeface="+mn-cs"/>
              </a:rPr>
              <a:t> in three parts representing overall themes with </a:t>
            </a:r>
            <a:r>
              <a:rPr lang="en-GB" sz="1200" b="1" kern="1200" dirty="0">
                <a:solidFill>
                  <a:schemeClr val="tx1"/>
                </a:solidFill>
                <a:effectLst/>
                <a:latin typeface="+mn-lt"/>
                <a:ea typeface="+mn-ea"/>
                <a:cs typeface="+mn-cs"/>
              </a:rPr>
              <a:t>seven topic areas </a:t>
            </a:r>
            <a:r>
              <a:rPr lang="en-GB" sz="1200" b="0" kern="1200" dirty="0">
                <a:solidFill>
                  <a:schemeClr val="tx1"/>
                </a:solidFill>
                <a:effectLst/>
                <a:latin typeface="+mn-lt"/>
                <a:ea typeface="+mn-ea"/>
                <a:cs typeface="+mn-cs"/>
              </a:rPr>
              <a:t>housed within them</a:t>
            </a:r>
            <a:r>
              <a:rPr lang="en-GB" sz="1200" kern="1200" dirty="0">
                <a:solidFill>
                  <a:schemeClr val="tx1"/>
                </a:solidFill>
                <a:effectLst/>
                <a:latin typeface="+mn-lt"/>
                <a:ea typeface="+mn-ea"/>
                <a:cs typeface="+mn-cs"/>
              </a:rPr>
              <a:t>. Each topic area includes three to five classroom activities. These activities will take between 30 minutes and one hour to deliver. While an approximate time allocation is provided, the length of time each activity takes will depend on the teacher and the class context.</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4DA33-7622-CB40-BFF3-2D0171DA3501}" type="slidenum">
              <a:rPr lang="en-US" smtClean="0"/>
              <a:pPr/>
              <a:t>2</a:t>
            </a:fld>
            <a:endParaRPr lang="en-US"/>
          </a:p>
        </p:txBody>
      </p:sp>
    </p:spTree>
    <p:extLst>
      <p:ext uri="{BB962C8B-B14F-4D97-AF65-F5344CB8AC3E}">
        <p14:creationId xmlns:p14="http://schemas.microsoft.com/office/powerpoint/2010/main" val="185694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1418FF-0BB5-4AAE-AD30-8F49957DD1A6}" type="slidenum">
              <a:rPr lang="en-US" altLang="en-US" smtClean="0"/>
              <a:pPr eaLnBrk="1" hangingPunct="1"/>
              <a:t>5</a:t>
            </a:fld>
            <a:endParaRPr lang="en-US" alt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804903D-ECBB-46E6-A74D-A09E29C28246}" type="slidenum">
              <a:rPr lang="en-US" altLang="en-US" smtClean="0"/>
              <a:pPr eaLnBrk="1" hangingPunct="1"/>
              <a:t>6</a:t>
            </a:fld>
            <a:endParaRPr lang="en-US" alt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355E38-C372-D943-A83B-42C2CC502D00}" type="slidenum">
              <a:rPr lang="en-US" smtClean="0"/>
              <a:pPr/>
              <a:t>10</a:t>
            </a:fld>
            <a:endParaRPr lang="en-US"/>
          </a:p>
        </p:txBody>
      </p:sp>
    </p:spTree>
    <p:extLst>
      <p:ext uri="{BB962C8B-B14F-4D97-AF65-F5344CB8AC3E}">
        <p14:creationId xmlns:p14="http://schemas.microsoft.com/office/powerpoint/2010/main" val="45747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Learning objectives</a:t>
            </a:r>
          </a:p>
          <a:p>
            <a:r>
              <a:rPr lang="en-US" dirty="0"/>
              <a:t>In this activity students will: </a:t>
            </a:r>
          </a:p>
          <a:p>
            <a:r>
              <a:rPr lang="en-US" dirty="0"/>
              <a:t>•Develop awareness that some forms of gender-based discrimination are particularly severe for those who are transgender or same-sex attracted </a:t>
            </a:r>
          </a:p>
          <a:p>
            <a:endParaRPr lang="en-US" dirty="0"/>
          </a:p>
          <a:p>
            <a:r>
              <a:rPr lang="en-US" dirty="0"/>
              <a:t>Explain that there are a number of different groups who experience severe forms of discrimination because of their gender. </a:t>
            </a:r>
          </a:p>
          <a:p>
            <a:r>
              <a:rPr lang="en-US" dirty="0"/>
              <a:t>Another group which faces discrimination against on the basis of gender are transgender and intersex people.</a:t>
            </a:r>
          </a:p>
          <a:p>
            <a:r>
              <a:rPr lang="en-US" dirty="0"/>
              <a:t>Ask for examples of the types of discrimination experienced by women, transgender and intersex. </a:t>
            </a:r>
          </a:p>
          <a:p>
            <a:endParaRPr lang="en-US" dirty="0"/>
          </a:p>
          <a:p>
            <a:r>
              <a:rPr lang="en-US" b="1" dirty="0"/>
              <a:t>This activity has helped us to learn that: </a:t>
            </a:r>
          </a:p>
          <a:p>
            <a:r>
              <a:rPr lang="en-US" dirty="0"/>
              <a:t>• People can be attracted to other people of the same or different genders. People who are attracted to people of the same gender are called same-sex attracted. </a:t>
            </a:r>
          </a:p>
          <a:p>
            <a:r>
              <a:rPr lang="en-US" dirty="0"/>
              <a:t>• Some people do not feel they were born in the right bodies. They may choose to present themselves as another gender which differs from their sex assigned at birth. This is called transgender. </a:t>
            </a:r>
          </a:p>
          <a:p>
            <a:r>
              <a:rPr lang="en-US" dirty="0"/>
              <a:t>• Some people are born with bodies that are more of a mix of male and female body parts. This is called are called intersex. </a:t>
            </a:r>
          </a:p>
          <a:p>
            <a:r>
              <a:rPr lang="en-US" dirty="0"/>
              <a:t>• Same-sex attracted, bisexual, transgender and intersex people are often discriminated against, which is a violation of their human rights. </a:t>
            </a:r>
          </a:p>
        </p:txBody>
      </p:sp>
      <p:sp>
        <p:nvSpPr>
          <p:cNvPr id="4" name="Slide Number Placeholder 3"/>
          <p:cNvSpPr>
            <a:spLocks noGrp="1"/>
          </p:cNvSpPr>
          <p:nvPr>
            <p:ph type="sldNum" sz="quarter" idx="10"/>
          </p:nvPr>
        </p:nvSpPr>
        <p:spPr/>
        <p:txBody>
          <a:bodyPr/>
          <a:lstStyle/>
          <a:p>
            <a:fld id="{29AF5FAE-E474-1B45-BCF3-7F460C7E523F}" type="slidenum">
              <a:rPr lang="en-US" smtClean="0"/>
              <a:pPr/>
              <a:t>12</a:t>
            </a:fld>
            <a:endParaRPr lang="en-US"/>
          </a:p>
        </p:txBody>
      </p:sp>
    </p:spTree>
    <p:extLst>
      <p:ext uri="{BB962C8B-B14F-4D97-AF65-F5344CB8AC3E}">
        <p14:creationId xmlns:p14="http://schemas.microsoft.com/office/powerpoint/2010/main" val="411492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BC907D3-6B8F-4C67-8531-8CA04F4FED26}" type="slidenum">
              <a:rPr lang="en-US" smtClean="0"/>
              <a:pPr>
                <a:defRPr/>
              </a:pPr>
              <a:t>23</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712936D-300E-41B9-B3DC-FA963189C589}" type="slidenum">
              <a:rPr lang="en-US" altLang="en-US" smtClean="0"/>
              <a:pPr eaLnBrk="1" hangingPunct="1"/>
              <a:t>24</a:t>
            </a:fld>
            <a:endParaRPr lang="en-US" alt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3D81EF0-0A4E-457A-A4AC-2419F7DB2475}" type="slidenum">
              <a:rPr lang="en-US" altLang="en-US" smtClean="0"/>
              <a:pPr eaLnBrk="1" hangingPunct="1"/>
              <a:t>36</a:t>
            </a:fld>
            <a:endParaRPr lang="en-US" alt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E951B0-25DB-4274-ADB1-5A4F8F5847C4}" type="datetimeFigureOut">
              <a:rPr lang="en-US"/>
              <a:pPr>
                <a:defRPr/>
              </a:pPr>
              <a:t>29/08/2019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928806-B105-44E2-9562-8A211A9EA9D5}" type="slidenum">
              <a:rPr lang="en-US" altLang="en-US"/>
              <a:pPr>
                <a:defRPr/>
              </a:pPr>
              <a:t>‹#›</a:t>
            </a:fld>
            <a:endParaRPr lang="en-US" altLang="en-US"/>
          </a:p>
        </p:txBody>
      </p:sp>
    </p:spTree>
    <p:extLst>
      <p:ext uri="{BB962C8B-B14F-4D97-AF65-F5344CB8AC3E}">
        <p14:creationId xmlns:p14="http://schemas.microsoft.com/office/powerpoint/2010/main" val="367806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F1C82A-3DD8-4E82-B958-FEE110914D2C}" type="datetimeFigureOut">
              <a:rPr lang="en-US"/>
              <a:pPr>
                <a:defRPr/>
              </a:pPr>
              <a:t>29/08/2019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0713B7-5E49-40E8-A744-0D718B3CBD9C}" type="slidenum">
              <a:rPr lang="en-US" altLang="en-US"/>
              <a:pPr>
                <a:defRPr/>
              </a:pPr>
              <a:t>‹#›</a:t>
            </a:fld>
            <a:endParaRPr lang="en-US" altLang="en-US"/>
          </a:p>
        </p:txBody>
      </p:sp>
    </p:spTree>
    <p:extLst>
      <p:ext uri="{BB962C8B-B14F-4D97-AF65-F5344CB8AC3E}">
        <p14:creationId xmlns:p14="http://schemas.microsoft.com/office/powerpoint/2010/main" val="219009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C43D2-7B2D-46FA-8B77-D7499C81B764}" type="datetimeFigureOut">
              <a:rPr lang="en-US"/>
              <a:pPr>
                <a:defRPr/>
              </a:pPr>
              <a:t>29/08/2019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FCC5-740A-4542-8E37-4B152CD57349}" type="slidenum">
              <a:rPr lang="en-US" altLang="en-US"/>
              <a:pPr>
                <a:defRPr/>
              </a:pPr>
              <a:t>‹#›</a:t>
            </a:fld>
            <a:endParaRPr lang="en-US" altLang="en-US"/>
          </a:p>
        </p:txBody>
      </p:sp>
    </p:spTree>
    <p:extLst>
      <p:ext uri="{BB962C8B-B14F-4D97-AF65-F5344CB8AC3E}">
        <p14:creationId xmlns:p14="http://schemas.microsoft.com/office/powerpoint/2010/main" val="10337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54880452-245B-4CAC-983F-1522FF4043F6}" type="slidenum">
              <a:rPr lang="en-US" altLang="en-US"/>
              <a:pPr>
                <a:defRPr/>
              </a:pPr>
              <a:t>‹#›</a:t>
            </a:fld>
            <a:endParaRPr lang="en-US" altLang="en-US"/>
          </a:p>
        </p:txBody>
      </p:sp>
    </p:spTree>
    <p:extLst>
      <p:ext uri="{BB962C8B-B14F-4D97-AF65-F5344CB8AC3E}">
        <p14:creationId xmlns:p14="http://schemas.microsoft.com/office/powerpoint/2010/main" val="292874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484ECC01-D7F3-49AE-8348-177D6A05B479}" type="slidenum">
              <a:rPr lang="en-US"/>
              <a:pPr>
                <a:defRPr/>
              </a:pPr>
              <a:t>‹#›</a:t>
            </a:fld>
            <a:endParaRPr lang="en-US"/>
          </a:p>
        </p:txBody>
      </p:sp>
    </p:spTree>
    <p:extLst>
      <p:ext uri="{BB962C8B-B14F-4D97-AF65-F5344CB8AC3E}">
        <p14:creationId xmlns:p14="http://schemas.microsoft.com/office/powerpoint/2010/main" val="26455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F80727-9DDB-4C1A-A4EA-096BF663D58D}" type="datetimeFigureOut">
              <a:rPr lang="en-US"/>
              <a:pPr>
                <a:defRPr/>
              </a:pPr>
              <a:t>29/08/2019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2F4E45-E7FF-47CC-B00A-F48C836F3B7A}" type="slidenum">
              <a:rPr lang="en-US" altLang="en-US"/>
              <a:pPr>
                <a:defRPr/>
              </a:pPr>
              <a:t>‹#›</a:t>
            </a:fld>
            <a:endParaRPr lang="en-US" altLang="en-US"/>
          </a:p>
        </p:txBody>
      </p:sp>
    </p:spTree>
    <p:extLst>
      <p:ext uri="{BB962C8B-B14F-4D97-AF65-F5344CB8AC3E}">
        <p14:creationId xmlns:p14="http://schemas.microsoft.com/office/powerpoint/2010/main" val="267844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038F0D-78D4-4D91-96BA-7E8E0255E8E7}" type="datetimeFigureOut">
              <a:rPr lang="en-US"/>
              <a:pPr>
                <a:defRPr/>
              </a:pPr>
              <a:t>29/08/2019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96AD03-74B5-439F-AC0A-9590081C38EC}" type="slidenum">
              <a:rPr lang="en-US" altLang="en-US"/>
              <a:pPr>
                <a:defRPr/>
              </a:pPr>
              <a:t>‹#›</a:t>
            </a:fld>
            <a:endParaRPr lang="en-US" altLang="en-US"/>
          </a:p>
        </p:txBody>
      </p:sp>
    </p:spTree>
    <p:extLst>
      <p:ext uri="{BB962C8B-B14F-4D97-AF65-F5344CB8AC3E}">
        <p14:creationId xmlns:p14="http://schemas.microsoft.com/office/powerpoint/2010/main" val="141152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80F40B-0381-4B6C-A57D-375C87B144D3}" type="datetimeFigureOut">
              <a:rPr lang="en-US"/>
              <a:pPr>
                <a:defRPr/>
              </a:pPr>
              <a:t>29/08/2019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54C3D-C94E-498B-BB12-DC40B563AF42}" type="slidenum">
              <a:rPr lang="en-US" altLang="en-US"/>
              <a:pPr>
                <a:defRPr/>
              </a:pPr>
              <a:t>‹#›</a:t>
            </a:fld>
            <a:endParaRPr lang="en-US" altLang="en-US"/>
          </a:p>
        </p:txBody>
      </p:sp>
    </p:spTree>
    <p:extLst>
      <p:ext uri="{BB962C8B-B14F-4D97-AF65-F5344CB8AC3E}">
        <p14:creationId xmlns:p14="http://schemas.microsoft.com/office/powerpoint/2010/main" val="113524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41150-2061-48AC-94D9-6AAA2EF72E2C}" type="datetimeFigureOut">
              <a:rPr lang="en-US"/>
              <a:pPr>
                <a:defRPr/>
              </a:pPr>
              <a:t>29/08/2019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296220-1220-468F-ACDB-7BC960C31BE9}" type="slidenum">
              <a:rPr lang="en-US" altLang="en-US"/>
              <a:pPr>
                <a:defRPr/>
              </a:pPr>
              <a:t>‹#›</a:t>
            </a:fld>
            <a:endParaRPr lang="en-US" altLang="en-US"/>
          </a:p>
        </p:txBody>
      </p:sp>
    </p:spTree>
    <p:extLst>
      <p:ext uri="{BB962C8B-B14F-4D97-AF65-F5344CB8AC3E}">
        <p14:creationId xmlns:p14="http://schemas.microsoft.com/office/powerpoint/2010/main" val="114518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EA0ADF-2E40-4EC0-AD43-A4D0EAA01E02}" type="datetimeFigureOut">
              <a:rPr lang="en-US"/>
              <a:pPr>
                <a:defRPr/>
              </a:pPr>
              <a:t>29/08/2019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69D298-E424-42B4-9D62-15EF646D9610}" type="slidenum">
              <a:rPr lang="en-US" altLang="en-US"/>
              <a:pPr>
                <a:defRPr/>
              </a:pPr>
              <a:t>‹#›</a:t>
            </a:fld>
            <a:endParaRPr lang="en-US" altLang="en-US"/>
          </a:p>
        </p:txBody>
      </p:sp>
    </p:spTree>
    <p:extLst>
      <p:ext uri="{BB962C8B-B14F-4D97-AF65-F5344CB8AC3E}">
        <p14:creationId xmlns:p14="http://schemas.microsoft.com/office/powerpoint/2010/main" val="306449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0B2395-BADB-48B1-A1D4-E8B7E4CD1BE6}" type="datetimeFigureOut">
              <a:rPr lang="en-US"/>
              <a:pPr>
                <a:defRPr/>
              </a:pPr>
              <a:t>29/08/2019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6894FB-1075-4DDF-9BB1-17535CF4C4C3}" type="slidenum">
              <a:rPr lang="en-US" altLang="en-US"/>
              <a:pPr>
                <a:defRPr/>
              </a:pPr>
              <a:t>‹#›</a:t>
            </a:fld>
            <a:endParaRPr lang="en-US" altLang="en-US"/>
          </a:p>
        </p:txBody>
      </p:sp>
    </p:spTree>
    <p:extLst>
      <p:ext uri="{BB962C8B-B14F-4D97-AF65-F5344CB8AC3E}">
        <p14:creationId xmlns:p14="http://schemas.microsoft.com/office/powerpoint/2010/main" val="227427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D81D75-EACB-46BB-A825-10AFE61AD003}" type="datetimeFigureOut">
              <a:rPr lang="en-US"/>
              <a:pPr>
                <a:defRPr/>
              </a:pPr>
              <a:t>29/08/2019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01B7B-25F9-4330-A4B5-2658C824F2F9}" type="slidenum">
              <a:rPr lang="en-US" altLang="en-US"/>
              <a:pPr>
                <a:defRPr/>
              </a:pPr>
              <a:t>‹#›</a:t>
            </a:fld>
            <a:endParaRPr lang="en-US" altLang="en-US"/>
          </a:p>
        </p:txBody>
      </p:sp>
    </p:spTree>
    <p:extLst>
      <p:ext uri="{BB962C8B-B14F-4D97-AF65-F5344CB8AC3E}">
        <p14:creationId xmlns:p14="http://schemas.microsoft.com/office/powerpoint/2010/main" val="41919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C7EF66-079F-4AAB-82EE-D17FC54D4A21}" type="datetimeFigureOut">
              <a:rPr lang="en-US"/>
              <a:pPr>
                <a:defRPr/>
              </a:pPr>
              <a:t>29/08/2019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991133-E79A-41CA-985F-610B3F788B37}" type="slidenum">
              <a:rPr lang="en-US" altLang="en-US"/>
              <a:pPr>
                <a:defRPr/>
              </a:pPr>
              <a:t>‹#›</a:t>
            </a:fld>
            <a:endParaRPr lang="en-US" altLang="en-US"/>
          </a:p>
        </p:txBody>
      </p:sp>
    </p:spTree>
    <p:extLst>
      <p:ext uri="{BB962C8B-B14F-4D97-AF65-F5344CB8AC3E}">
        <p14:creationId xmlns:p14="http://schemas.microsoft.com/office/powerpoint/2010/main" val="219938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cs typeface="+mn-cs"/>
              </a:defRPr>
            </a:lvl1pPr>
          </a:lstStyle>
          <a:p>
            <a:pPr>
              <a:defRPr/>
            </a:pPr>
            <a:fld id="{149D54FA-0DBD-48D4-AFD8-F861BA42C2DB}" type="datetimeFigureOut">
              <a:rPr lang="en-US"/>
              <a:pPr>
                <a:defRPr/>
              </a:pPr>
              <a:t>29/08/2019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ＭＳ Ｐゴシック" pitchFamily="34" charset="-128"/>
                <a:cs typeface="+mn-cs"/>
              </a:defRPr>
            </a:lvl1pPr>
          </a:lstStyle>
          <a:p>
            <a:pPr>
              <a:defRPr/>
            </a:pPr>
            <a:fld id="{41B809C7-755A-4C93-B7AE-664330FB26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 id="2147485194" r:id="rId12"/>
    <p:sldLayoutId id="2147485195" r:id="rId1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vn/imgres?q=b%C3%ACnh+%C4%91%E1%BA%B3ng+gi%E1%BB%9Bi+%E1%BB%9F+vi%E1%BB%87t+nam&amp;um=1&amp;hl=vi&amp;sa=N&amp;biw=1064&amp;bih=601&amp;tbm=isch&amp;tbnid=Kq7tBZKCRZcRvM:&amp;imgrefurl=http://saga.vn/view.aspx?id=4163&amp;docid=OE3qhUmE59V9mM&amp;imgurl=http://saga.vn/Saga_Gallery/Quantri/multitask.gif&amp;w=200&amp;h=219&amp;ei=aAvvTobuF4LBiQelp-iyBw&amp;zoom=1"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oleObject" Target="../embeddings/oleObject1.bin"/><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jpeg"/><Relationship Id="rId5" Type="http://schemas.openxmlformats.org/officeDocument/2006/relationships/image" Target="../media/image42.emf"/><Relationship Id="rId4" Type="http://schemas.openxmlformats.org/officeDocument/2006/relationships/oleObject" Target="../embeddings/Microsoft_Excel_97-2003_Worksheet1.xls"/></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 Id="rId4" Type="http://schemas.openxmlformats.org/officeDocument/2006/relationships/image" Target="../media/image6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1</a:t>
            </a:fld>
            <a:endParaRPr lang="vi-VN" altLang="en-US" smtClean="0">
              <a:solidFill>
                <a:srgbClr val="898989"/>
              </a:solidFill>
              <a:latin typeface="Calibri" pitchFamily="34" charset="0"/>
            </a:endParaRPr>
          </a:p>
        </p:txBody>
      </p:sp>
      <p:sp>
        <p:nvSpPr>
          <p:cNvPr id="4104" name="Subtitle 2"/>
          <p:cNvSpPr txBox="1">
            <a:spLocks/>
          </p:cNvSpPr>
          <p:nvPr/>
        </p:nvSpPr>
        <p:spPr bwMode="auto">
          <a:xfrm>
            <a:off x="4724400" y="59436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2400" b="1" smtClean="0"/>
              <a:t>Dak Lak, 16-18/5/2019</a:t>
            </a:r>
            <a:endParaRPr lang="en-US" altLang="en-US" sz="2400" dirty="0"/>
          </a:p>
        </p:txBody>
      </p:sp>
      <p:sp>
        <p:nvSpPr>
          <p:cNvPr id="11" name="WordArt 4"/>
          <p:cNvSpPr>
            <a:spLocks noChangeArrowheads="1" noChangeShapeType="1" noTextEdit="1"/>
          </p:cNvSpPr>
          <p:nvPr/>
        </p:nvSpPr>
        <p:spPr bwMode="auto">
          <a:xfrm>
            <a:off x="533400" y="838200"/>
            <a:ext cx="8229600" cy="2338388"/>
          </a:xfrm>
          <a:prstGeom prst="rect">
            <a:avLst/>
          </a:prstGeom>
        </p:spPr>
        <p:txBody>
          <a:bodyPr wrap="none" fromWordArt="1">
            <a:prstTxWarp prst="textPlain">
              <a:avLst>
                <a:gd name="adj" fmla="val 50208"/>
              </a:avLst>
            </a:prstTxWarp>
          </a:bodyPr>
          <a:lstStyle/>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KỸ NĂNG LỒNG GHÉP GIỚI </a:t>
            </a:r>
          </a:p>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TRONG QUẢN LÝ, GIÁO </a:t>
            </a:r>
            <a:r>
              <a:rPr lang="en-US" sz="3600" b="1" kern="10" smtClean="0">
                <a:ln w="12700">
                  <a:solidFill>
                    <a:srgbClr val="0000E2"/>
                  </a:solidFill>
                  <a:round/>
                  <a:headEnd/>
                  <a:tailEnd/>
                </a:ln>
                <a:solidFill>
                  <a:srgbClr val="0000FF"/>
                </a:solidFill>
                <a:latin typeface="Times New Roman"/>
                <a:ea typeface="Times New Roman"/>
                <a:cs typeface="Times New Roman"/>
              </a:rPr>
              <a:t>DỤC </a:t>
            </a:r>
          </a:p>
          <a:p>
            <a:pPr algn="ctr">
              <a:defRPr/>
            </a:pPr>
            <a:r>
              <a:rPr lang="en-US" sz="3600" b="1" kern="10" smtClean="0">
                <a:ln w="12700">
                  <a:solidFill>
                    <a:srgbClr val="0000E2"/>
                  </a:solidFill>
                  <a:round/>
                  <a:headEnd/>
                  <a:tailEnd/>
                </a:ln>
                <a:solidFill>
                  <a:srgbClr val="0000FF"/>
                </a:solidFill>
                <a:latin typeface="Times New Roman"/>
                <a:ea typeface="Times New Roman"/>
                <a:cs typeface="Times New Roman"/>
              </a:rPr>
              <a:t>HS</a:t>
            </a:r>
            <a:r>
              <a:rPr lang="en-US" sz="3600" b="1" kern="10" dirty="0" smtClean="0">
                <a:ln w="12700">
                  <a:solidFill>
                    <a:srgbClr val="0000E2"/>
                  </a:solidFill>
                  <a:round/>
                  <a:headEnd/>
                  <a:tailEnd/>
                </a:ln>
                <a:solidFill>
                  <a:srgbClr val="0000FF"/>
                </a:solidFill>
                <a:latin typeface="Times New Roman"/>
                <a:ea typeface="Times New Roman"/>
                <a:cs typeface="Times New Roman"/>
              </a:rPr>
              <a:t> </a:t>
            </a:r>
            <a:r>
              <a:rPr lang="en-US" sz="3600" b="1" kern="10" smtClean="0">
                <a:ln w="12700">
                  <a:solidFill>
                    <a:srgbClr val="0000E2"/>
                  </a:solidFill>
                  <a:round/>
                  <a:headEnd/>
                  <a:tailEnd/>
                </a:ln>
                <a:solidFill>
                  <a:srgbClr val="0000FF"/>
                </a:solidFill>
                <a:latin typeface="Times New Roman"/>
                <a:ea typeface="Times New Roman"/>
                <a:cs typeface="Times New Roman"/>
              </a:rPr>
              <a:t>CỦA GVCN </a:t>
            </a:r>
          </a:p>
          <a:p>
            <a:pPr algn="ctr">
              <a:defRPr/>
            </a:pPr>
            <a:r>
              <a:rPr lang="en-US" sz="3600" b="1" kern="10" smtClean="0">
                <a:ln w="12700">
                  <a:solidFill>
                    <a:srgbClr val="0000E2"/>
                  </a:solidFill>
                  <a:round/>
                  <a:headEnd/>
                  <a:tailEnd/>
                </a:ln>
                <a:solidFill>
                  <a:srgbClr val="0000FF"/>
                </a:solidFill>
                <a:latin typeface="Times New Roman"/>
                <a:ea typeface="Times New Roman"/>
                <a:cs typeface="Times New Roman"/>
              </a:rPr>
              <a:t>Ở </a:t>
            </a:r>
            <a:r>
              <a:rPr lang="en-US" sz="3600" b="1" kern="10" dirty="0" smtClean="0">
                <a:ln w="12700">
                  <a:solidFill>
                    <a:srgbClr val="0000E2"/>
                  </a:solidFill>
                  <a:round/>
                  <a:headEnd/>
                  <a:tailEnd/>
                </a:ln>
                <a:solidFill>
                  <a:srgbClr val="0000FF"/>
                </a:solidFill>
                <a:latin typeface="Times New Roman"/>
                <a:ea typeface="Times New Roman"/>
                <a:cs typeface="Times New Roman"/>
              </a:rPr>
              <a:t>TRƯỜNG THPT</a:t>
            </a:r>
            <a:endParaRPr lang="en-US" sz="3600" b="1" kern="10" dirty="0">
              <a:ln w="12700">
                <a:solidFill>
                  <a:srgbClr val="0000E2"/>
                </a:solidFill>
                <a:round/>
                <a:headEnd/>
                <a:tailEnd/>
              </a:ln>
              <a:solidFill>
                <a:srgbClr val="0000FF"/>
              </a:solidFill>
              <a:latin typeface="Times New Roman"/>
              <a:ea typeface="Times New Roman"/>
              <a:cs typeface="Times New Roman"/>
            </a:endParaRPr>
          </a:p>
        </p:txBody>
      </p:sp>
      <p:sp>
        <p:nvSpPr>
          <p:cNvPr id="89090" name="AutoShape 2" descr="Image result for gender iss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1" name="Picture 3"/>
          <p:cNvPicPr>
            <a:picLocks noChangeAspect="1" noChangeArrowheads="1"/>
          </p:cNvPicPr>
          <p:nvPr/>
        </p:nvPicPr>
        <p:blipFill>
          <a:blip r:embed="rId2"/>
          <a:srcRect/>
          <a:stretch>
            <a:fillRect/>
          </a:stretch>
        </p:blipFill>
        <p:spPr bwMode="auto">
          <a:xfrm>
            <a:off x="2209800" y="3421720"/>
            <a:ext cx="4419600" cy="2252025"/>
          </a:xfrm>
          <a:prstGeom prst="rect">
            <a:avLst/>
          </a:prstGeom>
          <a:noFill/>
          <a:ln w="9525">
            <a:noFill/>
            <a:miter lim="800000"/>
            <a:headEnd/>
            <a:tailEnd/>
          </a:ln>
          <a:effectLst/>
        </p:spPr>
      </p:pic>
    </p:spTree>
    <p:extLst>
      <p:ext uri="{BB962C8B-B14F-4D97-AF65-F5344CB8AC3E}">
        <p14:creationId xmlns:p14="http://schemas.microsoft.com/office/powerpoint/2010/main" val="830529098"/>
      </p:ext>
    </p:extLst>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325563"/>
          </a:xfrm>
        </p:spPr>
        <p:txBody>
          <a:bodyPr>
            <a:normAutofit/>
          </a:bodyPr>
          <a:lstStyle/>
          <a:p>
            <a:pPr algn="ctr"/>
            <a:r>
              <a:rPr lang="en-AU" sz="3200" b="1" dirty="0" err="1" smtClean="0">
                <a:latin typeface="Times New Roman" panose="02020603050405020304" pitchFamily="18" charset="0"/>
                <a:cs typeface="Times New Roman" panose="02020603050405020304" pitchFamily="18" charset="0"/>
              </a:rPr>
              <a:t>Khuôn</a:t>
            </a:r>
            <a:r>
              <a:rPr lang="en-AU" sz="3200" b="1" dirty="0" smtClean="0">
                <a:latin typeface="Times New Roman" panose="02020603050405020304" pitchFamily="18" charset="0"/>
                <a:cs typeface="Times New Roman" panose="02020603050405020304" pitchFamily="18" charset="0"/>
              </a:rPr>
              <a:t> </a:t>
            </a:r>
            <a:r>
              <a:rPr lang="en-AU" sz="3200" b="1" dirty="0" err="1" smtClean="0">
                <a:latin typeface="Times New Roman" panose="02020603050405020304" pitchFamily="18" charset="0"/>
                <a:cs typeface="Times New Roman" panose="02020603050405020304" pitchFamily="18" charset="0"/>
              </a:rPr>
              <a:t>mẫu</a:t>
            </a:r>
            <a:r>
              <a:rPr lang="en-AU" sz="3200" b="1" dirty="0" smtClean="0">
                <a:latin typeface="Times New Roman" panose="02020603050405020304" pitchFamily="18" charset="0"/>
                <a:cs typeface="Times New Roman" panose="02020603050405020304" pitchFamily="18" charset="0"/>
              </a:rPr>
              <a:t> </a:t>
            </a:r>
            <a:r>
              <a:rPr lang="en-AU" sz="3200" b="1" dirty="0" err="1" smtClean="0">
                <a:latin typeface="Times New Roman" panose="02020603050405020304" pitchFamily="18" charset="0"/>
                <a:cs typeface="Times New Roman" panose="02020603050405020304" pitchFamily="18" charset="0"/>
              </a:rPr>
              <a:t>giới</a:t>
            </a:r>
            <a:r>
              <a:rPr lang="en-AU" sz="3200" b="1" dirty="0" smtClean="0">
                <a:latin typeface="Times New Roman" panose="02020603050405020304" pitchFamily="18" charset="0"/>
                <a:cs typeface="Times New Roman" panose="02020603050405020304" pitchFamily="18" charset="0"/>
              </a:rPr>
              <a:t> </a:t>
            </a:r>
            <a:r>
              <a:rPr lang="en-AU" sz="3200" b="1" dirty="0" err="1" smtClean="0">
                <a:latin typeface="Times New Roman" panose="02020603050405020304" pitchFamily="18" charset="0"/>
                <a:cs typeface="Times New Roman" panose="02020603050405020304" pitchFamily="18" charset="0"/>
              </a:rPr>
              <a:t>và</a:t>
            </a:r>
            <a:r>
              <a:rPr lang="en-AU" sz="3200" b="1" dirty="0" smtClean="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ả</a:t>
            </a:r>
            <a:r>
              <a:rPr lang="en-AU" sz="3200" b="1" dirty="0" err="1" smtClean="0">
                <a:latin typeface="Times New Roman" panose="02020603050405020304" pitchFamily="18" charset="0"/>
                <a:cs typeface="Times New Roman" panose="02020603050405020304" pitchFamily="18" charset="0"/>
              </a:rPr>
              <a:t>nh</a:t>
            </a:r>
            <a:r>
              <a:rPr lang="en-AU" sz="3200" b="1" dirty="0" smtClean="0">
                <a:latin typeface="Times New Roman" panose="02020603050405020304" pitchFamily="18" charset="0"/>
                <a:cs typeface="Times New Roman" panose="02020603050405020304" pitchFamily="18" charset="0"/>
              </a:rPr>
              <a:t> </a:t>
            </a:r>
            <a:r>
              <a:rPr lang="en-AU" sz="3200" b="1" dirty="0">
                <a:latin typeface="Times New Roman" panose="02020603050405020304" pitchFamily="18" charset="0"/>
                <a:cs typeface="Times New Roman" panose="02020603050405020304" pitchFamily="18" charset="0"/>
              </a:rPr>
              <a:t>h</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ởng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khuôn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mẫu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triển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XH</a:t>
            </a:r>
            <a:endParaRPr lang="en-AU"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371600"/>
            <a:ext cx="8534400" cy="6019800"/>
          </a:xfrm>
        </p:spPr>
        <p:txBody>
          <a:bodyPr>
            <a:normAutofit fontScale="55000" lnSpcReduction="20000"/>
          </a:bodyPr>
          <a:lstStyle/>
          <a:p>
            <a:pPr lvl="0">
              <a:lnSpc>
                <a:spcPct val="120000"/>
              </a:lnSpc>
              <a:buFont typeface="Wingdings" pitchFamily="2" charset="2"/>
              <a:buChar char="§"/>
            </a:pPr>
            <a:r>
              <a:rPr lang="en-US" sz="5100" b="1" i="1" dirty="0" err="1" smtClean="0">
                <a:solidFill>
                  <a:srgbClr val="0000FF"/>
                </a:solidFill>
                <a:latin typeface="Calibri" pitchFamily="34" charset="0"/>
              </a:rPr>
              <a:t>Khuôn</a:t>
            </a:r>
            <a:r>
              <a:rPr lang="en-US" sz="5100" b="1" i="1" dirty="0" smtClean="0">
                <a:solidFill>
                  <a:srgbClr val="0000FF"/>
                </a:solidFill>
                <a:latin typeface="Calibri" pitchFamily="34" charset="0"/>
              </a:rPr>
              <a:t> </a:t>
            </a:r>
            <a:r>
              <a:rPr lang="en-US" sz="5100" b="1" i="1" dirty="0" err="1">
                <a:solidFill>
                  <a:srgbClr val="0000FF"/>
                </a:solidFill>
                <a:latin typeface="Calibri" pitchFamily="34" charset="0"/>
              </a:rPr>
              <a:t>mẫu</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giới</a:t>
            </a:r>
            <a:r>
              <a:rPr lang="en-US" sz="5100" b="1" i="1" dirty="0">
                <a:solidFill>
                  <a:srgbClr val="0000FF"/>
                </a:solidFill>
                <a:latin typeface="Calibri" pitchFamily="34" charset="0"/>
              </a:rPr>
              <a:t> </a:t>
            </a:r>
            <a:r>
              <a:rPr lang="en-US" sz="5100" b="1" i="1" dirty="0" smtClean="0">
                <a:solidFill>
                  <a:srgbClr val="0000FF"/>
                </a:solidFill>
                <a:latin typeface="Calibri" pitchFamily="34" charset="0"/>
              </a:rPr>
              <a:t>(KMG) </a:t>
            </a:r>
            <a:r>
              <a:rPr lang="en-US" sz="5100" b="1" i="1" dirty="0" err="1" smtClean="0">
                <a:solidFill>
                  <a:srgbClr val="0000FF"/>
                </a:solidFill>
                <a:latin typeface="Calibri" pitchFamily="34" charset="0"/>
              </a:rPr>
              <a:t>là</a:t>
            </a:r>
            <a:r>
              <a:rPr lang="en-US" sz="5100" b="1" i="1" dirty="0" smtClean="0">
                <a:solidFill>
                  <a:srgbClr val="0000FF"/>
                </a:solidFill>
                <a:latin typeface="Calibri" pitchFamily="34" charset="0"/>
              </a:rPr>
              <a:t> </a:t>
            </a:r>
            <a:r>
              <a:rPr lang="en-US" sz="5100" b="1" i="1" dirty="0" err="1">
                <a:solidFill>
                  <a:srgbClr val="0000FF"/>
                </a:solidFill>
                <a:latin typeface="Calibri" pitchFamily="34" charset="0"/>
              </a:rPr>
              <a:t>sự</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khái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quát</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hóa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về</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đặc</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điểm</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tính</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cách</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và</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vai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trò</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của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một</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nhóm</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người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dựa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trên</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giới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tính</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của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họ</a:t>
            </a:r>
            <a:r>
              <a:rPr lang="en-US" sz="5100" b="1" i="1" dirty="0">
                <a:solidFill>
                  <a:srgbClr val="0000FF"/>
                </a:solidFill>
                <a:latin typeface="Calibri" pitchFamily="34" charset="0"/>
              </a:rPr>
              <a:t>. </a:t>
            </a:r>
            <a:endParaRPr lang="en-US" sz="5100" b="1" i="1" dirty="0" smtClean="0">
              <a:solidFill>
                <a:srgbClr val="0000FF"/>
              </a:solidFill>
              <a:latin typeface="Calibri" pitchFamily="34" charset="0"/>
            </a:endParaRPr>
          </a:p>
          <a:p>
            <a:pPr lvl="0">
              <a:lnSpc>
                <a:spcPct val="120000"/>
              </a:lnSpc>
              <a:buNone/>
            </a:pPr>
            <a:r>
              <a:rPr lang="en-US" b="1" i="1" dirty="0"/>
              <a:t> </a:t>
            </a:r>
            <a:r>
              <a:rPr lang="en-US" b="1" i="1" dirty="0" smtClean="0"/>
              <a:t>     </a:t>
            </a:r>
            <a:r>
              <a:rPr lang="en-US" sz="3600" b="1" dirty="0" err="1" smtClean="0">
                <a:solidFill>
                  <a:srgbClr val="CC0066"/>
                </a:solidFill>
                <a:latin typeface="Calibri" pitchFamily="34" charset="0"/>
              </a:rPr>
              <a:t>Ví</a:t>
            </a:r>
            <a:r>
              <a:rPr lang="en-US" sz="3600" b="1" dirty="0" smtClean="0">
                <a:solidFill>
                  <a:srgbClr val="CC0066"/>
                </a:solidFill>
                <a:latin typeface="Calibri" pitchFamily="34" charset="0"/>
              </a:rPr>
              <a:t> </a:t>
            </a:r>
            <a:r>
              <a:rPr lang="en-US" sz="3600" b="1" dirty="0" err="1">
                <a:solidFill>
                  <a:srgbClr val="CC0066"/>
                </a:solidFill>
                <a:latin typeface="Calibri" pitchFamily="34" charset="0"/>
              </a:rPr>
              <a:t>dụ</a:t>
            </a:r>
            <a:r>
              <a:rPr lang="en-US" sz="3600" b="1" dirty="0">
                <a:solidFill>
                  <a:srgbClr val="CC0066"/>
                </a:solidFill>
                <a:latin typeface="Calibri" pitchFamily="34" charset="0"/>
              </a:rPr>
              <a:t>: </a:t>
            </a:r>
            <a:r>
              <a:rPr lang="en-US" sz="3600" b="1" dirty="0" err="1" smtClean="0">
                <a:solidFill>
                  <a:srgbClr val="CC0066"/>
                </a:solidFill>
                <a:latin typeface="Calibri" pitchFamily="34" charset="0"/>
              </a:rPr>
              <a:t>Xã</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hội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thường</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mong</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đợi</a:t>
            </a:r>
            <a:r>
              <a:rPr lang="en-US" sz="3600" b="1" dirty="0" smtClean="0">
                <a:solidFill>
                  <a:srgbClr val="CC0066"/>
                </a:solidFill>
                <a:latin typeface="Calibri" pitchFamily="34" charset="0"/>
              </a:rPr>
              <a:t> “con </a:t>
            </a:r>
            <a:r>
              <a:rPr lang="en-US" sz="3600" b="1" dirty="0" err="1" smtClean="0">
                <a:solidFill>
                  <a:srgbClr val="CC0066"/>
                </a:solidFill>
                <a:latin typeface="Calibri" pitchFamily="34" charset="0"/>
              </a:rPr>
              <a:t>trai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phải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mạnh</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mẽ</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có</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quyền</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lực</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ga</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lăng</a:t>
            </a:r>
            <a:r>
              <a:rPr lang="en-US" sz="3600" b="1" dirty="0" smtClean="0">
                <a:solidFill>
                  <a:srgbClr val="CC0066"/>
                </a:solidFill>
                <a:latin typeface="Calibri" pitchFamily="34" charset="0"/>
              </a:rPr>
              <a:t>” “</a:t>
            </a:r>
            <a:r>
              <a:rPr lang="en-US" sz="3600" b="1" dirty="0">
                <a:solidFill>
                  <a:srgbClr val="CC0066"/>
                </a:solidFill>
                <a:latin typeface="Calibri" pitchFamily="34" charset="0"/>
              </a:rPr>
              <a:t>con </a:t>
            </a:r>
            <a:r>
              <a:rPr lang="en-US" sz="3600" b="1" dirty="0" err="1">
                <a:solidFill>
                  <a:srgbClr val="CC0066"/>
                </a:solidFill>
                <a:latin typeface="Calibri" pitchFamily="34" charset="0"/>
              </a:rPr>
              <a:t>gái</a:t>
            </a:r>
            <a:r>
              <a:rPr lang="en-US" sz="3600" b="1" dirty="0">
                <a:solidFill>
                  <a:srgbClr val="CC0066"/>
                </a:solidFill>
                <a:latin typeface="Calibri" pitchFamily="34" charset="0"/>
              </a:rPr>
              <a:t> </a:t>
            </a:r>
            <a:r>
              <a:rPr lang="en-US" sz="3600" b="1" dirty="0" err="1" smtClean="0">
                <a:solidFill>
                  <a:srgbClr val="CC0066"/>
                </a:solidFill>
                <a:latin typeface="Calibri" pitchFamily="34" charset="0"/>
              </a:rPr>
              <a:t>phải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biết</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phục</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tùng</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nhẫn</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nhịn</a:t>
            </a:r>
            <a:r>
              <a:rPr lang="en-US" sz="3600" b="1" dirty="0">
                <a:solidFill>
                  <a:srgbClr val="CC0066"/>
                </a:solidFill>
                <a:latin typeface="Calibri" pitchFamily="34" charset="0"/>
              </a:rPr>
              <a:t>,</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biết</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làm</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đẹp</a:t>
            </a:r>
            <a:r>
              <a:rPr lang="en-US" sz="3600" b="1" dirty="0" smtClean="0">
                <a:solidFill>
                  <a:srgbClr val="CC0066"/>
                </a:solidFill>
                <a:latin typeface="Calibri" pitchFamily="34" charset="0"/>
              </a:rPr>
              <a:t>” </a:t>
            </a:r>
            <a:r>
              <a:rPr lang="en-US" sz="3600" b="1" dirty="0" err="1">
                <a:solidFill>
                  <a:srgbClr val="CC0066"/>
                </a:solidFill>
                <a:latin typeface="Calibri" pitchFamily="34" charset="0"/>
              </a:rPr>
              <a:t>hoặc</a:t>
            </a:r>
            <a:r>
              <a:rPr lang="en-US" sz="3600" b="1" dirty="0">
                <a:solidFill>
                  <a:srgbClr val="CC0066"/>
                </a:solidFill>
                <a:latin typeface="Calibri" pitchFamily="34" charset="0"/>
              </a:rPr>
              <a:t> </a:t>
            </a:r>
            <a:r>
              <a:rPr lang="en-US" sz="3600" b="1" dirty="0" smtClean="0">
                <a:solidFill>
                  <a:srgbClr val="CC0066"/>
                </a:solidFill>
                <a:latin typeface="Calibri" pitchFamily="34" charset="0"/>
              </a:rPr>
              <a:t>“</a:t>
            </a:r>
            <a:r>
              <a:rPr lang="en-US" sz="3600" b="1" dirty="0" err="1" smtClean="0">
                <a:solidFill>
                  <a:srgbClr val="CC0066"/>
                </a:solidFill>
                <a:latin typeface="Calibri" pitchFamily="34" charset="0"/>
              </a:rPr>
              <a:t>nam</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giới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phù</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hợp</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với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các</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ngành</a:t>
            </a:r>
            <a:r>
              <a:rPr lang="en-US" sz="3600" b="1" dirty="0" smtClean="0">
                <a:solidFill>
                  <a:srgbClr val="CC0066"/>
                </a:solidFill>
                <a:latin typeface="Calibri" pitchFamily="34" charset="0"/>
              </a:rPr>
              <a:t>/</a:t>
            </a:r>
            <a:r>
              <a:rPr lang="en-US" sz="3600" b="1" dirty="0" err="1" smtClean="0">
                <a:solidFill>
                  <a:srgbClr val="CC0066"/>
                </a:solidFill>
                <a:latin typeface="Calibri" pitchFamily="34" charset="0"/>
              </a:rPr>
              <a:t>nghề</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kỹ</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thuật</a:t>
            </a:r>
            <a:r>
              <a:rPr lang="en-US" sz="3600" b="1" dirty="0" smtClean="0">
                <a:solidFill>
                  <a:srgbClr val="CC0066"/>
                </a:solidFill>
                <a:latin typeface="Calibri" pitchFamily="34" charset="0"/>
              </a:rPr>
              <a:t>” </a:t>
            </a:r>
            <a:r>
              <a:rPr lang="en-US" sz="3600" b="1" dirty="0" err="1">
                <a:solidFill>
                  <a:srgbClr val="CC0066"/>
                </a:solidFill>
                <a:latin typeface="Calibri" pitchFamily="34" charset="0"/>
              </a:rPr>
              <a:t>còn</a:t>
            </a:r>
            <a:r>
              <a:rPr lang="en-US" sz="3600" b="1" dirty="0">
                <a:solidFill>
                  <a:srgbClr val="CC0066"/>
                </a:solidFill>
                <a:latin typeface="Calibri" pitchFamily="34" charset="0"/>
              </a:rPr>
              <a:t> “</a:t>
            </a:r>
            <a:r>
              <a:rPr lang="en-US" sz="3600" b="1" dirty="0" err="1">
                <a:solidFill>
                  <a:srgbClr val="CC0066"/>
                </a:solidFill>
                <a:latin typeface="Calibri" pitchFamily="34" charset="0"/>
              </a:rPr>
              <a:t>phụ</a:t>
            </a:r>
            <a:r>
              <a:rPr lang="en-US" sz="3600" b="1" dirty="0">
                <a:solidFill>
                  <a:srgbClr val="CC0066"/>
                </a:solidFill>
                <a:latin typeface="Calibri" pitchFamily="34" charset="0"/>
              </a:rPr>
              <a:t> </a:t>
            </a:r>
            <a:r>
              <a:rPr lang="en-US" sz="3600" b="1" dirty="0" err="1">
                <a:solidFill>
                  <a:srgbClr val="CC0066"/>
                </a:solidFill>
                <a:latin typeface="Calibri" pitchFamily="34" charset="0"/>
              </a:rPr>
              <a:t>nữ</a:t>
            </a:r>
            <a:r>
              <a:rPr lang="en-US" sz="3600" b="1" dirty="0">
                <a:solidFill>
                  <a:srgbClr val="CC0066"/>
                </a:solidFill>
                <a:latin typeface="Calibri" pitchFamily="34" charset="0"/>
              </a:rPr>
              <a:t> </a:t>
            </a:r>
            <a:r>
              <a:rPr lang="en-US" sz="3600" b="1" dirty="0" err="1" smtClean="0">
                <a:solidFill>
                  <a:srgbClr val="CC0066"/>
                </a:solidFill>
                <a:latin typeface="Calibri" pitchFamily="34" charset="0"/>
              </a:rPr>
              <a:t>phù</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hợp</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với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các</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ngành</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nghề</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xã</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hội</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và</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nhân</a:t>
            </a:r>
            <a:r>
              <a:rPr lang="en-US" sz="3600" b="1" dirty="0" smtClean="0">
                <a:solidFill>
                  <a:srgbClr val="CC0066"/>
                </a:solidFill>
                <a:latin typeface="Calibri" pitchFamily="34" charset="0"/>
              </a:rPr>
              <a:t> </a:t>
            </a:r>
            <a:r>
              <a:rPr lang="en-US" sz="3600" b="1" dirty="0" err="1" smtClean="0">
                <a:solidFill>
                  <a:srgbClr val="CC0066"/>
                </a:solidFill>
                <a:latin typeface="Calibri" pitchFamily="34" charset="0"/>
              </a:rPr>
              <a:t>văn</a:t>
            </a:r>
            <a:r>
              <a:rPr lang="en-US" sz="3600" b="1" dirty="0" smtClean="0">
                <a:solidFill>
                  <a:srgbClr val="CC0066"/>
                </a:solidFill>
                <a:latin typeface="Calibri" pitchFamily="34" charset="0"/>
              </a:rPr>
              <a:t>”. </a:t>
            </a:r>
          </a:p>
          <a:p>
            <a:pPr algn="just">
              <a:buFont typeface="Wingdings" pitchFamily="2" charset="2"/>
              <a:buChar char="Ø"/>
            </a:pPr>
            <a:r>
              <a:rPr lang="en-AU" sz="4400" b="1" dirty="0" err="1" smtClean="0">
                <a:solidFill>
                  <a:srgbClr val="0000FF"/>
                </a:solidFill>
                <a:latin typeface="Calibri" pitchFamily="34" charset="0"/>
                <a:cs typeface="Times New Roman" panose="02020603050405020304" pitchFamily="18" charset="0"/>
              </a:rPr>
              <a:t>Bất</a:t>
            </a:r>
            <a:r>
              <a:rPr lang="en-AU" sz="4400" b="1" dirty="0" smtClean="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kỳ</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nền</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văn</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hóa</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và</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xã</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hội</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nào</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cũng</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đều</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có</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các</a:t>
            </a:r>
            <a:r>
              <a:rPr lang="en-AU" sz="4400" b="1" dirty="0">
                <a:solidFill>
                  <a:srgbClr val="0000FF"/>
                </a:solidFill>
                <a:latin typeface="Calibri" pitchFamily="34" charset="0"/>
                <a:cs typeface="Times New Roman" panose="02020603050405020304" pitchFamily="18" charset="0"/>
              </a:rPr>
              <a:t> </a:t>
            </a:r>
            <a:r>
              <a:rPr lang="en-AU" sz="4400" b="1" dirty="0" smtClean="0">
                <a:solidFill>
                  <a:srgbClr val="0000FF"/>
                </a:solidFill>
                <a:latin typeface="Calibri" pitchFamily="34" charset="0"/>
                <a:cs typeface="Times New Roman" panose="02020603050405020304" pitchFamily="18" charset="0"/>
              </a:rPr>
              <a:t>KMG/</a:t>
            </a:r>
            <a:r>
              <a:rPr lang="en-AU" sz="4400" b="1" dirty="0" err="1" smtClean="0">
                <a:solidFill>
                  <a:srgbClr val="0000FF"/>
                </a:solidFill>
                <a:latin typeface="Calibri" pitchFamily="34" charset="0"/>
                <a:cs typeface="Times New Roman" panose="02020603050405020304" pitchFamily="18" charset="0"/>
              </a:rPr>
              <a:t>chuẩn</a:t>
            </a:r>
            <a:r>
              <a:rPr lang="en-AU" sz="4400" b="1" dirty="0" smtClean="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mực</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gi</a:t>
            </a:r>
            <a:r>
              <a:rPr lang="en-US" sz="4400" b="1" dirty="0" err="1">
                <a:solidFill>
                  <a:srgbClr val="0000FF"/>
                </a:solidFill>
                <a:latin typeface="Calibri" pitchFamily="34" charset="0"/>
                <a:cs typeface="Times New Roman" panose="02020603050405020304" pitchFamily="18" charset="0"/>
              </a:rPr>
              <a:t>ới</a:t>
            </a:r>
            <a:r>
              <a:rPr lang="en-AU" sz="4400" b="1" dirty="0">
                <a:solidFill>
                  <a:srgbClr val="0000FF"/>
                </a:solidFill>
                <a:latin typeface="Calibri" pitchFamily="34" charset="0"/>
                <a:cs typeface="Times New Roman" panose="02020603050405020304" pitchFamily="18" charset="0"/>
              </a:rPr>
              <a:t> </a:t>
            </a:r>
            <a:r>
              <a:rPr lang="en-AU" sz="4400" b="1" dirty="0" smtClean="0">
                <a:solidFill>
                  <a:srgbClr val="0000FF"/>
                </a:solidFill>
                <a:latin typeface="Calibri" pitchFamily="34" charset="0"/>
                <a:cs typeface="Times New Roman" panose="02020603050405020304" pitchFamily="18" charset="0"/>
              </a:rPr>
              <a:t>. </a:t>
            </a:r>
            <a:r>
              <a:rPr lang="en-AU" sz="4400" b="1" dirty="0" err="1" smtClean="0">
                <a:solidFill>
                  <a:srgbClr val="0000FF"/>
                </a:solidFill>
                <a:latin typeface="Calibri" pitchFamily="34" charset="0"/>
                <a:cs typeface="Times New Roman" panose="02020603050405020304" pitchFamily="18" charset="0"/>
              </a:rPr>
              <a:t>Không</a:t>
            </a:r>
            <a:r>
              <a:rPr lang="en-AU" sz="4400" b="1" dirty="0" smtClean="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phải</a:t>
            </a:r>
            <a:r>
              <a:rPr lang="en-AU" sz="4400" b="1" dirty="0">
                <a:solidFill>
                  <a:srgbClr val="0000FF"/>
                </a:solidFill>
                <a:latin typeface="Calibri" pitchFamily="34" charset="0"/>
                <a:cs typeface="Times New Roman" panose="02020603050405020304" pitchFamily="18" charset="0"/>
              </a:rPr>
              <a:t> </a:t>
            </a:r>
            <a:r>
              <a:rPr lang="en-AU" sz="4400" b="1" dirty="0" smtClean="0">
                <a:solidFill>
                  <a:srgbClr val="0000FF"/>
                </a:solidFill>
                <a:latin typeface="Calibri" pitchFamily="34" charset="0"/>
                <a:cs typeface="Times New Roman" panose="02020603050405020304" pitchFamily="18" charset="0"/>
              </a:rPr>
              <a:t>KMG/</a:t>
            </a:r>
            <a:r>
              <a:rPr lang="en-AU" sz="4400" b="1" dirty="0" err="1" smtClean="0">
                <a:solidFill>
                  <a:srgbClr val="0000FF"/>
                </a:solidFill>
                <a:latin typeface="Calibri" pitchFamily="34" charset="0"/>
                <a:cs typeface="Times New Roman" panose="02020603050405020304" pitchFamily="18" charset="0"/>
              </a:rPr>
              <a:t>chuẩn</a:t>
            </a:r>
            <a:r>
              <a:rPr lang="en-AU" sz="4400" b="1" dirty="0" smtClean="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mực</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gi</a:t>
            </a:r>
            <a:r>
              <a:rPr lang="en-US" sz="4400" b="1" dirty="0" err="1">
                <a:solidFill>
                  <a:srgbClr val="0000FF"/>
                </a:solidFill>
                <a:latin typeface="Calibri" pitchFamily="34" charset="0"/>
                <a:cs typeface="Times New Roman" panose="02020603050405020304" pitchFamily="18" charset="0"/>
              </a:rPr>
              <a:t>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nào</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cũng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tiêu</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cực</a:t>
            </a:r>
            <a:endParaRPr lang="en-AU" sz="4400" b="1" dirty="0">
              <a:solidFill>
                <a:srgbClr val="0000FF"/>
              </a:solidFill>
              <a:latin typeface="Calibri" pitchFamily="34" charset="0"/>
              <a:cs typeface="Times New Roman" panose="02020603050405020304" pitchFamily="18" charset="0"/>
            </a:endParaRPr>
          </a:p>
          <a:p>
            <a:pPr algn="just">
              <a:buFont typeface="Wingdings" pitchFamily="2" charset="2"/>
              <a:buChar char="Ø"/>
            </a:pPr>
            <a:r>
              <a:rPr lang="en-US" sz="4400" b="1" dirty="0" err="1">
                <a:solidFill>
                  <a:srgbClr val="0000FF"/>
                </a:solidFill>
                <a:latin typeface="Calibri" pitchFamily="34" charset="0"/>
                <a:cs typeface="Times New Roman" panose="02020603050405020304" pitchFamily="18" charset="0"/>
              </a:rPr>
              <a:t>Nhưng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từ</a:t>
            </a:r>
            <a:r>
              <a:rPr lang="en-US" sz="4400" b="1" dirty="0">
                <a:solidFill>
                  <a:srgbClr val="0000FF"/>
                </a:solidFill>
                <a:latin typeface="Calibri" pitchFamily="34" charset="0"/>
                <a:cs typeface="Times New Roman" panose="02020603050405020304" pitchFamily="18" charset="0"/>
              </a:rPr>
              <a:t> </a:t>
            </a:r>
            <a:r>
              <a:rPr lang="en-US" sz="4400" b="1" dirty="0" smtClean="0">
                <a:solidFill>
                  <a:srgbClr val="0000FF"/>
                </a:solidFill>
                <a:latin typeface="Calibri" pitchFamily="34" charset="0"/>
                <a:cs typeface="Times New Roman" panose="02020603050405020304" pitchFamily="18" charset="0"/>
              </a:rPr>
              <a:t>KMG </a:t>
            </a:r>
            <a:r>
              <a:rPr lang="en-US" sz="4400" b="1" dirty="0" err="1">
                <a:solidFill>
                  <a:srgbClr val="0000FF"/>
                </a:solidFill>
                <a:latin typeface="Calibri" pitchFamily="34" charset="0"/>
                <a:cs typeface="Times New Roman" panose="02020603050405020304" pitchFamily="18" charset="0"/>
              </a:rPr>
              <a:t>làm</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hình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thành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định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kiến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tạo</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áp</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về</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sự</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lựa</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chọn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nghề</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nghiệp</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hiện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vai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trò</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 hay </a:t>
            </a:r>
            <a:r>
              <a:rPr lang="en-US" sz="4400" b="1" dirty="0" err="1">
                <a:solidFill>
                  <a:srgbClr val="0000FF"/>
                </a:solidFill>
                <a:latin typeface="Calibri" pitchFamily="34" charset="0"/>
                <a:cs typeface="Times New Roman" panose="02020603050405020304" pitchFamily="18" charset="0"/>
              </a:rPr>
              <a:t>cách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thể</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hiện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bản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thân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không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đúng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sở</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trường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năng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của</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mỗi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nhân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dẫn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đến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cách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nhìn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sai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lệch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về</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a:t>
            </a:r>
            <a:endParaRPr lang="en-AU" sz="4400" b="1" dirty="0">
              <a:solidFill>
                <a:srgbClr val="0000FF"/>
              </a:solidFill>
              <a:latin typeface="Calibri" pitchFamily="34" charset="0"/>
              <a:cs typeface="Times New Roman" panose="02020603050405020304" pitchFamily="18" charset="0"/>
            </a:endParaRPr>
          </a:p>
          <a:p>
            <a:pPr algn="just">
              <a:buFont typeface="Wingdings" pitchFamily="2" charset="2"/>
              <a:buChar char="Ø"/>
            </a:pPr>
            <a:r>
              <a:rPr lang="en-AU" sz="4400" b="1" dirty="0" err="1">
                <a:solidFill>
                  <a:srgbClr val="0000FF"/>
                </a:solidFill>
                <a:latin typeface="Calibri" pitchFamily="34" charset="0"/>
                <a:cs typeface="Times New Roman" panose="02020603050405020304" pitchFamily="18" charset="0"/>
              </a:rPr>
              <a:t>Một</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số</a:t>
            </a:r>
            <a:r>
              <a:rPr lang="en-AU" sz="4400" b="1" dirty="0">
                <a:solidFill>
                  <a:srgbClr val="0000FF"/>
                </a:solidFill>
                <a:latin typeface="Calibri" pitchFamily="34" charset="0"/>
                <a:cs typeface="Times New Roman" panose="02020603050405020304" pitchFamily="18" charset="0"/>
              </a:rPr>
              <a:t> </a:t>
            </a:r>
            <a:r>
              <a:rPr lang="en-AU" sz="4400" b="1" dirty="0" smtClean="0">
                <a:solidFill>
                  <a:srgbClr val="0000FF"/>
                </a:solidFill>
                <a:latin typeface="Calibri" pitchFamily="34" charset="0"/>
                <a:cs typeface="Times New Roman" panose="02020603050405020304" pitchFamily="18" charset="0"/>
              </a:rPr>
              <a:t>KMG/</a:t>
            </a:r>
            <a:r>
              <a:rPr lang="en-AU" sz="4400" b="1" dirty="0" err="1" smtClean="0">
                <a:solidFill>
                  <a:srgbClr val="0000FF"/>
                </a:solidFill>
                <a:latin typeface="Calibri" pitchFamily="34" charset="0"/>
                <a:cs typeface="Times New Roman" panose="02020603050405020304" pitchFamily="18" charset="0"/>
              </a:rPr>
              <a:t>chuẩn</a:t>
            </a:r>
            <a:r>
              <a:rPr lang="en-AU" sz="4400" b="1" dirty="0" smtClean="0">
                <a:solidFill>
                  <a:srgbClr val="0000FF"/>
                </a:solidFill>
                <a:latin typeface="Calibri" pitchFamily="34" charset="0"/>
                <a:cs typeface="Times New Roman" panose="02020603050405020304" pitchFamily="18" charset="0"/>
              </a:rPr>
              <a:t> </a:t>
            </a:r>
            <a:r>
              <a:rPr lang="en-AU" sz="4400" b="1" dirty="0">
                <a:solidFill>
                  <a:srgbClr val="0000FF"/>
                </a:solidFill>
                <a:latin typeface="Calibri" pitchFamily="34" charset="0"/>
                <a:cs typeface="Times New Roman" panose="02020603050405020304" pitchFamily="18" charset="0"/>
              </a:rPr>
              <a:t>m</a:t>
            </a:r>
            <a:r>
              <a:rPr lang="en-US" sz="4400" b="1" dirty="0" err="1">
                <a:solidFill>
                  <a:srgbClr val="0000FF"/>
                </a:solidFill>
                <a:latin typeface="Calibri" pitchFamily="34" charset="0"/>
                <a:cs typeface="Times New Roman" panose="02020603050405020304" pitchFamily="18" charset="0"/>
              </a:rPr>
              <a:t>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dẫn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hành</a:t>
            </a:r>
            <a:r>
              <a:rPr lang="en-US" sz="4400" b="1" dirty="0">
                <a:solidFill>
                  <a:srgbClr val="0000FF"/>
                </a:solidFill>
                <a:latin typeface="Calibri" pitchFamily="34" charset="0"/>
                <a:cs typeface="Times New Roman" panose="02020603050405020304" pitchFamily="18" charset="0"/>
              </a:rPr>
              <a:t> vi </a:t>
            </a:r>
            <a:r>
              <a:rPr lang="en-US" sz="4400" b="1" dirty="0" err="1" smtClean="0">
                <a:solidFill>
                  <a:srgbClr val="0000FF"/>
                </a:solidFill>
                <a:latin typeface="Calibri" pitchFamily="34" charset="0"/>
                <a:cs typeface="Times New Roman" panose="02020603050405020304" pitchFamily="18" charset="0"/>
              </a:rPr>
              <a:t>phân</a:t>
            </a:r>
            <a:r>
              <a:rPr lang="en-US" sz="4400" b="1" dirty="0" smtClean="0">
                <a:solidFill>
                  <a:srgbClr val="0000FF"/>
                </a:solidFill>
                <a:latin typeface="Calibri" pitchFamily="34" charset="0"/>
                <a:cs typeface="Times New Roman" panose="02020603050405020304" pitchFamily="18" charset="0"/>
              </a:rPr>
              <a:t> </a:t>
            </a:r>
            <a:r>
              <a:rPr lang="en-US" sz="4400" b="1" dirty="0" err="1" smtClean="0">
                <a:solidFill>
                  <a:srgbClr val="0000FF"/>
                </a:solidFill>
                <a:latin typeface="Calibri" pitchFamily="34" charset="0"/>
                <a:cs typeface="Times New Roman" panose="02020603050405020304" pitchFamily="18" charset="0"/>
              </a:rPr>
              <a:t>biệt</a:t>
            </a:r>
            <a:r>
              <a:rPr lang="en-US" sz="4400" b="1" dirty="0" smtClean="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đối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xử</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không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công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bằng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hoặc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làm</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tăng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tính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dễ</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tổn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a:t>
            </a:r>
            <a:r>
              <a:rPr lang="vi-VN" sz="4400" b="1" dirty="0">
                <a:solidFill>
                  <a:srgbClr val="0000FF"/>
                </a:solidFill>
                <a:latin typeface="Calibri" pitchFamily="34" charset="0"/>
                <a:cs typeface="Times New Roman" panose="02020603050405020304" pitchFamily="18" charset="0"/>
              </a:rPr>
              <a:t>ư</a:t>
            </a:r>
            <a:r>
              <a:rPr lang="en-US" sz="4400" b="1" dirty="0" err="1">
                <a:solidFill>
                  <a:srgbClr val="0000FF"/>
                </a:solidFill>
                <a:latin typeface="Calibri" pitchFamily="34" charset="0"/>
                <a:cs typeface="Times New Roman" panose="02020603050405020304" pitchFamily="18" charset="0"/>
              </a:rPr>
              <a:t>ơng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của</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một</a:t>
            </a:r>
            <a:r>
              <a:rPr lang="en-US" sz="4400" b="1" dirty="0">
                <a:solidFill>
                  <a:srgbClr val="0000FF"/>
                </a:solidFill>
                <a:latin typeface="Calibri" pitchFamily="34" charset="0"/>
                <a:cs typeface="Times New Roman" panose="02020603050405020304" pitchFamily="18" charset="0"/>
              </a:rPr>
              <a:t> </a:t>
            </a:r>
            <a:r>
              <a:rPr lang="en-US" sz="4400" b="1" dirty="0" err="1" smtClean="0">
                <a:solidFill>
                  <a:srgbClr val="0000FF"/>
                </a:solidFill>
                <a:latin typeface="Calibri" pitchFamily="34" charset="0"/>
                <a:cs typeface="Times New Roman" panose="02020603050405020304" pitchFamily="18" charset="0"/>
              </a:rPr>
              <a:t>cá</a:t>
            </a:r>
            <a:r>
              <a:rPr lang="en-US" sz="4400" b="1" dirty="0" smtClean="0">
                <a:solidFill>
                  <a:srgbClr val="0000FF"/>
                </a:solidFill>
                <a:latin typeface="Calibri" pitchFamily="34" charset="0"/>
                <a:cs typeface="Times New Roman" panose="02020603050405020304" pitchFamily="18" charset="0"/>
              </a:rPr>
              <a:t> </a:t>
            </a:r>
            <a:r>
              <a:rPr lang="en-US" sz="4400" b="1" dirty="0" err="1" smtClean="0">
                <a:solidFill>
                  <a:srgbClr val="0000FF"/>
                </a:solidFill>
                <a:latin typeface="Calibri" pitchFamily="34" charset="0"/>
                <a:cs typeface="Times New Roman" panose="02020603050405020304" pitchFamily="18" charset="0"/>
              </a:rPr>
              <a:t>nhân</a:t>
            </a:r>
            <a:r>
              <a:rPr lang="en-US" sz="4400" b="1" dirty="0" smtClean="0">
                <a:solidFill>
                  <a:srgbClr val="0000FF"/>
                </a:solidFill>
                <a:latin typeface="Calibri" pitchFamily="34" charset="0"/>
                <a:cs typeface="Times New Roman" panose="02020603050405020304" pitchFamily="18" charset="0"/>
              </a:rPr>
              <a:t> </a:t>
            </a:r>
            <a:r>
              <a:rPr lang="en-US" sz="4400" b="1" dirty="0" err="1" smtClean="0">
                <a:solidFill>
                  <a:srgbClr val="0000FF"/>
                </a:solidFill>
                <a:latin typeface="Calibri" pitchFamily="34" charset="0"/>
                <a:cs typeface="Times New Roman" panose="02020603050405020304" pitchFamily="18" charset="0"/>
              </a:rPr>
              <a:t>hoặc</a:t>
            </a:r>
            <a:r>
              <a:rPr lang="en-US" sz="4400" b="1" dirty="0" smtClean="0">
                <a:solidFill>
                  <a:srgbClr val="0000FF"/>
                </a:solidFill>
                <a:latin typeface="Calibri" pitchFamily="34" charset="0"/>
                <a:cs typeface="Times New Roman" panose="02020603050405020304" pitchFamily="18" charset="0"/>
              </a:rPr>
              <a:t> </a:t>
            </a:r>
            <a:r>
              <a:rPr lang="en-US" sz="4400" b="1" dirty="0" err="1" smtClean="0">
                <a:solidFill>
                  <a:srgbClr val="0000FF"/>
                </a:solidFill>
                <a:latin typeface="Calibri" pitchFamily="34" charset="0"/>
                <a:cs typeface="Times New Roman" panose="02020603050405020304" pitchFamily="18" charset="0"/>
              </a:rPr>
              <a:t>nhóm</a:t>
            </a:r>
            <a:r>
              <a:rPr lang="en-US" sz="4400" b="1" dirty="0" smtClean="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người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trong</a:t>
            </a:r>
            <a:r>
              <a:rPr lang="en-US" sz="4400" b="1" dirty="0">
                <a:solidFill>
                  <a:srgbClr val="0000FF"/>
                </a:solidFill>
                <a:latin typeface="Calibri" pitchFamily="34" charset="0"/>
                <a:cs typeface="Times New Roman" panose="02020603050405020304" pitchFamily="18" charset="0"/>
              </a:rPr>
              <a:t> XH</a:t>
            </a:r>
            <a:endParaRPr lang="en-AU" sz="4400" b="1" dirty="0">
              <a:solidFill>
                <a:srgbClr val="0000FF"/>
              </a:solidFill>
              <a:latin typeface="Calibri" pitchFamily="34" charset="0"/>
              <a:cs typeface="Times New Roman" panose="02020603050405020304" pitchFamily="18" charset="0"/>
            </a:endParaRPr>
          </a:p>
          <a:p>
            <a:pPr marL="0" indent="0" algn="just">
              <a:buNone/>
            </a:pPr>
            <a:endParaRPr lang="en-AU" sz="3800" dirty="0">
              <a:latin typeface="Calibri" pitchFamily="34" charset="0"/>
              <a:cs typeface="Times New Roman" panose="02020603050405020304" pitchFamily="18" charset="0"/>
            </a:endParaRPr>
          </a:p>
        </p:txBody>
      </p:sp>
    </p:spTree>
    <p:extLst>
      <p:ext uri="{BB962C8B-B14F-4D97-AF65-F5344CB8AC3E}">
        <p14:creationId xmlns:p14="http://schemas.microsoft.com/office/powerpoint/2010/main" val="413968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6200" y="0"/>
            <a:ext cx="89154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1">
                <a:solidFill>
                  <a:schemeClr val="tx2"/>
                </a:solidFill>
              </a:rPr>
              <a:t>Ví dụ: Gia đình và nhà trường dạy trẻ theo</a:t>
            </a:r>
            <a:r>
              <a:rPr lang="vi-VN" altLang="en-US" sz="2000" b="1">
                <a:solidFill>
                  <a:schemeClr val="tx2"/>
                </a:solidFill>
              </a:rPr>
              <a:t> khuôn mẫu giới từ rất sớm</a:t>
            </a:r>
            <a:r>
              <a:rPr lang="en-US" altLang="en-US" sz="2000" b="1">
                <a:solidFill>
                  <a:schemeClr val="tx2"/>
                </a:solidFill>
              </a:rPr>
              <a:t> và trong suốt quá trình chúng lớn lên</a:t>
            </a:r>
          </a:p>
        </p:txBody>
      </p:sp>
      <p:pic>
        <p:nvPicPr>
          <p:cNvPr id="14341" name="Picture 4" descr="Reklambild - pojke verkt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038600"/>
            <a:ext cx="543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eklambild - flicka dockle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768350"/>
            <a:ext cx="5257800" cy="3270250"/>
          </a:xfrm>
        </p:spPr>
      </p:pic>
      <p:pic>
        <p:nvPicPr>
          <p:cNvPr id="12" name="Picture 2" descr="C:\Users\toshiba\Pictures\Con trai gioi K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63855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VVOB. 2014\Lop tap huan LGG trong GD cua Thuy\Anh MN+TH\1344851925-truong-mam-non-giup-tre-phat-trien-toan-dien--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 y="762000"/>
            <a:ext cx="45799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VVOB. 2014\Lop tap huan LGG trong GD cua Thuy\Anh MN+TH\Anh mam n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746124"/>
            <a:ext cx="44640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63855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 xmlns:a16="http://schemas.microsoft.com/office/drawing/2014/main" id="{A2406D7F-657B-4F12-A9A6-EA2743CF9F1F}"/>
              </a:ext>
            </a:extLst>
          </p:cNvPr>
          <p:cNvSpPr/>
          <p:nvPr/>
        </p:nvSpPr>
        <p:spPr>
          <a:xfrm>
            <a:off x="7620000" y="0"/>
            <a:ext cx="1391880" cy="1164935"/>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loud Callout 5"/>
          <p:cNvSpPr/>
          <p:nvPr/>
        </p:nvSpPr>
        <p:spPr>
          <a:xfrm>
            <a:off x="1242590" y="3303344"/>
            <a:ext cx="6842989" cy="3249856"/>
          </a:xfrm>
          <a:prstGeom prst="cloudCallout">
            <a:avLst>
              <a:gd name="adj1" fmla="val -6321"/>
              <a:gd name="adj2" fmla="val -5759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Liệt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kê</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những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từ</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ngữ</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mô</a:t>
            </a:r>
            <a:r>
              <a:rPr lang="en-US" sz="3200" b="1" dirty="0" smtClean="0">
                <a:solidFill>
                  <a:schemeClr val="tx1"/>
                </a:solidFill>
                <a:latin typeface="Times New Roman" pitchFamily="18" charset="0"/>
                <a:cs typeface="Times New Roman" pitchFamily="18" charset="0"/>
              </a:rPr>
              <a:t> </a:t>
            </a:r>
            <a:r>
              <a:rPr lang="en-US" sz="3200" b="1" err="1" smtClean="0">
                <a:solidFill>
                  <a:schemeClr val="tx1"/>
                </a:solidFill>
                <a:latin typeface="Times New Roman" pitchFamily="18" charset="0"/>
                <a:cs typeface="Times New Roman" pitchFamily="18" charset="0"/>
              </a:rPr>
              <a:t>tả</a:t>
            </a:r>
            <a:r>
              <a:rPr lang="en-US" sz="3200" b="1" smtClean="0">
                <a:solidFill>
                  <a:schemeClr val="tx1"/>
                </a:solidFill>
                <a:latin typeface="Times New Roman" pitchFamily="18" charset="0"/>
                <a:cs typeface="Times New Roman" pitchFamily="18" charset="0"/>
              </a:rPr>
              <a:t> những người có sự khác biệt về Giới, hoặc về xu </a:t>
            </a:r>
            <a:r>
              <a:rPr lang="en-US" sz="3200" b="1" dirty="0" err="1" smtClean="0">
                <a:solidFill>
                  <a:schemeClr val="tx1"/>
                </a:solidFill>
                <a:latin typeface="Times New Roman" pitchFamily="18" charset="0"/>
                <a:cs typeface="Times New Roman" pitchFamily="18" charset="0"/>
              </a:rPr>
              <a:t>hướng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tính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dục</a:t>
            </a:r>
            <a:endParaRPr lang="en-US" sz="3200" b="1" dirty="0">
              <a:solidFill>
                <a:schemeClr val="tx1"/>
              </a:solidFill>
              <a:latin typeface="Times New Roman" pitchFamily="18" charset="0"/>
              <a:cs typeface="Times New Roman" pitchFamily="18" charset="0"/>
            </a:endParaRPr>
          </a:p>
        </p:txBody>
      </p:sp>
      <p:sp>
        <p:nvSpPr>
          <p:cNvPr id="5" name="Text Placeholder 2"/>
          <p:cNvSpPr txBox="1">
            <a:spLocks/>
          </p:cNvSpPr>
          <p:nvPr/>
        </p:nvSpPr>
        <p:spPr>
          <a:xfrm>
            <a:off x="368275" y="228600"/>
            <a:ext cx="8407590" cy="1174086"/>
          </a:xfrm>
          <a:prstGeom prst="rect">
            <a:avLst/>
          </a:prstGeom>
          <a:solidFill>
            <a:schemeClr val="bg1"/>
          </a:solid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0000FF"/>
                </a:solidFill>
                <a:latin typeface="Tahoma" pitchFamily="34" charset="0"/>
                <a:ea typeface="Tahoma" pitchFamily="34" charset="0"/>
                <a:cs typeface="Tahoma" pitchFamily="34" charset="0"/>
              </a:rPr>
              <a:t>ĐỒNG TÍNH, SONG TÍNH VÀ CHUYỂN GIỚI (LGBT</a:t>
            </a:r>
            <a:r>
              <a:rPr lang="en-US" dirty="0" smtClean="0">
                <a:solidFill>
                  <a:srgbClr val="0000FF"/>
                </a:solidFill>
                <a:latin typeface="Calibri" pitchFamily="34" charset="0"/>
              </a:rPr>
              <a:t>)</a:t>
            </a:r>
            <a:endParaRPr lang="en-US" dirty="0">
              <a:solidFill>
                <a:srgbClr val="0000FF"/>
              </a:solidFill>
              <a:latin typeface="Calibri" pitchFamily="34" charset="0"/>
            </a:endParaRPr>
          </a:p>
        </p:txBody>
      </p:sp>
    </p:spTree>
    <p:extLst>
      <p:ext uri="{BB962C8B-B14F-4D97-AF65-F5344CB8AC3E}">
        <p14:creationId xmlns:p14="http://schemas.microsoft.com/office/powerpoint/2010/main" val="379291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https://i2.vitalk.vn/thread/src/2018/01/09/1515352136_151548871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663" y="533400"/>
            <a:ext cx="8255609" cy="6172200"/>
          </a:xfrm>
          <a:prstGeom prst="rect">
            <a:avLst/>
          </a:prstGeom>
          <a:noFill/>
          <a:ln>
            <a:noFill/>
          </a:ln>
        </p:spPr>
      </p:pic>
      <p:sp>
        <p:nvSpPr>
          <p:cNvPr id="9" name="Text Placeholder 2"/>
          <p:cNvSpPr txBox="1">
            <a:spLocks/>
          </p:cNvSpPr>
          <p:nvPr/>
        </p:nvSpPr>
        <p:spPr>
          <a:xfrm>
            <a:off x="368275" y="457200"/>
            <a:ext cx="8407590" cy="945485"/>
          </a:xfrm>
          <a:prstGeom prst="rect">
            <a:avLst/>
          </a:prstGeom>
          <a:solidFill>
            <a:srgbClr val="66FFCC"/>
          </a:solid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700"/>
              </a:spcBef>
              <a:buNone/>
            </a:pPr>
            <a:endParaRPr lang="en-US" sz="1000" b="1" dirty="0" smtClean="0">
              <a:solidFill>
                <a:srgbClr val="0000FF"/>
              </a:solidFill>
              <a:latin typeface="Tahoma" pitchFamily="34" charset="0"/>
              <a:ea typeface="Tahoma" pitchFamily="34" charset="0"/>
              <a:cs typeface="Tahoma" pitchFamily="34" charset="0"/>
            </a:endParaRPr>
          </a:p>
          <a:p>
            <a:pPr marL="0" indent="0" algn="ctr">
              <a:spcBef>
                <a:spcPts val="700"/>
              </a:spcBef>
              <a:buNone/>
            </a:pPr>
            <a:r>
              <a:rPr lang="en-US" b="1" dirty="0" smtClean="0">
                <a:solidFill>
                  <a:srgbClr val="0000FF"/>
                </a:solidFill>
                <a:latin typeface="Tahoma" pitchFamily="34" charset="0"/>
                <a:ea typeface="Tahoma" pitchFamily="34" charset="0"/>
                <a:cs typeface="Tahoma" pitchFamily="34" charset="0"/>
              </a:rPr>
              <a:t>CÁC KHÁI NIỆM (LGBT</a:t>
            </a:r>
            <a:r>
              <a:rPr lang="en-US" dirty="0" smtClean="0">
                <a:solidFill>
                  <a:srgbClr val="0000FF"/>
                </a:solidFill>
                <a:latin typeface="Calibri" pitchFamily="34" charset="0"/>
              </a:rPr>
              <a:t>)</a:t>
            </a:r>
            <a:endParaRPr lang="en-US" dirty="0">
              <a:solidFill>
                <a:srgbClr val="0000FF"/>
              </a:solidFill>
              <a:latin typeface="Calibri" pitchFamily="34" charset="0"/>
            </a:endParaRPr>
          </a:p>
        </p:txBody>
      </p:sp>
    </p:spTree>
    <p:extLst>
      <p:ext uri="{BB962C8B-B14F-4D97-AF65-F5344CB8AC3E}">
        <p14:creationId xmlns:p14="http://schemas.microsoft.com/office/powerpoint/2010/main" val="377778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ết quả hình ảnh cho Ảnh đồng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743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2819400" y="990600"/>
            <a:ext cx="6096000" cy="28194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0000FF"/>
              </a:buClr>
              <a:buFont typeface="Wingdings 2" pitchFamily="18" charset="2"/>
              <a:buChar char="õ"/>
            </a:pPr>
            <a:r>
              <a:rPr lang="en-US" altLang="en-US" sz="2800" b="1" smtClean="0">
                <a:latin typeface="Arial" pitchFamily="34" charset="0"/>
                <a:cs typeface="Arial" pitchFamily="34" charset="0"/>
              </a:rPr>
              <a:t>  </a:t>
            </a:r>
            <a:r>
              <a:rPr lang="en-US" altLang="en-US" sz="2800" b="1" smtClean="0">
                <a:solidFill>
                  <a:srgbClr val="0000CC"/>
                </a:solidFill>
                <a:latin typeface="Arial" pitchFamily="34" charset="0"/>
                <a:cs typeface="Arial" pitchFamily="34" charset="0"/>
              </a:rPr>
              <a:t>N</a:t>
            </a:r>
            <a:r>
              <a:rPr lang="vi-VN" altLang="en-US" sz="2800" b="1" smtClean="0">
                <a:solidFill>
                  <a:srgbClr val="0000CC"/>
                </a:solidFill>
                <a:cs typeface="Arial" pitchFamily="34" charset="0"/>
              </a:rPr>
              <a:t>gười đồng tính nữ</a:t>
            </a:r>
            <a:r>
              <a:rPr lang="en-US" altLang="en-US" sz="2800" b="1" smtClean="0">
                <a:solidFill>
                  <a:srgbClr val="0000CC"/>
                </a:solidFill>
                <a:latin typeface="Arial" pitchFamily="34" charset="0"/>
                <a:cs typeface="Arial" pitchFamily="34" charset="0"/>
              </a:rPr>
              <a:t> (</a:t>
            </a:r>
            <a:r>
              <a:rPr lang="vi-VN" altLang="en-US" sz="2800" b="1" smtClean="0">
                <a:solidFill>
                  <a:srgbClr val="0000CC"/>
                </a:solidFill>
                <a:cs typeface="Arial" pitchFamily="34" charset="0"/>
              </a:rPr>
              <a:t>Lesbian</a:t>
            </a:r>
            <a:r>
              <a:rPr lang="en-US" altLang="en-US" sz="2800" b="1" smtClean="0">
                <a:solidFill>
                  <a:srgbClr val="0000CC"/>
                </a:solidFill>
                <a:latin typeface="Arial" pitchFamily="34" charset="0"/>
                <a:cs typeface="Arial" pitchFamily="34" charset="0"/>
              </a:rPr>
              <a:t>)</a:t>
            </a:r>
            <a:r>
              <a:rPr lang="vi-VN" altLang="en-US" sz="2800" b="1" smtClean="0">
                <a:cs typeface="Arial" pitchFamily="34" charset="0"/>
              </a:rPr>
              <a:t>: </a:t>
            </a:r>
            <a:r>
              <a:rPr lang="en-US" altLang="en-US" sz="2800" smtClean="0">
                <a:latin typeface="Arial" pitchFamily="34" charset="0"/>
                <a:cs typeface="Arial" pitchFamily="34" charset="0"/>
              </a:rPr>
              <a:t>Một người mang giới tính </a:t>
            </a:r>
            <a:r>
              <a:rPr lang="vi-VN" altLang="en-US" sz="2800" smtClean="0">
                <a:cs typeface="Arial" pitchFamily="34" charset="0"/>
              </a:rPr>
              <a:t>nữ có cảm giác </a:t>
            </a:r>
            <a:r>
              <a:rPr lang="en-US" altLang="en-US" sz="2800" smtClean="0">
                <a:latin typeface="Arial" pitchFamily="34" charset="0"/>
                <a:cs typeface="Arial" pitchFamily="34" charset="0"/>
              </a:rPr>
              <a:t>thấy </a:t>
            </a:r>
            <a:r>
              <a:rPr lang="vi-VN" altLang="en-US" sz="2800" smtClean="0">
                <a:cs typeface="Arial" pitchFamily="34" charset="0"/>
              </a:rPr>
              <a:t>hấp dẫn </a:t>
            </a:r>
            <a:r>
              <a:rPr lang="en-US" altLang="en-US" sz="2800" smtClean="0">
                <a:latin typeface="Arial" pitchFamily="34" charset="0"/>
                <a:cs typeface="Arial" pitchFamily="34" charset="0"/>
              </a:rPr>
              <a:t>về giới tính hoặc/</a:t>
            </a:r>
            <a:r>
              <a:rPr lang="vi-VN" altLang="en-US" sz="2800" smtClean="0">
                <a:cs typeface="Arial" pitchFamily="34" charset="0"/>
              </a:rPr>
              <a:t>và </a:t>
            </a:r>
            <a:r>
              <a:rPr lang="en-US" altLang="en-US" sz="2800" smtClean="0">
                <a:latin typeface="Arial" pitchFamily="34" charset="0"/>
                <a:cs typeface="Arial" pitchFamily="34" charset="0"/>
              </a:rPr>
              <a:t>có mối </a:t>
            </a:r>
            <a:r>
              <a:rPr lang="vi-VN" altLang="en-US" sz="2800" smtClean="0">
                <a:cs typeface="Arial" pitchFamily="34" charset="0"/>
              </a:rPr>
              <a:t>quan hệ </a:t>
            </a:r>
            <a:r>
              <a:rPr lang="en-US" altLang="en-US" sz="2800" smtClean="0">
                <a:latin typeface="Arial" pitchFamily="34" charset="0"/>
                <a:cs typeface="Arial" pitchFamily="34" charset="0"/>
              </a:rPr>
              <a:t>tình cảm/quan hệ tình dục với </a:t>
            </a:r>
            <a:r>
              <a:rPr lang="vi-VN" altLang="en-US" sz="2800" smtClean="0">
                <a:cs typeface="Arial" pitchFamily="34" charset="0"/>
              </a:rPr>
              <a:t>người phụ nữ khác.</a:t>
            </a:r>
            <a:endParaRPr lang="en-US" altLang="en-US" smtClean="0"/>
          </a:p>
          <a:p>
            <a:pPr>
              <a:buFont typeface="Arial" pitchFamily="34" charset="0"/>
              <a:buNone/>
            </a:pPr>
            <a:endParaRPr lang="en-US" altLang="en-US" dirty="0" smtClean="0"/>
          </a:p>
        </p:txBody>
      </p:sp>
      <p:sp>
        <p:nvSpPr>
          <p:cNvPr id="4" name="Content Placeholder 2"/>
          <p:cNvSpPr txBox="1">
            <a:spLocks/>
          </p:cNvSpPr>
          <p:nvPr/>
        </p:nvSpPr>
        <p:spPr bwMode="auto">
          <a:xfrm>
            <a:off x="152400" y="40386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FF"/>
              </a:buClr>
              <a:buFont typeface="Wingdings 2" pitchFamily="18" charset="2"/>
              <a:buChar char="õ"/>
            </a:pPr>
            <a:r>
              <a:rPr lang="en-US" sz="2800" b="1" dirty="0">
                <a:solidFill>
                  <a:srgbClr val="0000CC"/>
                </a:solidFill>
              </a:rPr>
              <a:t>N</a:t>
            </a:r>
            <a:r>
              <a:rPr lang="vi-VN" sz="2800" b="1" dirty="0">
                <a:solidFill>
                  <a:srgbClr val="0000CC"/>
                </a:solidFill>
              </a:rPr>
              <a:t>gười đồng tính nam</a:t>
            </a:r>
            <a:r>
              <a:rPr lang="en-US" sz="2800" b="1" dirty="0">
                <a:solidFill>
                  <a:srgbClr val="0000CC"/>
                </a:solidFill>
              </a:rPr>
              <a:t> (</a:t>
            </a:r>
            <a:r>
              <a:rPr lang="vi-VN" sz="2800" b="1" dirty="0">
                <a:solidFill>
                  <a:srgbClr val="0000CC"/>
                </a:solidFill>
              </a:rPr>
              <a:t>Gay</a:t>
            </a:r>
            <a:r>
              <a:rPr lang="en-US" sz="2800" b="1" dirty="0">
                <a:solidFill>
                  <a:srgbClr val="0000CC"/>
                </a:solidFill>
              </a:rPr>
              <a:t>)</a:t>
            </a:r>
            <a:r>
              <a:rPr lang="vi-VN" sz="2800" b="1" dirty="0">
                <a:solidFill>
                  <a:srgbClr val="0000CC"/>
                </a:solidFill>
              </a:rPr>
              <a:t>: </a:t>
            </a:r>
            <a:r>
              <a:rPr lang="en-US" sz="2800" dirty="0" err="1">
                <a:solidFill>
                  <a:srgbClr val="000000"/>
                </a:solidFill>
              </a:rPr>
              <a:t>Một</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mang</a:t>
            </a:r>
            <a:r>
              <a:rPr lang="en-US" sz="2800" dirty="0">
                <a:solidFill>
                  <a:srgbClr val="000000"/>
                </a:solidFill>
              </a:rPr>
              <a:t> </a:t>
            </a:r>
            <a:r>
              <a:rPr lang="en-US" sz="2800" dirty="0" err="1">
                <a:solidFill>
                  <a:srgbClr val="000000"/>
                </a:solidFill>
              </a:rPr>
              <a:t>giới</a:t>
            </a:r>
            <a:r>
              <a:rPr lang="en-US" sz="2800" dirty="0">
                <a:solidFill>
                  <a:srgbClr val="000000"/>
                </a:solidFill>
              </a:rPr>
              <a:t> </a:t>
            </a:r>
            <a:r>
              <a:rPr lang="en-US" sz="2800" dirty="0" err="1">
                <a:solidFill>
                  <a:srgbClr val="000000"/>
                </a:solidFill>
              </a:rPr>
              <a:t>tính</a:t>
            </a:r>
            <a:r>
              <a:rPr lang="vi-VN" sz="2800" dirty="0">
                <a:solidFill>
                  <a:srgbClr val="000000"/>
                </a:solidFill>
              </a:rPr>
              <a:t> nam có cảm giác thấy hấp dẫn hoặc/và có </a:t>
            </a:r>
            <a:r>
              <a:rPr lang="en-US" sz="2800" dirty="0" err="1">
                <a:solidFill>
                  <a:srgbClr val="000000"/>
                </a:solidFill>
              </a:rPr>
              <a:t>mối</a:t>
            </a:r>
            <a:r>
              <a:rPr lang="en-US" sz="2800" dirty="0">
                <a:solidFill>
                  <a:srgbClr val="000000"/>
                </a:solidFill>
              </a:rPr>
              <a:t> </a:t>
            </a:r>
            <a:r>
              <a:rPr lang="en-US" sz="2800" dirty="0" err="1">
                <a:solidFill>
                  <a:srgbClr val="000000"/>
                </a:solidFill>
              </a:rPr>
              <a:t>quan</a:t>
            </a:r>
            <a:r>
              <a:rPr lang="en-US" sz="2800" dirty="0">
                <a:solidFill>
                  <a:srgbClr val="000000"/>
                </a:solidFill>
              </a:rPr>
              <a:t> </a:t>
            </a:r>
            <a:r>
              <a:rPr lang="en-US" sz="2800" dirty="0" err="1">
                <a:solidFill>
                  <a:srgbClr val="000000"/>
                </a:solidFill>
              </a:rPr>
              <a:t>hệ</a:t>
            </a:r>
            <a:r>
              <a:rPr lang="en-US" sz="2800" dirty="0">
                <a:solidFill>
                  <a:srgbClr val="000000"/>
                </a:solidFill>
              </a:rPr>
              <a:t> </a:t>
            </a:r>
            <a:r>
              <a:rPr lang="en-US" sz="2800" dirty="0" err="1">
                <a:solidFill>
                  <a:srgbClr val="000000"/>
                </a:solidFill>
              </a:rPr>
              <a:t>tình</a:t>
            </a:r>
            <a:r>
              <a:rPr lang="en-US" sz="2800" dirty="0">
                <a:solidFill>
                  <a:srgbClr val="000000"/>
                </a:solidFill>
              </a:rPr>
              <a:t> </a:t>
            </a:r>
            <a:r>
              <a:rPr lang="en-US" sz="2800" dirty="0" err="1">
                <a:solidFill>
                  <a:srgbClr val="000000"/>
                </a:solidFill>
              </a:rPr>
              <a:t>cảm</a:t>
            </a:r>
            <a:r>
              <a:rPr lang="en-US" sz="2800" dirty="0">
                <a:solidFill>
                  <a:srgbClr val="000000"/>
                </a:solidFill>
              </a:rPr>
              <a:t>/</a:t>
            </a:r>
            <a:r>
              <a:rPr lang="vi-VN" sz="2800" dirty="0">
                <a:solidFill>
                  <a:srgbClr val="000000"/>
                </a:solidFill>
              </a:rPr>
              <a:t>quan hệ tình dục </a:t>
            </a:r>
            <a:r>
              <a:rPr lang="en-US" sz="2800" dirty="0" err="1">
                <a:solidFill>
                  <a:srgbClr val="000000"/>
                </a:solidFill>
              </a:rPr>
              <a:t>với</a:t>
            </a:r>
            <a:r>
              <a:rPr lang="en-US" sz="2800" dirty="0">
                <a:solidFill>
                  <a:srgbClr val="000000"/>
                </a:solidFill>
              </a:rPr>
              <a:t> </a:t>
            </a:r>
            <a:r>
              <a:rPr lang="vi-VN" sz="2800" dirty="0">
                <a:solidFill>
                  <a:srgbClr val="000000"/>
                </a:solidFill>
              </a:rPr>
              <a:t>người nam giới khác</a:t>
            </a:r>
            <a:r>
              <a:rPr lang="en-US" sz="2800" dirty="0">
                <a:solidFill>
                  <a:srgbClr val="000000"/>
                </a:solidFill>
              </a:rPr>
              <a:t>.</a:t>
            </a:r>
          </a:p>
          <a:p>
            <a:pPr>
              <a:spcBef>
                <a:spcPct val="20000"/>
              </a:spcBef>
              <a:buFont typeface="Wingdings 2" pitchFamily="18" charset="2"/>
              <a:buChar char="E"/>
            </a:pPr>
            <a:endParaRPr lang="en-US" sz="3200" dirty="0">
              <a:latin typeface="Calibri" pitchFamily="34" charset="0"/>
            </a:endParaRPr>
          </a:p>
          <a:p>
            <a:pPr>
              <a:spcBef>
                <a:spcPct val="20000"/>
              </a:spcBef>
              <a:buFont typeface="Arial" pitchFamily="34" charset="0"/>
              <a:buNone/>
            </a:pPr>
            <a:endParaRPr lang="en-US" sz="3200" dirty="0">
              <a:latin typeface="Calibri" pitchFamily="34" charset="0"/>
            </a:endParaRPr>
          </a:p>
        </p:txBody>
      </p:sp>
      <p:pic>
        <p:nvPicPr>
          <p:cNvPr id="5" name="Picture 2" descr="Kết quả hình ảnh cho Ảnh đồng tí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62400"/>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auto">
          <a:xfrm>
            <a:off x="1898561" y="208679"/>
            <a:ext cx="4959439" cy="681037"/>
          </a:xfrm>
          <a:prstGeom prst="flowChartAlternateProcess">
            <a:avLst/>
          </a:prstGeom>
          <a:noFill/>
          <a:ln>
            <a:noFill/>
          </a:ln>
          <a:effectLst>
            <a:outerShdw dist="107763" dir="18900000" algn="ctr" rotWithShape="0">
              <a:schemeClr val="bg2">
                <a:alpha val="50000"/>
              </a:schemeClr>
            </a:outerShdw>
          </a:effectLst>
          <a:extLst/>
        </p:spPr>
        <p:txBody>
          <a:bodyPr wrap="none" anchor="ctr"/>
          <a:lstStyle/>
          <a:p>
            <a:pPr algn="ctr">
              <a:defRPr/>
            </a:pPr>
            <a:r>
              <a:rPr lang="en-US" sz="3600" b="1"/>
              <a:t> </a:t>
            </a:r>
            <a:r>
              <a:rPr lang="en-US" sz="3600" b="1">
                <a:solidFill>
                  <a:srgbClr val="FF0000"/>
                </a:solidFill>
              </a:rPr>
              <a:t>ĐỒNG TÍNH</a:t>
            </a:r>
          </a:p>
        </p:txBody>
      </p:sp>
    </p:spTree>
    <p:extLst>
      <p:ext uri="{BB962C8B-B14F-4D97-AF65-F5344CB8AC3E}">
        <p14:creationId xmlns:p14="http://schemas.microsoft.com/office/powerpoint/2010/main" val="42443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Can giao duc gioi tinh cho 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918" y="1056068"/>
            <a:ext cx="3000778" cy="22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Kết quả hình ảnh cho ảnh hương gi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3657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52400" y="1143000"/>
            <a:ext cx="5668851" cy="1905000"/>
          </a:xfrm>
        </p:spPr>
        <p:txBody>
          <a:bodyPr/>
          <a:lstStyle/>
          <a:p>
            <a:pPr algn="just">
              <a:buClr>
                <a:srgbClr val="0000FF"/>
              </a:buClr>
              <a:buFont typeface="Wingdings 2" pitchFamily="18" charset="2"/>
              <a:buChar char="õ"/>
            </a:pPr>
            <a:r>
              <a:rPr lang="en-US" altLang="en-US" sz="2800" b="1" dirty="0" smtClean="0">
                <a:latin typeface="Arial" pitchFamily="34" charset="0"/>
                <a:cs typeface="Arial" pitchFamily="34" charset="0"/>
              </a:rPr>
              <a:t>  </a:t>
            </a:r>
            <a:r>
              <a:rPr lang="en-US" altLang="en-US" sz="2800" b="1" dirty="0" smtClean="0">
                <a:solidFill>
                  <a:srgbClr val="0000CC"/>
                </a:solidFill>
                <a:latin typeface="Arial" pitchFamily="34" charset="0"/>
                <a:cs typeface="Arial" pitchFamily="34" charset="0"/>
              </a:rPr>
              <a:t>N</a:t>
            </a:r>
            <a:r>
              <a:rPr lang="vi-VN" altLang="en-US" sz="2800" b="1" dirty="0" smtClean="0">
                <a:solidFill>
                  <a:srgbClr val="0000CC"/>
                </a:solidFill>
                <a:cs typeface="Arial" pitchFamily="34" charset="0"/>
              </a:rPr>
              <a:t>gười song tính </a:t>
            </a:r>
            <a:r>
              <a:rPr lang="en-US" altLang="en-US" sz="2800" b="1" dirty="0" smtClean="0">
                <a:solidFill>
                  <a:srgbClr val="0000CC"/>
                </a:solidFill>
                <a:latin typeface="Arial" pitchFamily="34" charset="0"/>
                <a:cs typeface="Arial" pitchFamily="34" charset="0"/>
              </a:rPr>
              <a:t>(</a:t>
            </a:r>
            <a:r>
              <a:rPr lang="vi-VN" altLang="en-US" sz="2800" b="1" dirty="0" smtClean="0">
                <a:solidFill>
                  <a:srgbClr val="0000CC"/>
                </a:solidFill>
                <a:cs typeface="Arial" pitchFamily="34" charset="0"/>
              </a:rPr>
              <a:t>Bisexual</a:t>
            </a:r>
            <a:r>
              <a:rPr lang="en-US" altLang="en-US" sz="2800" b="1" dirty="0" smtClean="0">
                <a:solidFill>
                  <a:srgbClr val="0000CC"/>
                </a:solidFill>
                <a:latin typeface="Arial" pitchFamily="34" charset="0"/>
                <a:cs typeface="Arial" pitchFamily="34" charset="0"/>
              </a:rPr>
              <a:t>)</a:t>
            </a:r>
            <a:r>
              <a:rPr lang="vi-VN" altLang="en-US" sz="2800" dirty="0" smtClean="0">
                <a:solidFill>
                  <a:srgbClr val="0000CC"/>
                </a:solidFill>
                <a:cs typeface="Arial" pitchFamily="34" charset="0"/>
              </a:rPr>
              <a:t>: </a:t>
            </a:r>
            <a:r>
              <a:rPr lang="vi-VN" altLang="en-US" sz="2800" dirty="0" smtClean="0">
                <a:cs typeface="Arial" pitchFamily="34" charset="0"/>
              </a:rPr>
              <a:t>Người có cảm giác thấy hấp dẫn, có tình cảm hoặc/và có quan hệ tình dục với cả nam và nữ.</a:t>
            </a:r>
            <a:endParaRPr lang="en-US" altLang="en-US" sz="2800" dirty="0" smtClean="0">
              <a:latin typeface="Arial" pitchFamily="34" charset="0"/>
              <a:cs typeface="Arial" pitchFamily="34" charset="0"/>
            </a:endParaRPr>
          </a:p>
          <a:p>
            <a:pPr>
              <a:buFont typeface="Arial" pitchFamily="34" charset="0"/>
              <a:buNone/>
            </a:pPr>
            <a:endParaRPr lang="en-US" altLang="en-US" dirty="0" smtClean="0"/>
          </a:p>
        </p:txBody>
      </p:sp>
      <p:sp>
        <p:nvSpPr>
          <p:cNvPr id="7" name="Content Placeholder 2"/>
          <p:cNvSpPr txBox="1">
            <a:spLocks/>
          </p:cNvSpPr>
          <p:nvPr/>
        </p:nvSpPr>
        <p:spPr bwMode="auto">
          <a:xfrm>
            <a:off x="3657600" y="3505200"/>
            <a:ext cx="510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spcBef>
                <a:spcPct val="20000"/>
              </a:spcBef>
              <a:buClr>
                <a:srgbClr val="0000FF"/>
              </a:buClr>
              <a:buFont typeface="Wingdings 2" pitchFamily="18" charset="2"/>
              <a:buChar char="õ"/>
            </a:pPr>
            <a:r>
              <a:rPr lang="en-US" sz="2800" b="1" dirty="0">
                <a:solidFill>
                  <a:srgbClr val="0000CC"/>
                </a:solidFill>
              </a:rPr>
              <a:t>N</a:t>
            </a:r>
            <a:r>
              <a:rPr lang="vi-VN" sz="2800" b="1" dirty="0">
                <a:solidFill>
                  <a:srgbClr val="0000CC"/>
                </a:solidFill>
              </a:rPr>
              <a:t>gười chuyển giới </a:t>
            </a:r>
            <a:r>
              <a:rPr lang="en-US" sz="2800" b="1" dirty="0">
                <a:solidFill>
                  <a:srgbClr val="0000CC"/>
                </a:solidFill>
              </a:rPr>
              <a:t>(</a:t>
            </a:r>
            <a:r>
              <a:rPr lang="vi-VN" sz="2800" b="1" dirty="0">
                <a:solidFill>
                  <a:srgbClr val="0000CC"/>
                </a:solidFill>
              </a:rPr>
              <a:t>Transgender</a:t>
            </a:r>
            <a:r>
              <a:rPr lang="en-US" sz="2800" b="1" dirty="0">
                <a:solidFill>
                  <a:srgbClr val="0000CC"/>
                </a:solidFill>
              </a:rPr>
              <a:t>)</a:t>
            </a:r>
            <a:r>
              <a:rPr lang="vi-VN" sz="2800" b="1" dirty="0">
                <a:solidFill>
                  <a:srgbClr val="0000CC"/>
                </a:solidFill>
              </a:rPr>
              <a:t>:</a:t>
            </a:r>
            <a:r>
              <a:rPr lang="vi-VN" sz="2800" dirty="0">
                <a:solidFill>
                  <a:srgbClr val="0000CC"/>
                </a:solidFill>
              </a:rPr>
              <a:t> </a:t>
            </a:r>
            <a:r>
              <a:rPr lang="en-US" sz="2800" dirty="0">
                <a:solidFill>
                  <a:srgbClr val="000000"/>
                </a:solidFill>
              </a:rPr>
              <a:t>N</a:t>
            </a:r>
            <a:r>
              <a:rPr lang="vi-VN" sz="2800" dirty="0">
                <a:solidFill>
                  <a:srgbClr val="000000"/>
                </a:solidFill>
              </a:rPr>
              <a:t>gười có bản dạng giới hoặc thể hiện giới khác với giới tính được </a:t>
            </a:r>
            <a:r>
              <a:rPr lang="en-US" sz="2800" dirty="0" err="1">
                <a:solidFill>
                  <a:srgbClr val="000000"/>
                </a:solidFill>
              </a:rPr>
              <a:t>phân</a:t>
            </a:r>
            <a:r>
              <a:rPr lang="en-US" sz="2800" dirty="0">
                <a:solidFill>
                  <a:srgbClr val="000000"/>
                </a:solidFill>
              </a:rPr>
              <a:t> </a:t>
            </a:r>
            <a:r>
              <a:rPr lang="en-US" sz="2800" dirty="0" err="1">
                <a:solidFill>
                  <a:srgbClr val="000000"/>
                </a:solidFill>
              </a:rPr>
              <a:t>định</a:t>
            </a:r>
            <a:r>
              <a:rPr lang="en-US" sz="2800" dirty="0">
                <a:solidFill>
                  <a:srgbClr val="000000"/>
                </a:solidFill>
              </a:rPr>
              <a:t> </a:t>
            </a:r>
            <a:r>
              <a:rPr lang="en-US" sz="2800" dirty="0" err="1">
                <a:solidFill>
                  <a:srgbClr val="000000"/>
                </a:solidFill>
              </a:rPr>
              <a:t>cho</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đó</a:t>
            </a:r>
            <a:r>
              <a:rPr lang="en-US" sz="2800" dirty="0">
                <a:solidFill>
                  <a:srgbClr val="000000"/>
                </a:solidFill>
              </a:rPr>
              <a:t> </a:t>
            </a:r>
            <a:r>
              <a:rPr lang="en-US" sz="2800" dirty="0" err="1">
                <a:solidFill>
                  <a:srgbClr val="000000"/>
                </a:solidFill>
              </a:rPr>
              <a:t>lúc</a:t>
            </a:r>
            <a:r>
              <a:rPr lang="en-US" sz="2800" dirty="0">
                <a:solidFill>
                  <a:srgbClr val="000000"/>
                </a:solidFill>
              </a:rPr>
              <a:t> </a:t>
            </a:r>
            <a:r>
              <a:rPr lang="en-US" sz="2800" dirty="0" err="1">
                <a:solidFill>
                  <a:srgbClr val="000000"/>
                </a:solidFill>
              </a:rPr>
              <a:t>mới</a:t>
            </a:r>
            <a:r>
              <a:rPr lang="en-US" sz="2800" dirty="0">
                <a:solidFill>
                  <a:srgbClr val="000000"/>
                </a:solidFill>
              </a:rPr>
              <a:t> </a:t>
            </a:r>
            <a:r>
              <a:rPr lang="en-US" sz="2800" dirty="0" err="1">
                <a:solidFill>
                  <a:srgbClr val="000000"/>
                </a:solidFill>
              </a:rPr>
              <a:t>được</a:t>
            </a:r>
            <a:r>
              <a:rPr lang="vi-VN" sz="2800" dirty="0">
                <a:solidFill>
                  <a:srgbClr val="000000"/>
                </a:solidFill>
              </a:rPr>
              <a:t> sinh</a:t>
            </a:r>
            <a:r>
              <a:rPr lang="en-US" sz="2800" dirty="0">
                <a:solidFill>
                  <a:srgbClr val="000000"/>
                </a:solidFill>
              </a:rPr>
              <a:t> </a:t>
            </a:r>
            <a:r>
              <a:rPr lang="en-US" sz="2800" dirty="0" err="1">
                <a:solidFill>
                  <a:srgbClr val="000000"/>
                </a:solidFill>
              </a:rPr>
              <a:t>ra</a:t>
            </a:r>
            <a:r>
              <a:rPr lang="vi-VN" sz="2800" dirty="0">
                <a:solidFill>
                  <a:srgbClr val="000000"/>
                </a:solidFill>
              </a:rPr>
              <a:t>. </a:t>
            </a:r>
            <a:endParaRPr lang="en-US" sz="3200" dirty="0">
              <a:solidFill>
                <a:srgbClr val="000000"/>
              </a:solidFill>
              <a:latin typeface="Calibri" pitchFamily="34" charset="0"/>
            </a:endParaRPr>
          </a:p>
        </p:txBody>
      </p:sp>
      <p:sp>
        <p:nvSpPr>
          <p:cNvPr id="8" name="AutoShape 15"/>
          <p:cNvSpPr>
            <a:spLocks noChangeArrowheads="1"/>
          </p:cNvSpPr>
          <p:nvPr/>
        </p:nvSpPr>
        <p:spPr bwMode="auto">
          <a:xfrm>
            <a:off x="1143000" y="260195"/>
            <a:ext cx="6858000" cy="6810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a:t> </a:t>
            </a:r>
            <a:r>
              <a:rPr lang="en-US" sz="3000" b="1" dirty="0">
                <a:solidFill>
                  <a:srgbClr val="FF0000"/>
                </a:solidFill>
              </a:rPr>
              <a:t>SONG TÍNH VÀ CHUYỂN GIỚI</a:t>
            </a:r>
          </a:p>
        </p:txBody>
      </p:sp>
    </p:spTree>
    <p:extLst>
      <p:ext uri="{BB962C8B-B14F-4D97-AF65-F5344CB8AC3E}">
        <p14:creationId xmlns:p14="http://schemas.microsoft.com/office/powerpoint/2010/main" val="223636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363" y="843201"/>
            <a:ext cx="8605837" cy="5786199"/>
          </a:xfrm>
          <a:prstGeom prst="rect">
            <a:avLst/>
          </a:prstGeom>
          <a:noFill/>
        </p:spPr>
        <p:txBody>
          <a:bodyPr wrap="square" rtlCol="0">
            <a:spAutoFit/>
          </a:bodyPr>
          <a:lstStyle/>
          <a:p>
            <a:pPr marL="457200" indent="-457200">
              <a:buClr>
                <a:srgbClr val="0000FF"/>
              </a:buClr>
              <a:buFont typeface="Wingdings" pitchFamily="2" charset="2"/>
              <a:buChar char="Ü"/>
            </a:pPr>
            <a:r>
              <a:rPr lang="en-US" sz="2600" b="1" dirty="0" err="1" smtClean="0">
                <a:solidFill>
                  <a:srgbClr val="0000FF"/>
                </a:solidFill>
                <a:latin typeface="Arial" pitchFamily="34" charset="0"/>
                <a:cs typeface="Arial" pitchFamily="34" charset="0"/>
              </a:rPr>
              <a:t>Giới</a:t>
            </a:r>
            <a:r>
              <a:rPr lang="en-US" sz="2600" b="1" dirty="0" smtClean="0">
                <a:solidFill>
                  <a:srgbClr val="0000FF"/>
                </a:solidFill>
                <a:latin typeface="Arial" pitchFamily="34" charset="0"/>
                <a:cs typeface="Arial" pitchFamily="34" charset="0"/>
              </a:rPr>
              <a:t> </a:t>
            </a:r>
            <a:r>
              <a:rPr lang="en-US" sz="2600" b="1" dirty="0" err="1" smtClean="0">
                <a:solidFill>
                  <a:srgbClr val="0000FF"/>
                </a:solidFill>
                <a:latin typeface="Arial" pitchFamily="34" charset="0"/>
                <a:cs typeface="Arial" pitchFamily="34" charset="0"/>
              </a:rPr>
              <a:t>tính</a:t>
            </a:r>
            <a:r>
              <a:rPr lang="en-US" sz="2600" b="1" dirty="0" smtClean="0">
                <a:solidFill>
                  <a:srgbClr val="0000FF"/>
                </a:solidFill>
                <a:latin typeface="Arial" pitchFamily="34" charset="0"/>
                <a:cs typeface="Arial" pitchFamily="34" charset="0"/>
              </a:rPr>
              <a:t> </a:t>
            </a:r>
            <a:r>
              <a:rPr lang="en-US" sz="2600" b="1" dirty="0" err="1" smtClean="0">
                <a:solidFill>
                  <a:srgbClr val="0000FF"/>
                </a:solidFill>
                <a:latin typeface="Arial" pitchFamily="34" charset="0"/>
                <a:cs typeface="Arial" pitchFamily="34" charset="0"/>
              </a:rPr>
              <a:t>và</a:t>
            </a:r>
            <a:r>
              <a:rPr lang="en-US" sz="2600" b="1" dirty="0" smtClean="0">
                <a:solidFill>
                  <a:srgbClr val="0000FF"/>
                </a:solidFill>
                <a:latin typeface="Arial" pitchFamily="34" charset="0"/>
                <a:cs typeface="Arial" pitchFamily="34" charset="0"/>
              </a:rPr>
              <a:t> </a:t>
            </a:r>
            <a:r>
              <a:rPr lang="en-US" sz="2600" b="1" dirty="0" err="1" smtClean="0">
                <a:solidFill>
                  <a:srgbClr val="0000FF"/>
                </a:solidFill>
                <a:latin typeface="Arial" pitchFamily="34" charset="0"/>
                <a:cs typeface="Arial" pitchFamily="34" charset="0"/>
              </a:rPr>
              <a:t>giới</a:t>
            </a:r>
            <a:r>
              <a:rPr lang="en-US" sz="2600" b="1" dirty="0" smtClean="0">
                <a:solidFill>
                  <a:srgbClr val="0000FF"/>
                </a:solidFill>
                <a:latin typeface="Arial" pitchFamily="34" charset="0"/>
                <a:cs typeface="Arial" pitchFamily="34" charset="0"/>
              </a:rPr>
              <a:t> </a:t>
            </a:r>
            <a:r>
              <a:rPr lang="en-US" sz="2600" b="1" dirty="0" err="1" smtClean="0">
                <a:solidFill>
                  <a:srgbClr val="0000FF"/>
                </a:solidFill>
                <a:latin typeface="Arial" pitchFamily="34" charset="0"/>
                <a:cs typeface="Arial" pitchFamily="34" charset="0"/>
              </a:rPr>
              <a:t>là</a:t>
            </a:r>
            <a:r>
              <a:rPr lang="en-US" sz="2600" b="1" dirty="0" smtClean="0">
                <a:solidFill>
                  <a:srgbClr val="0000FF"/>
                </a:solidFill>
                <a:latin typeface="Arial" pitchFamily="34" charset="0"/>
                <a:cs typeface="Arial" pitchFamily="34" charset="0"/>
              </a:rPr>
              <a:t> </a:t>
            </a:r>
            <a:r>
              <a:rPr lang="en-US" sz="2600" b="1" dirty="0" err="1" smtClean="0">
                <a:solidFill>
                  <a:srgbClr val="0000FF"/>
                </a:solidFill>
                <a:latin typeface="Arial" pitchFamily="34" charset="0"/>
                <a:cs typeface="Arial" pitchFamily="34" charset="0"/>
              </a:rPr>
              <a:t>khác</a:t>
            </a:r>
            <a:r>
              <a:rPr lang="en-US" sz="2600" b="1" dirty="0" smtClean="0">
                <a:solidFill>
                  <a:srgbClr val="0000FF"/>
                </a:solidFill>
                <a:latin typeface="Arial" pitchFamily="34" charset="0"/>
                <a:cs typeface="Arial" pitchFamily="34" charset="0"/>
              </a:rPr>
              <a:t> </a:t>
            </a:r>
            <a:r>
              <a:rPr lang="en-US" sz="2600" b="1" dirty="0" err="1" smtClean="0">
                <a:solidFill>
                  <a:srgbClr val="0000FF"/>
                </a:solidFill>
                <a:latin typeface="Arial" pitchFamily="34" charset="0"/>
                <a:cs typeface="Arial" pitchFamily="34" charset="0"/>
              </a:rPr>
              <a:t>nhau</a:t>
            </a:r>
            <a:r>
              <a:rPr lang="en-US" sz="2600" b="1" dirty="0" smtClean="0">
                <a:solidFill>
                  <a:srgbClr val="0000FF"/>
                </a:solidFill>
                <a:latin typeface="Arial" pitchFamily="34" charset="0"/>
                <a:cs typeface="Arial" pitchFamily="34" charset="0"/>
              </a:rPr>
              <a:t>. </a:t>
            </a:r>
          </a:p>
          <a:p>
            <a:pPr marL="457200" indent="-457200">
              <a:buClr>
                <a:srgbClr val="0000FF"/>
              </a:buClr>
              <a:buFont typeface="Wingdings" pitchFamily="2" charset="2"/>
              <a:buChar char="Ü"/>
            </a:pPr>
            <a:endParaRPr lang="en-US" sz="800" b="1" dirty="0">
              <a:solidFill>
                <a:srgbClr val="0000FF"/>
              </a:solidFill>
              <a:latin typeface="Arial" pitchFamily="34" charset="0"/>
              <a:cs typeface="Arial" pitchFamily="34" charset="0"/>
            </a:endParaRPr>
          </a:p>
          <a:p>
            <a:pPr marL="457200" indent="-457200">
              <a:buClr>
                <a:srgbClr val="0000FF"/>
              </a:buClr>
              <a:buFont typeface="Wingdings" pitchFamily="2" charset="2"/>
              <a:buChar char="Ü"/>
            </a:pPr>
            <a:r>
              <a:rPr lang="en-US" sz="2400" dirty="0">
                <a:solidFill>
                  <a:srgbClr val="0000FF"/>
                </a:solidFill>
                <a:latin typeface="Arial" pitchFamily="34" charset="0"/>
                <a:cs typeface="Arial" pitchFamily="34" charset="0"/>
              </a:rPr>
              <a:t>GIỚI TÍNH </a:t>
            </a:r>
            <a:r>
              <a:rPr lang="en-US" sz="2400" dirty="0" err="1">
                <a:solidFill>
                  <a:srgbClr val="0000FF"/>
                </a:solidFill>
                <a:latin typeface="Arial" pitchFamily="34" charset="0"/>
                <a:cs typeface="Arial" pitchFamily="34" charset="0"/>
              </a:rPr>
              <a:t>là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dấu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hiệu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đầu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tiên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lâu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dài</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để</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phân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biệt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nam</a:t>
            </a:r>
            <a:r>
              <a:rPr lang="en-US" sz="2400" dirty="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nữ</a:t>
            </a:r>
            <a:r>
              <a:rPr lang="en-US" sz="2400" dirty="0" smtClean="0">
                <a:solidFill>
                  <a:srgbClr val="0000FF"/>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Các</a:t>
            </a:r>
            <a:r>
              <a:rPr lang="en-US" sz="2400" dirty="0" smtClean="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đặc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điểm</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giới</a:t>
            </a:r>
            <a:r>
              <a:rPr lang="en-US" sz="2400" dirty="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tính</a:t>
            </a:r>
            <a:r>
              <a:rPr lang="en-US" sz="2400" dirty="0" smtClean="0">
                <a:solidFill>
                  <a:schemeClr val="tx2"/>
                </a:solidFill>
                <a:latin typeface="Arial" pitchFamily="34" charset="0"/>
                <a:cs typeface="Arial" pitchFamily="34" charset="0"/>
              </a:rPr>
              <a:t> do </a:t>
            </a:r>
            <a:r>
              <a:rPr lang="en-US" sz="2400" dirty="0" err="1">
                <a:solidFill>
                  <a:schemeClr val="tx2"/>
                </a:solidFill>
                <a:latin typeface="Arial" pitchFamily="34" charset="0"/>
                <a:cs typeface="Arial" pitchFamily="34" charset="0"/>
              </a:rPr>
              <a:t>yếu</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tố</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sinh</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học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quyết</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định</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và</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không</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thay</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đổi</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theo</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thời</a:t>
            </a:r>
            <a:r>
              <a:rPr lang="en-US" sz="2400" dirty="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gian</a:t>
            </a:r>
            <a:r>
              <a:rPr lang="en-US" sz="2400" dirty="0" smtClean="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không</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gian</a:t>
            </a:r>
            <a:r>
              <a:rPr lang="en-US" sz="2400" dirty="0">
                <a:solidFill>
                  <a:schemeClr val="tx2"/>
                </a:solidFill>
                <a:latin typeface="Arial" pitchFamily="34" charset="0"/>
                <a:cs typeface="Arial" pitchFamily="34" charset="0"/>
              </a:rPr>
              <a:t>. </a:t>
            </a:r>
            <a:endParaRPr lang="en-US" sz="2400" dirty="0" smtClean="0">
              <a:solidFill>
                <a:schemeClr val="tx2"/>
              </a:solidFill>
              <a:latin typeface="Arial" pitchFamily="34" charset="0"/>
              <a:cs typeface="Arial" pitchFamily="34" charset="0"/>
            </a:endParaRPr>
          </a:p>
          <a:p>
            <a:pPr marL="457200" indent="-457200">
              <a:buClr>
                <a:srgbClr val="0000FF"/>
              </a:buClr>
              <a:buFont typeface="Wingdings" pitchFamily="2" charset="2"/>
              <a:buChar char="Ü"/>
            </a:pPr>
            <a:endParaRPr lang="en-US" sz="800" dirty="0">
              <a:solidFill>
                <a:schemeClr val="tx2"/>
              </a:solidFill>
              <a:latin typeface="Arial" pitchFamily="34" charset="0"/>
              <a:cs typeface="Arial" pitchFamily="34" charset="0"/>
            </a:endParaRPr>
          </a:p>
          <a:p>
            <a:pPr marL="457200" indent="-457200">
              <a:buClr>
                <a:srgbClr val="0000FF"/>
              </a:buClr>
              <a:buFont typeface="Wingdings" pitchFamily="2" charset="2"/>
              <a:buChar char="Ü"/>
            </a:pPr>
            <a:r>
              <a:rPr lang="en-US" sz="2400" dirty="0" smtClean="0">
                <a:solidFill>
                  <a:srgbClr val="0000CC"/>
                </a:solidFill>
                <a:latin typeface="Arial" pitchFamily="34" charset="0"/>
                <a:cs typeface="Arial" pitchFamily="34" charset="0"/>
              </a:rPr>
              <a:t>GIỚI do </a:t>
            </a:r>
            <a:r>
              <a:rPr lang="en-US" sz="2400" dirty="0" err="1" smtClean="0">
                <a:solidFill>
                  <a:srgbClr val="0000CC"/>
                </a:solidFill>
                <a:latin typeface="Arial" pitchFamily="34" charset="0"/>
                <a:cs typeface="Arial" pitchFamily="34" charset="0"/>
              </a:rPr>
              <a:t>giáo</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dục</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và</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học</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hỏi</a:t>
            </a:r>
            <a:r>
              <a:rPr lang="en-US" sz="2400" dirty="0" smtClean="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Các</a:t>
            </a:r>
            <a:r>
              <a:rPr lang="en-US" sz="2400" dirty="0" smtClean="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đặc</a:t>
            </a:r>
            <a:r>
              <a:rPr lang="en-US" sz="2400" dirty="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điểm</a:t>
            </a:r>
            <a:r>
              <a:rPr lang="en-US" sz="2400" dirty="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giới</a:t>
            </a:r>
            <a:r>
              <a:rPr lang="en-US" sz="2400" dirty="0" smtClean="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được</a:t>
            </a:r>
            <a:r>
              <a:rPr lang="en-US" sz="2400" dirty="0" smtClean="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hình</a:t>
            </a:r>
            <a:r>
              <a:rPr lang="en-US" sz="2400" dirty="0" smtClean="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thành</a:t>
            </a:r>
            <a:r>
              <a:rPr lang="en-US" sz="2400" dirty="0" smtClean="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trong</a:t>
            </a:r>
            <a:r>
              <a:rPr lang="en-US" sz="2400" dirty="0" smtClean="0">
                <a:solidFill>
                  <a:schemeClr val="tx2"/>
                </a:solidFill>
                <a:latin typeface="Arial" pitchFamily="34" charset="0"/>
                <a:cs typeface="Arial" pitchFamily="34" charset="0"/>
              </a:rPr>
              <a:t> </a:t>
            </a:r>
            <a:r>
              <a:rPr lang="en-US" sz="2400" dirty="0">
                <a:solidFill>
                  <a:schemeClr val="tx2"/>
                </a:solidFill>
                <a:latin typeface="Arial" pitchFamily="34" charset="0"/>
                <a:cs typeface="Arial" pitchFamily="34" charset="0"/>
              </a:rPr>
              <a:t>các mối quan hệ xã hội, thay đổi theo thời gian và có thể không giống nhau trong các xã hội </a:t>
            </a:r>
            <a:r>
              <a:rPr lang="en-US" sz="2400" dirty="0" err="1">
                <a:solidFill>
                  <a:schemeClr val="tx2"/>
                </a:solidFill>
                <a:latin typeface="Arial" pitchFamily="34" charset="0"/>
                <a:cs typeface="Arial" pitchFamily="34" charset="0"/>
              </a:rPr>
              <a:t>khác</a:t>
            </a:r>
            <a:r>
              <a:rPr lang="en-US" sz="2400" dirty="0">
                <a:solidFill>
                  <a:schemeClr val="tx2"/>
                </a:solidFill>
                <a:latin typeface="Arial" pitchFamily="34" charset="0"/>
                <a:cs typeface="Arial" pitchFamily="34" charset="0"/>
              </a:rPr>
              <a:t> </a:t>
            </a:r>
            <a:r>
              <a:rPr lang="en-US" sz="2400" dirty="0" err="1" smtClean="0">
                <a:solidFill>
                  <a:schemeClr val="tx2"/>
                </a:solidFill>
                <a:latin typeface="Arial" pitchFamily="34" charset="0"/>
                <a:cs typeface="Arial" pitchFamily="34" charset="0"/>
              </a:rPr>
              <a:t>nhau</a:t>
            </a:r>
            <a:r>
              <a:rPr lang="en-US" sz="2400" dirty="0" smtClean="0">
                <a:solidFill>
                  <a:schemeClr val="tx2"/>
                </a:solidFill>
                <a:latin typeface="Arial" pitchFamily="34" charset="0"/>
                <a:cs typeface="Arial" pitchFamily="34" charset="0"/>
              </a:rPr>
              <a:t>.</a:t>
            </a:r>
          </a:p>
          <a:p>
            <a:pPr marL="457200" indent="-457200">
              <a:buClr>
                <a:srgbClr val="0000FF"/>
              </a:buClr>
              <a:buFont typeface="Wingdings" pitchFamily="2" charset="2"/>
              <a:buChar char="Ü"/>
            </a:pPr>
            <a:endParaRPr lang="en-US" sz="800" dirty="0" smtClean="0">
              <a:solidFill>
                <a:schemeClr val="tx2"/>
              </a:solidFill>
              <a:latin typeface="Arial" pitchFamily="34" charset="0"/>
              <a:cs typeface="Arial" pitchFamily="34" charset="0"/>
            </a:endParaRPr>
          </a:p>
          <a:p>
            <a:pPr marL="457200" indent="-457200">
              <a:buClr>
                <a:srgbClr val="0000FF"/>
              </a:buClr>
              <a:buFont typeface="Wingdings" pitchFamily="2" charset="2"/>
              <a:buChar char="Ü"/>
            </a:pPr>
            <a:r>
              <a:rPr lang="en-US" altLang="en-US" sz="2400" dirty="0" err="1">
                <a:solidFill>
                  <a:srgbClr val="000000"/>
                </a:solidFill>
              </a:rPr>
              <a:t>Trong</a:t>
            </a:r>
            <a:r>
              <a:rPr lang="en-US" altLang="en-US" sz="2400" dirty="0">
                <a:solidFill>
                  <a:srgbClr val="000000"/>
                </a:solidFill>
              </a:rPr>
              <a:t> </a:t>
            </a:r>
            <a:r>
              <a:rPr lang="en-US" altLang="en-US" sz="2400" dirty="0" err="1">
                <a:solidFill>
                  <a:srgbClr val="000000"/>
                </a:solidFill>
              </a:rPr>
              <a:t>quá</a:t>
            </a:r>
            <a:r>
              <a:rPr lang="en-US" altLang="en-US" sz="2400" dirty="0">
                <a:solidFill>
                  <a:srgbClr val="000000"/>
                </a:solidFill>
              </a:rPr>
              <a:t> </a:t>
            </a:r>
            <a:r>
              <a:rPr lang="en-US" altLang="en-US" sz="2400" dirty="0" err="1">
                <a:solidFill>
                  <a:srgbClr val="000000"/>
                </a:solidFill>
              </a:rPr>
              <a:t>trình</a:t>
            </a:r>
            <a:r>
              <a:rPr lang="en-US" altLang="en-US" sz="2400" dirty="0">
                <a:solidFill>
                  <a:srgbClr val="000000"/>
                </a:solidFill>
              </a:rPr>
              <a:t> </a:t>
            </a:r>
            <a:r>
              <a:rPr lang="en-US" altLang="en-US" sz="2400" dirty="0" err="1">
                <a:solidFill>
                  <a:srgbClr val="000000"/>
                </a:solidFill>
              </a:rPr>
              <a:t>xã</a:t>
            </a:r>
            <a:r>
              <a:rPr lang="en-US" altLang="en-US" sz="2400" dirty="0">
                <a:solidFill>
                  <a:srgbClr val="000000"/>
                </a:solidFill>
              </a:rPr>
              <a:t> </a:t>
            </a:r>
            <a:r>
              <a:rPr lang="en-US" altLang="en-US" sz="2400" dirty="0" err="1">
                <a:solidFill>
                  <a:srgbClr val="000000"/>
                </a:solidFill>
              </a:rPr>
              <a:t>hội</a:t>
            </a:r>
            <a:r>
              <a:rPr lang="en-US" altLang="en-US" sz="2400" dirty="0">
                <a:solidFill>
                  <a:srgbClr val="000000"/>
                </a:solidFill>
              </a:rPr>
              <a:t> </a:t>
            </a:r>
            <a:r>
              <a:rPr lang="en-US" altLang="en-US" sz="2400" dirty="0" err="1">
                <a:solidFill>
                  <a:srgbClr val="000000"/>
                </a:solidFill>
              </a:rPr>
              <a:t>hóa</a:t>
            </a:r>
            <a:r>
              <a:rPr lang="en-US" altLang="en-US" sz="2400" dirty="0">
                <a:solidFill>
                  <a:srgbClr val="000000"/>
                </a:solidFill>
              </a:rPr>
              <a:t>, </a:t>
            </a:r>
            <a:r>
              <a:rPr lang="en-US" altLang="en-US" sz="2400" dirty="0" err="1">
                <a:solidFill>
                  <a:srgbClr val="000000"/>
                </a:solidFill>
              </a:rPr>
              <a:t>khuôn</a:t>
            </a:r>
            <a:r>
              <a:rPr lang="en-US" altLang="en-US" sz="2400" dirty="0">
                <a:solidFill>
                  <a:srgbClr val="000000"/>
                </a:solidFill>
              </a:rPr>
              <a:t> </a:t>
            </a:r>
            <a:r>
              <a:rPr lang="en-US" altLang="en-US" sz="2400" dirty="0" err="1">
                <a:solidFill>
                  <a:srgbClr val="000000"/>
                </a:solidFill>
              </a:rPr>
              <a:t>mẫu</a:t>
            </a:r>
            <a:r>
              <a:rPr lang="en-US" altLang="en-US" sz="2400" dirty="0">
                <a:solidFill>
                  <a:srgbClr val="000000"/>
                </a:solidFill>
              </a:rPr>
              <a:t> </a:t>
            </a:r>
            <a:r>
              <a:rPr lang="en-US" altLang="en-US" sz="2400" dirty="0" err="1">
                <a:solidFill>
                  <a:srgbClr val="000000"/>
                </a:solidFill>
              </a:rPr>
              <a:t>giới</a:t>
            </a:r>
            <a:r>
              <a:rPr lang="en-US" altLang="en-US" sz="2400" dirty="0">
                <a:solidFill>
                  <a:srgbClr val="000000"/>
                </a:solidFill>
              </a:rPr>
              <a:t> đ</a:t>
            </a:r>
            <a:r>
              <a:rPr lang="vi-VN" altLang="en-US" sz="2400" dirty="0">
                <a:solidFill>
                  <a:srgbClr val="000000"/>
                </a:solidFill>
              </a:rPr>
              <a:t>ịnh hướng </a:t>
            </a:r>
            <a:r>
              <a:rPr lang="vi-VN" altLang="en-US" sz="2400" dirty="0">
                <a:solidFill>
                  <a:srgbClr val="FF0000"/>
                </a:solidFill>
              </a:rPr>
              <a:t>thái độ và các kỳ vọng </a:t>
            </a:r>
            <a:r>
              <a:rPr lang="vi-VN" altLang="en-US" sz="2400" dirty="0">
                <a:solidFill>
                  <a:srgbClr val="000000"/>
                </a:solidFill>
              </a:rPr>
              <a:t>về vai trò, giá trị </a:t>
            </a:r>
            <a:r>
              <a:rPr lang="en-US" altLang="en-US" sz="2400" dirty="0" err="1">
                <a:solidFill>
                  <a:srgbClr val="000000"/>
                </a:solidFill>
              </a:rPr>
              <a:t>khác</a:t>
            </a:r>
            <a:r>
              <a:rPr lang="en-US" altLang="en-US" sz="2400" dirty="0">
                <a:solidFill>
                  <a:srgbClr val="000000"/>
                </a:solidFill>
              </a:rPr>
              <a:t> </a:t>
            </a:r>
            <a:r>
              <a:rPr lang="en-US" altLang="en-US" sz="2400" dirty="0" err="1">
                <a:solidFill>
                  <a:srgbClr val="000000"/>
                </a:solidFill>
              </a:rPr>
              <a:t>nhau</a:t>
            </a:r>
            <a:r>
              <a:rPr lang="en-US" altLang="en-US" sz="2400" dirty="0">
                <a:solidFill>
                  <a:srgbClr val="000000"/>
                </a:solidFill>
              </a:rPr>
              <a:t> </a:t>
            </a:r>
            <a:r>
              <a:rPr lang="vi-VN" altLang="en-US" sz="2400" dirty="0">
                <a:solidFill>
                  <a:srgbClr val="000000"/>
                </a:solidFill>
              </a:rPr>
              <a:t>của nam </a:t>
            </a:r>
            <a:r>
              <a:rPr lang="en-US" altLang="en-US" sz="2400" dirty="0" err="1">
                <a:solidFill>
                  <a:srgbClr val="000000"/>
                </a:solidFill>
              </a:rPr>
              <a:t>và</a:t>
            </a:r>
            <a:r>
              <a:rPr lang="vi-VN" altLang="en-US" sz="2400" dirty="0">
                <a:solidFill>
                  <a:srgbClr val="000000"/>
                </a:solidFill>
              </a:rPr>
              <a:t> nữ</a:t>
            </a:r>
            <a:r>
              <a:rPr lang="en-US" altLang="en-US" sz="2400" dirty="0">
                <a:solidFill>
                  <a:srgbClr val="000000"/>
                </a:solidFill>
              </a:rPr>
              <a:t>; </a:t>
            </a:r>
            <a:r>
              <a:rPr lang="en-US" altLang="en-US" sz="2400" dirty="0" err="1">
                <a:solidFill>
                  <a:srgbClr val="000000"/>
                </a:solidFill>
              </a:rPr>
              <a:t>dẫn</a:t>
            </a:r>
            <a:r>
              <a:rPr lang="en-US" altLang="en-US" sz="2400" dirty="0">
                <a:solidFill>
                  <a:srgbClr val="000000"/>
                </a:solidFill>
              </a:rPr>
              <a:t> </a:t>
            </a:r>
            <a:r>
              <a:rPr lang="en-US" altLang="en-US" sz="2400" dirty="0" err="1">
                <a:solidFill>
                  <a:srgbClr val="000000"/>
                </a:solidFill>
              </a:rPr>
              <a:t>đến</a:t>
            </a:r>
            <a:r>
              <a:rPr lang="en-US" altLang="en-US" sz="2400" dirty="0">
                <a:solidFill>
                  <a:srgbClr val="000000"/>
                </a:solidFill>
              </a:rPr>
              <a:t> </a:t>
            </a:r>
            <a:r>
              <a:rPr lang="en-US" altLang="en-US" sz="2400" b="1" dirty="0" err="1">
                <a:solidFill>
                  <a:srgbClr val="FF0000"/>
                </a:solidFill>
              </a:rPr>
              <a:t>cách</a:t>
            </a:r>
            <a:r>
              <a:rPr lang="en-US" altLang="en-US" sz="2400" b="1" dirty="0">
                <a:solidFill>
                  <a:srgbClr val="FF0000"/>
                </a:solidFill>
              </a:rPr>
              <a:t> </a:t>
            </a:r>
            <a:r>
              <a:rPr lang="en-US" altLang="en-US" sz="2400" b="1" dirty="0" err="1">
                <a:solidFill>
                  <a:srgbClr val="FF0000"/>
                </a:solidFill>
              </a:rPr>
              <a:t>nhìn</a:t>
            </a:r>
            <a:r>
              <a:rPr lang="en-US" altLang="en-US" sz="2400" b="1" dirty="0">
                <a:solidFill>
                  <a:srgbClr val="FF0000"/>
                </a:solidFill>
              </a:rPr>
              <a:t> </a:t>
            </a:r>
            <a:r>
              <a:rPr lang="en-US" altLang="en-US" sz="2400" b="1" dirty="0" err="1">
                <a:solidFill>
                  <a:srgbClr val="FF0000"/>
                </a:solidFill>
              </a:rPr>
              <a:t>sai</a:t>
            </a:r>
            <a:r>
              <a:rPr lang="en-US" altLang="en-US" sz="2400" b="1" dirty="0">
                <a:solidFill>
                  <a:srgbClr val="FF0000"/>
                </a:solidFill>
              </a:rPr>
              <a:t> </a:t>
            </a:r>
            <a:r>
              <a:rPr lang="en-US" altLang="en-US" sz="2400" b="1" dirty="0" err="1">
                <a:solidFill>
                  <a:srgbClr val="FF0000"/>
                </a:solidFill>
              </a:rPr>
              <a:t>lệch</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giới</a:t>
            </a:r>
            <a:r>
              <a:rPr lang="en-US" altLang="en-US" sz="2400" b="1" dirty="0">
                <a:solidFill>
                  <a:srgbClr val="FF0000"/>
                </a:solidFill>
              </a:rPr>
              <a:t>, </a:t>
            </a:r>
            <a:r>
              <a:rPr lang="en-US" altLang="en-US" sz="2400" dirty="0" err="1">
                <a:solidFill>
                  <a:srgbClr val="000000"/>
                </a:solidFill>
              </a:rPr>
              <a:t>hình</a:t>
            </a:r>
            <a:r>
              <a:rPr lang="en-US" altLang="en-US" sz="2400" dirty="0">
                <a:solidFill>
                  <a:srgbClr val="000000"/>
                </a:solidFill>
              </a:rPr>
              <a:t> </a:t>
            </a:r>
            <a:r>
              <a:rPr lang="en-US" altLang="en-US" sz="2400" dirty="0" err="1">
                <a:solidFill>
                  <a:srgbClr val="000000"/>
                </a:solidFill>
              </a:rPr>
              <a:t>thành</a:t>
            </a:r>
            <a:r>
              <a:rPr lang="en-US" altLang="en-US" sz="2400" dirty="0">
                <a:solidFill>
                  <a:srgbClr val="000000"/>
                </a:solidFill>
              </a:rPr>
              <a:t> </a:t>
            </a:r>
            <a:r>
              <a:rPr lang="en-US" altLang="en-US" sz="2400" dirty="0" err="1">
                <a:solidFill>
                  <a:srgbClr val="000000"/>
                </a:solidFill>
              </a:rPr>
              <a:t>nên</a:t>
            </a:r>
            <a:r>
              <a:rPr lang="en-US" altLang="en-US" sz="2400" dirty="0">
                <a:solidFill>
                  <a:srgbClr val="000000"/>
                </a:solidFill>
              </a:rPr>
              <a:t> </a:t>
            </a:r>
            <a:r>
              <a:rPr lang="en-US" altLang="en-US" sz="2400" dirty="0" err="1">
                <a:solidFill>
                  <a:srgbClr val="000000"/>
                </a:solidFill>
              </a:rPr>
              <a:t>những</a:t>
            </a:r>
            <a:r>
              <a:rPr lang="en-US" altLang="en-US" sz="2400" dirty="0">
                <a:solidFill>
                  <a:srgbClr val="000000"/>
                </a:solidFill>
              </a:rPr>
              <a:t> </a:t>
            </a:r>
            <a:r>
              <a:rPr lang="en-US" altLang="en-US" sz="2400" dirty="0" err="1">
                <a:solidFill>
                  <a:srgbClr val="000000"/>
                </a:solidFill>
              </a:rPr>
              <a:t>định</a:t>
            </a:r>
            <a:r>
              <a:rPr lang="en-US" altLang="en-US" sz="2400" dirty="0">
                <a:solidFill>
                  <a:srgbClr val="000000"/>
                </a:solidFill>
              </a:rPr>
              <a:t> </a:t>
            </a:r>
            <a:r>
              <a:rPr lang="en-US" altLang="en-US" sz="2400" dirty="0" err="1">
                <a:solidFill>
                  <a:srgbClr val="000000"/>
                </a:solidFill>
              </a:rPr>
              <a:t>kiến</a:t>
            </a:r>
            <a:r>
              <a:rPr lang="en-US" altLang="en-US" sz="2400" dirty="0">
                <a:solidFill>
                  <a:srgbClr val="000000"/>
                </a:solidFill>
              </a:rPr>
              <a:t> </a:t>
            </a:r>
            <a:r>
              <a:rPr lang="en-US" altLang="en-US" sz="2400" dirty="0" err="1">
                <a:solidFill>
                  <a:srgbClr val="000000"/>
                </a:solidFill>
              </a:rPr>
              <a:t>giới</a:t>
            </a:r>
            <a:r>
              <a:rPr lang="en-US" altLang="en-US" sz="2400" dirty="0">
                <a:solidFill>
                  <a:srgbClr val="000000"/>
                </a:solidFill>
              </a:rPr>
              <a:t>.</a:t>
            </a:r>
            <a:endParaRPr lang="en-US" sz="2400" dirty="0" smtClean="0">
              <a:solidFill>
                <a:schemeClr val="tx2"/>
              </a:solidFill>
              <a:latin typeface="Arial" pitchFamily="34" charset="0"/>
              <a:cs typeface="Arial" pitchFamily="34" charset="0"/>
            </a:endParaRPr>
          </a:p>
          <a:p>
            <a:pPr>
              <a:buClr>
                <a:srgbClr val="0000FF"/>
              </a:buClr>
            </a:pPr>
            <a:endParaRPr lang="en-CA" sz="800" dirty="0" smtClean="0">
              <a:latin typeface="Arial" pitchFamily="34" charset="0"/>
              <a:cs typeface="Arial" pitchFamily="34" charset="0"/>
            </a:endParaRPr>
          </a:p>
          <a:p>
            <a:pPr marL="457200" indent="-457200">
              <a:buClr>
                <a:srgbClr val="0000FF"/>
              </a:buClr>
              <a:buFont typeface="Wingdings" pitchFamily="2" charset="2"/>
              <a:buChar char="Ü"/>
            </a:pPr>
            <a:r>
              <a:rPr lang="en-US" sz="2400" b="1" dirty="0" err="1">
                <a:solidFill>
                  <a:srgbClr val="0000FF"/>
                </a:solidFill>
                <a:latin typeface="Arial" pitchFamily="34" charset="0"/>
                <a:cs typeface="Arial" pitchFamily="34" charset="0"/>
              </a:rPr>
              <a:t>Phân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biệt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được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nhau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giữa</a:t>
            </a:r>
            <a:r>
              <a:rPr lang="en-US" sz="2400" b="1" dirty="0">
                <a:solidFill>
                  <a:srgbClr val="0000FF"/>
                </a:solidFill>
                <a:latin typeface="Arial" pitchFamily="34" charset="0"/>
                <a:cs typeface="Arial" pitchFamily="34" charset="0"/>
              </a:rPr>
              <a:t> GIỚI TÍNH </a:t>
            </a:r>
            <a:r>
              <a:rPr lang="en-US" sz="2400" b="1" dirty="0" err="1" smtClean="0">
                <a:solidFill>
                  <a:srgbClr val="0000FF"/>
                </a:solidFill>
                <a:latin typeface="Arial" pitchFamily="34" charset="0"/>
                <a:cs typeface="Arial" pitchFamily="34" charset="0"/>
              </a:rPr>
              <a:t>và</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GIỚI </a:t>
            </a:r>
            <a:r>
              <a:rPr lang="en-US" sz="2400" b="1" dirty="0" err="1">
                <a:solidFill>
                  <a:srgbClr val="0000FF"/>
                </a:solidFill>
                <a:latin typeface="Arial" pitchFamily="34" charset="0"/>
                <a:cs typeface="Arial" pitchFamily="34" charset="0"/>
              </a:rPr>
              <a:t>giúp</a:t>
            </a:r>
            <a:r>
              <a:rPr lang="en-US" sz="2400" b="1" dirty="0">
                <a:solidFill>
                  <a:srgbClr val="0000FF"/>
                </a:solidFill>
                <a:latin typeface="Arial" pitchFamily="34" charset="0"/>
                <a:cs typeface="Arial" pitchFamily="34" charset="0"/>
              </a:rPr>
              <a:t> </a:t>
            </a:r>
            <a:r>
              <a:rPr lang="en-US" sz="2400" b="1" dirty="0" err="1" smtClean="0">
                <a:solidFill>
                  <a:srgbClr val="0000FF"/>
                </a:solidFill>
                <a:latin typeface="Arial" pitchFamily="34" charset="0"/>
                <a:cs typeface="Arial" pitchFamily="34" charset="0"/>
              </a:rPr>
              <a:t>thấy</a:t>
            </a:r>
            <a:r>
              <a:rPr lang="en-US" sz="2400" b="1" dirty="0" smtClean="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rõ</a:t>
            </a:r>
            <a:r>
              <a:rPr lang="en-US" sz="2400" b="1" dirty="0">
                <a:solidFill>
                  <a:srgbClr val="0000FF"/>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nhân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gây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ra</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bất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đẳng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giới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là</a:t>
            </a:r>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do </a:t>
            </a:r>
            <a:r>
              <a:rPr lang="en-US" sz="2400" b="1" dirty="0" err="1">
                <a:solidFill>
                  <a:srgbClr val="FF0000"/>
                </a:solidFill>
                <a:latin typeface="Arial" pitchFamily="34" charset="0"/>
                <a:cs typeface="Arial" pitchFamily="34" charset="0"/>
              </a:rPr>
              <a:t>khác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biệt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nên</a:t>
            </a:r>
            <a:r>
              <a:rPr lang="en-US" sz="2400" b="1" dirty="0">
                <a:solidFill>
                  <a:srgbClr val="0000FF"/>
                </a:solidFill>
                <a:latin typeface="Arial" pitchFamily="34" charset="0"/>
                <a:cs typeface="Arial" pitchFamily="34" charset="0"/>
              </a:rPr>
              <a:t>. </a:t>
            </a:r>
            <a:endParaRPr lang="en-US" sz="2400" b="1" dirty="0" smtClean="0">
              <a:solidFill>
                <a:srgbClr val="0000FF"/>
              </a:solidFill>
              <a:latin typeface="Arial" pitchFamily="34" charset="0"/>
              <a:cs typeface="Arial" pitchFamily="34" charset="0"/>
            </a:endParaRPr>
          </a:p>
        </p:txBody>
      </p:sp>
      <p:sp>
        <p:nvSpPr>
          <p:cNvPr id="5" name="AutoShape 15"/>
          <p:cNvSpPr>
            <a:spLocks noChangeArrowheads="1"/>
          </p:cNvSpPr>
          <p:nvPr/>
        </p:nvSpPr>
        <p:spPr bwMode="auto">
          <a:xfrm>
            <a:off x="1241946" y="96884"/>
            <a:ext cx="6837529" cy="558206"/>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200" b="1" dirty="0" smtClean="0">
                <a:solidFill>
                  <a:srgbClr val="000000"/>
                </a:solidFill>
                <a:cs typeface="Arial" pitchFamily="34" charset="0"/>
              </a:rPr>
              <a:t>THÔNG ĐIỆP CHÍNH</a:t>
            </a:r>
            <a:endParaRPr lang="en-US" sz="3200" b="1" dirty="0">
              <a:solidFill>
                <a:srgbClr val="000000"/>
              </a:solidFill>
              <a:cs typeface="Arial" pitchFamily="34" charset="0"/>
            </a:endParaRPr>
          </a:p>
        </p:txBody>
      </p:sp>
    </p:spTree>
    <p:extLst>
      <p:ext uri="{BB962C8B-B14F-4D97-AF65-F5344CB8AC3E}">
        <p14:creationId xmlns:p14="http://schemas.microsoft.com/office/powerpoint/2010/main" val="29901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600200"/>
            <a:ext cx="9144000" cy="5257800"/>
          </a:xfrm>
          <a:prstGeom prst="rect">
            <a:avLst/>
          </a:prstGeom>
          <a:gradFill rotWithShape="1">
            <a:gsLst>
              <a:gs pos="0">
                <a:schemeClr val="bg1"/>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itchFamily="34" charset="0"/>
            </a:endParaRPr>
          </a:p>
        </p:txBody>
      </p:sp>
      <p:sp>
        <p:nvSpPr>
          <p:cNvPr id="36868" name="Oval 4"/>
          <p:cNvSpPr>
            <a:spLocks noChangeArrowheads="1"/>
          </p:cNvSpPr>
          <p:nvPr/>
        </p:nvSpPr>
        <p:spPr bwMode="auto">
          <a:xfrm>
            <a:off x="0" y="1524000"/>
            <a:ext cx="533400" cy="304800"/>
          </a:xfrm>
          <a:prstGeom prst="ellipse">
            <a:avLst/>
          </a:prstGeom>
          <a:gradFill rotWithShape="1">
            <a:gsLst>
              <a:gs pos="0">
                <a:srgbClr val="F8F8F8"/>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Calibri" pitchFamily="34" charset="0"/>
            </a:endParaRPr>
          </a:p>
        </p:txBody>
      </p:sp>
      <p:pic>
        <p:nvPicPr>
          <p:cNvPr id="20484" name="Picture 6" descr="farmer_drive_tractor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971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black_woman_rocking_b_a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00500"/>
            <a:ext cx="1993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0"/>
          <p:cNvSpPr>
            <a:spLocks noChangeArrowheads="1"/>
          </p:cNvSpPr>
          <p:nvPr/>
        </p:nvSpPr>
        <p:spPr bwMode="auto">
          <a:xfrm>
            <a:off x="228600" y="241300"/>
            <a:ext cx="936625" cy="10541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4000" b="1" dirty="0" smtClean="0">
                <a:solidFill>
                  <a:srgbClr val="FF0000"/>
                </a:solidFill>
              </a:rPr>
              <a:t>2</a:t>
            </a:r>
            <a:endParaRPr lang="en-US" altLang="en-US" sz="4000" b="1" dirty="0">
              <a:solidFill>
                <a:srgbClr val="FF0000"/>
              </a:solidFill>
            </a:endParaRPr>
          </a:p>
        </p:txBody>
      </p:sp>
      <p:sp>
        <p:nvSpPr>
          <p:cNvPr id="8" name="AutoShape 19"/>
          <p:cNvSpPr>
            <a:spLocks noChangeArrowheads="1"/>
          </p:cNvSpPr>
          <p:nvPr/>
        </p:nvSpPr>
        <p:spPr bwMode="auto">
          <a:xfrm>
            <a:off x="1143000" y="152400"/>
            <a:ext cx="7620000" cy="1143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smtClean="0">
                <a:solidFill>
                  <a:srgbClr val="FF0000"/>
                </a:solidFill>
              </a:rPr>
              <a:t>VAI TRÒ GIỚI, ĐỊNH </a:t>
            </a:r>
            <a:r>
              <a:rPr lang="en-US" altLang="en-US" sz="3200" b="1" dirty="0">
                <a:solidFill>
                  <a:srgbClr val="FF0000"/>
                </a:solidFill>
              </a:rPr>
              <a:t>KIẾN GIỚI </a:t>
            </a:r>
          </a:p>
          <a:p>
            <a:pPr algn="ctr"/>
            <a:r>
              <a:rPr lang="en-US" altLang="en-US" sz="3200" b="1" dirty="0">
                <a:solidFill>
                  <a:srgbClr val="FF0000"/>
                </a:solidFill>
              </a:rPr>
              <a:t>VÀ PHÂN BIỆT ĐỐI XỬ VỀ GIỚI</a:t>
            </a:r>
          </a:p>
        </p:txBody>
      </p:sp>
      <p:sp>
        <p:nvSpPr>
          <p:cNvPr id="20488" name="Content Placeholder 2"/>
          <p:cNvSpPr txBox="1">
            <a:spLocks/>
          </p:cNvSpPr>
          <p:nvPr/>
        </p:nvSpPr>
        <p:spPr bwMode="auto">
          <a:xfrm>
            <a:off x="152400" y="1697038"/>
            <a:ext cx="57150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Font typeface="Arial" pitchFamily="34" charset="0"/>
              <a:buNone/>
            </a:pPr>
            <a:r>
              <a:rPr lang="en-US" sz="3200" b="1" dirty="0"/>
              <a:t>CÁC ĐIỂM CHÍNH</a:t>
            </a:r>
          </a:p>
          <a:p>
            <a:pPr marL="857250" indent="-857250">
              <a:spcBef>
                <a:spcPct val="20000"/>
              </a:spcBef>
            </a:pPr>
            <a:r>
              <a:rPr lang="en-US" sz="3200" b="1" dirty="0"/>
              <a:t>2.1. </a:t>
            </a:r>
            <a:r>
              <a:rPr lang="en-US" sz="3200" b="1" dirty="0" err="1"/>
              <a:t>Vai</a:t>
            </a:r>
            <a:r>
              <a:rPr lang="en-US" sz="3200" b="1" dirty="0"/>
              <a:t> </a:t>
            </a:r>
            <a:r>
              <a:rPr lang="en-US" sz="3200" b="1" dirty="0" err="1"/>
              <a:t>trò</a:t>
            </a:r>
            <a:r>
              <a:rPr lang="en-US" sz="3200" b="1" dirty="0"/>
              <a:t> </a:t>
            </a:r>
            <a:r>
              <a:rPr lang="en-US" sz="3200" b="1" dirty="0" err="1"/>
              <a:t>giới</a:t>
            </a:r>
            <a:endParaRPr lang="en-US" sz="3200" dirty="0"/>
          </a:p>
          <a:p>
            <a:pPr marL="857250" indent="-857250">
              <a:spcBef>
                <a:spcPct val="20000"/>
              </a:spcBef>
            </a:pPr>
            <a:r>
              <a:rPr lang="en-US" sz="3200" b="1" dirty="0" smtClean="0"/>
              <a:t>2.2</a:t>
            </a:r>
            <a:r>
              <a:rPr lang="en-US" sz="3200" b="1" dirty="0"/>
              <a:t>. </a:t>
            </a:r>
            <a:r>
              <a:rPr lang="en-US" sz="3200" b="1" dirty="0" err="1"/>
              <a:t>Định</a:t>
            </a:r>
            <a:r>
              <a:rPr lang="en-US" sz="3200" b="1" dirty="0"/>
              <a:t> </a:t>
            </a:r>
            <a:r>
              <a:rPr lang="en-US" sz="3200" b="1" dirty="0" err="1"/>
              <a:t>kiến</a:t>
            </a:r>
            <a:r>
              <a:rPr lang="en-US" sz="3200" b="1" dirty="0"/>
              <a:t> </a:t>
            </a:r>
            <a:r>
              <a:rPr lang="en-US" sz="3200" b="1" dirty="0" err="1"/>
              <a:t>giới</a:t>
            </a:r>
            <a:r>
              <a:rPr lang="en-US" sz="3200" b="1" dirty="0"/>
              <a:t> </a:t>
            </a:r>
            <a:r>
              <a:rPr lang="en-US" sz="3200" b="1" dirty="0" err="1"/>
              <a:t>và</a:t>
            </a:r>
            <a:r>
              <a:rPr lang="en-US" sz="3200" b="1" dirty="0"/>
              <a:t> </a:t>
            </a:r>
            <a:r>
              <a:rPr lang="en-US" sz="3200" b="1" dirty="0" err="1"/>
              <a:t>phân</a:t>
            </a:r>
            <a:r>
              <a:rPr lang="en-US" sz="3200" b="1" dirty="0"/>
              <a:t> </a:t>
            </a:r>
            <a:r>
              <a:rPr lang="en-US" sz="3200" b="1" dirty="0" err="1"/>
              <a:t>biệt</a:t>
            </a:r>
            <a:r>
              <a:rPr lang="en-US" sz="3200" b="1" dirty="0"/>
              <a:t> </a:t>
            </a:r>
            <a:r>
              <a:rPr lang="en-US" sz="3200" b="1" dirty="0" err="1"/>
              <a:t>đối</a:t>
            </a:r>
            <a:r>
              <a:rPr lang="en-US" sz="3200" b="1" dirty="0"/>
              <a:t> </a:t>
            </a:r>
            <a:r>
              <a:rPr lang="en-US" sz="3200" b="1" dirty="0" err="1"/>
              <a:t>xử</a:t>
            </a:r>
            <a:r>
              <a:rPr lang="en-US" sz="3200" b="1" dirty="0"/>
              <a:t> </a:t>
            </a:r>
            <a:r>
              <a:rPr lang="en-US" sz="3200" b="1" dirty="0" err="1"/>
              <a:t>về</a:t>
            </a:r>
            <a:r>
              <a:rPr lang="en-US" sz="3200" b="1" dirty="0"/>
              <a:t> </a:t>
            </a:r>
            <a:r>
              <a:rPr lang="en-US" sz="3200" b="1" dirty="0" err="1"/>
              <a:t>giới</a:t>
            </a:r>
            <a:r>
              <a:rPr lang="en-US" sz="3200" b="1" dirty="0"/>
              <a:t> </a:t>
            </a:r>
            <a:endParaRPr lang="en-US" sz="3200" b="1" dirty="0" smtClean="0"/>
          </a:p>
          <a:p>
            <a:pPr marL="857250" indent="-857250">
              <a:spcBef>
                <a:spcPct val="20000"/>
              </a:spcBef>
            </a:pPr>
            <a:r>
              <a:rPr lang="en-US" sz="3200" b="1" dirty="0" smtClean="0"/>
              <a:t>2.3. </a:t>
            </a:r>
            <a:r>
              <a:rPr lang="en-US" sz="3200" b="1" dirty="0" err="1"/>
              <a:t>Hệ</a:t>
            </a:r>
            <a:r>
              <a:rPr lang="en-US" sz="3200" b="1" dirty="0"/>
              <a:t> </a:t>
            </a:r>
            <a:r>
              <a:rPr lang="en-US" sz="3200" b="1" dirty="0" err="1"/>
              <a:t>quả</a:t>
            </a:r>
            <a:r>
              <a:rPr lang="en-US" sz="3200" b="1" dirty="0"/>
              <a:t> </a:t>
            </a:r>
            <a:r>
              <a:rPr lang="en-US" sz="3200" b="1" dirty="0" err="1"/>
              <a:t>của</a:t>
            </a:r>
            <a:r>
              <a:rPr lang="en-US" sz="3200" b="1" dirty="0"/>
              <a:t> </a:t>
            </a:r>
            <a:r>
              <a:rPr lang="en-US" sz="3200" b="1" dirty="0" err="1"/>
              <a:t>định</a:t>
            </a:r>
            <a:r>
              <a:rPr lang="en-US" sz="3200" b="1" dirty="0"/>
              <a:t> </a:t>
            </a:r>
            <a:r>
              <a:rPr lang="en-US" sz="3200" b="1" dirty="0" err="1"/>
              <a:t>kiến</a:t>
            </a:r>
            <a:r>
              <a:rPr lang="en-US" sz="3200" b="1" dirty="0"/>
              <a:t> </a:t>
            </a:r>
            <a:r>
              <a:rPr lang="en-US" sz="3200" b="1" dirty="0" err="1"/>
              <a:t>giới</a:t>
            </a:r>
            <a:r>
              <a:rPr lang="en-US" sz="3200" b="1" dirty="0"/>
              <a:t> </a:t>
            </a:r>
            <a:r>
              <a:rPr lang="en-US" sz="3200" b="1" dirty="0" err="1"/>
              <a:t>và</a:t>
            </a:r>
            <a:r>
              <a:rPr lang="en-US" sz="3200" b="1" dirty="0"/>
              <a:t> </a:t>
            </a:r>
            <a:r>
              <a:rPr lang="en-US" sz="3200" b="1" dirty="0" err="1"/>
              <a:t>phân</a:t>
            </a:r>
            <a:r>
              <a:rPr lang="en-US" sz="3200" b="1" dirty="0"/>
              <a:t> </a:t>
            </a:r>
            <a:r>
              <a:rPr lang="en-US" sz="3200" b="1" dirty="0" err="1"/>
              <a:t>biệt</a:t>
            </a:r>
            <a:r>
              <a:rPr lang="en-US" sz="3200" b="1" dirty="0"/>
              <a:t> </a:t>
            </a:r>
            <a:r>
              <a:rPr lang="en-US" sz="3200" b="1" dirty="0" err="1"/>
              <a:t>đối</a:t>
            </a:r>
            <a:r>
              <a:rPr lang="en-US" sz="3200" b="1" dirty="0"/>
              <a:t> </a:t>
            </a:r>
            <a:r>
              <a:rPr lang="en-US" sz="3200" b="1" dirty="0" err="1"/>
              <a:t>xử</a:t>
            </a:r>
            <a:r>
              <a:rPr lang="en-US" sz="3200" b="1" dirty="0"/>
              <a:t> </a:t>
            </a:r>
            <a:r>
              <a:rPr lang="en-US" sz="3200" b="1" dirty="0" err="1"/>
              <a:t>về</a:t>
            </a:r>
            <a:r>
              <a:rPr lang="en-US" sz="3200" b="1" dirty="0"/>
              <a:t> </a:t>
            </a:r>
            <a:r>
              <a:rPr lang="en-US" sz="3200" b="1" dirty="0" err="1"/>
              <a:t>giới</a:t>
            </a:r>
            <a:endParaRPr lang="en-US" sz="3200" b="1" dirty="0"/>
          </a:p>
          <a:p>
            <a:pPr>
              <a:spcBef>
                <a:spcPct val="20000"/>
              </a:spcBef>
              <a:buFont typeface="Arial" pitchFamily="34" charset="0"/>
              <a:buNone/>
            </a:pPr>
            <a:endParaRPr lang="en-US" sz="32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withEffect">
                                  <p:stCondLst>
                                    <p:cond delay="0"/>
                                  </p:stCondLst>
                                  <p:childTnLst>
                                    <p:animMotion origin="layout" path="M 5.55112E-17 3.3526E-6 L 0.65417 3.3526E-6 " pathEditMode="relative" rAng="0" ptsTypes="AA">
                                      <p:cBhvr>
                                        <p:cTn id="6" dur="2000" fill="hold"/>
                                        <p:tgtEl>
                                          <p:spTgt spid="36868"/>
                                        </p:tgtEl>
                                        <p:attrNameLst>
                                          <p:attrName>ppt_x</p:attrName>
                                          <p:attrName>ppt_y</p:attrName>
                                        </p:attrNameLst>
                                      </p:cBhvr>
                                      <p:rCtr x="32700" y="0"/>
                                    </p:animMotion>
                                  </p:childTnLst>
                                  <p:subTnLst>
                                    <p:set>
                                      <p:cBhvr override="childStyle">
                                        <p:cTn dur="1" fill="hold" display="0" masterRel="sameClick" afterEffect="1">
                                          <p:stCondLst>
                                            <p:cond evt="end" delay="0">
                                              <p:tn val="5"/>
                                            </p:cond>
                                          </p:stCondLst>
                                        </p:cTn>
                                        <p:tgtEl>
                                          <p:spTgt spid="3686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28600" y="990600"/>
            <a:ext cx="8686800" cy="5867400"/>
          </a:xfrm>
        </p:spPr>
        <p:txBody>
          <a:bodyPr/>
          <a:lstStyle/>
          <a:p>
            <a:pPr>
              <a:buFont typeface="Wingdings" pitchFamily="2" charset="2"/>
              <a:buChar char="v"/>
            </a:pPr>
            <a:r>
              <a:rPr lang="en-US" sz="2800" b="1" i="1" dirty="0" err="1">
                <a:solidFill>
                  <a:srgbClr val="0000FF"/>
                </a:solidFill>
              </a:rPr>
              <a:t>Vai</a:t>
            </a:r>
            <a:r>
              <a:rPr lang="en-US" sz="2800" b="1" i="1" dirty="0">
                <a:solidFill>
                  <a:srgbClr val="0000FF"/>
                </a:solidFill>
              </a:rPr>
              <a:t> </a:t>
            </a:r>
            <a:r>
              <a:rPr lang="en-US" sz="2800" b="1" i="1" dirty="0" err="1">
                <a:solidFill>
                  <a:srgbClr val="0000FF"/>
                </a:solidFill>
              </a:rPr>
              <a:t>trò</a:t>
            </a:r>
            <a:r>
              <a:rPr lang="en-US" sz="2800" b="1" i="1" dirty="0">
                <a:solidFill>
                  <a:srgbClr val="0000FF"/>
                </a:solidFill>
              </a:rPr>
              <a:t> </a:t>
            </a:r>
            <a:r>
              <a:rPr lang="en-US" sz="2800" b="1" i="1" dirty="0" err="1">
                <a:solidFill>
                  <a:srgbClr val="0000FF"/>
                </a:solidFill>
              </a:rPr>
              <a:t>giới</a:t>
            </a:r>
            <a:r>
              <a:rPr lang="en-US" sz="2800" b="1" i="1" dirty="0">
                <a:solidFill>
                  <a:srgbClr val="0000FF"/>
                </a:solidFill>
              </a:rPr>
              <a:t> </a:t>
            </a:r>
            <a:r>
              <a:rPr lang="en-US" sz="2800" b="1" i="1" dirty="0" err="1"/>
              <a:t>là</a:t>
            </a:r>
            <a:r>
              <a:rPr lang="en-US" sz="2800" b="1" i="1" dirty="0"/>
              <a:t> </a:t>
            </a:r>
            <a:r>
              <a:rPr lang="en-US" sz="2800" b="1" i="1" dirty="0" err="1"/>
              <a:t>những</a:t>
            </a:r>
            <a:r>
              <a:rPr lang="en-US" sz="2800" b="1" i="1" dirty="0"/>
              <a:t> </a:t>
            </a:r>
            <a:r>
              <a:rPr lang="en-US" sz="2800" b="1" i="1" dirty="0" err="1"/>
              <a:t>hoạt</a:t>
            </a:r>
            <a:r>
              <a:rPr lang="en-US" sz="2800" b="1" i="1" dirty="0"/>
              <a:t> </a:t>
            </a:r>
            <a:r>
              <a:rPr lang="en-US" sz="2800" b="1" i="1" dirty="0" err="1"/>
              <a:t>động</a:t>
            </a:r>
            <a:r>
              <a:rPr lang="en-US" sz="2800" b="1" i="1" dirty="0"/>
              <a:t> </a:t>
            </a:r>
            <a:r>
              <a:rPr lang="en-US" sz="2800" b="1" i="1" dirty="0" err="1"/>
              <a:t>mà</a:t>
            </a:r>
            <a:r>
              <a:rPr lang="en-US" sz="2800" b="1" i="1" dirty="0"/>
              <a:t> PN&amp;NG </a:t>
            </a:r>
            <a:r>
              <a:rPr lang="en-US" sz="2800" b="1" i="1" dirty="0" err="1"/>
              <a:t>được</a:t>
            </a:r>
            <a:r>
              <a:rPr lang="en-US" sz="2800" b="1" i="1" dirty="0"/>
              <a:t> </a:t>
            </a:r>
            <a:r>
              <a:rPr lang="en-US" sz="2800" b="1" i="1" dirty="0" err="1"/>
              <a:t>kỳ</a:t>
            </a:r>
            <a:r>
              <a:rPr lang="en-US" sz="2800" b="1" i="1" dirty="0"/>
              <a:t> </a:t>
            </a:r>
            <a:r>
              <a:rPr lang="en-US" sz="2800" b="1" i="1" dirty="0" err="1"/>
              <a:t>vọng</a:t>
            </a:r>
            <a:r>
              <a:rPr lang="en-US" sz="2800" b="1" i="1" dirty="0"/>
              <a:t> </a:t>
            </a:r>
            <a:r>
              <a:rPr lang="en-US" sz="2800" b="1" i="1" dirty="0" err="1"/>
              <a:t>thực</a:t>
            </a:r>
            <a:r>
              <a:rPr lang="en-US" sz="2800" b="1" i="1" dirty="0"/>
              <a:t> </a:t>
            </a:r>
            <a:r>
              <a:rPr lang="en-US" sz="2800" b="1" i="1" dirty="0" err="1"/>
              <a:t>hiện</a:t>
            </a:r>
            <a:r>
              <a:rPr lang="en-US" sz="2800" b="1" i="1" dirty="0"/>
              <a:t> </a:t>
            </a:r>
            <a:r>
              <a:rPr lang="en-US" sz="2800" b="1" i="1" dirty="0" err="1"/>
              <a:t>trong</a:t>
            </a:r>
            <a:r>
              <a:rPr lang="en-US" sz="2800" b="1" i="1" dirty="0"/>
              <a:t> </a:t>
            </a:r>
            <a:r>
              <a:rPr lang="en-US" sz="2800" b="1" i="1" dirty="0" err="1"/>
              <a:t>gia</a:t>
            </a:r>
            <a:r>
              <a:rPr lang="en-US" sz="2800" b="1" i="1" dirty="0"/>
              <a:t> </a:t>
            </a:r>
            <a:r>
              <a:rPr lang="en-US" sz="2800" b="1" i="1" dirty="0" err="1"/>
              <a:t>đình</a:t>
            </a:r>
            <a:r>
              <a:rPr lang="en-US" sz="2800" b="1" i="1" dirty="0"/>
              <a:t> hay </a:t>
            </a:r>
            <a:r>
              <a:rPr lang="en-US" sz="2800" b="1" i="1" dirty="0" err="1"/>
              <a:t>cộng</a:t>
            </a:r>
            <a:r>
              <a:rPr lang="en-US" sz="2800" b="1" i="1" dirty="0"/>
              <a:t> </a:t>
            </a:r>
            <a:r>
              <a:rPr lang="en-US" sz="2800" b="1" i="1" dirty="0" err="1" smtClean="0"/>
              <a:t>đồng</a:t>
            </a:r>
            <a:endParaRPr lang="en-US" sz="2800" b="1" i="1" dirty="0" smtClean="0"/>
          </a:p>
          <a:p>
            <a:pPr>
              <a:buFont typeface="Wingdings" pitchFamily="2" charset="2"/>
              <a:buChar char="v"/>
            </a:pP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loại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vai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trò</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giới</a:t>
            </a:r>
            <a:r>
              <a:rPr lang="en-US" sz="2400" b="1" dirty="0" smtClean="0">
                <a:latin typeface="Arial" pitchFamily="34" charset="0"/>
                <a:cs typeface="Arial" pitchFamily="34" charset="0"/>
              </a:rPr>
              <a:t>:</a:t>
            </a:r>
          </a:p>
          <a:p>
            <a:pPr>
              <a:buFont typeface="Wingdings" pitchFamily="2" charset="2"/>
              <a:buChar char="§"/>
            </a:pPr>
            <a:r>
              <a:rPr lang="en-US" sz="2400" b="1" i="1" dirty="0" err="1" smtClean="0">
                <a:latin typeface="Arial" pitchFamily="34" charset="0"/>
                <a:cs typeface="Arial" pitchFamily="34" charset="0"/>
              </a:rPr>
              <a:t>Vai</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trò</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sản</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xuất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gồm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nhằm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vượng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GĐ&amp;XH. </a:t>
            </a:r>
            <a:r>
              <a:rPr lang="en-US" sz="2000" dirty="0" err="1" smtClean="0">
                <a:latin typeface="Arial" pitchFamily="34" charset="0"/>
                <a:cs typeface="Arial" pitchFamily="34" charset="0"/>
              </a:rPr>
              <a:t>Ví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chức</a:t>
            </a:r>
            <a:r>
              <a:rPr lang="en-US" sz="2000" dirty="0" smtClean="0">
                <a:latin typeface="Arial" pitchFamily="34" charset="0"/>
                <a:cs typeface="Arial" pitchFamily="34" charset="0"/>
              </a:rPr>
              <a:t>, vv..</a:t>
            </a:r>
          </a:p>
          <a:p>
            <a:pPr>
              <a:buFont typeface="Wingdings" pitchFamily="2" charset="2"/>
              <a:buChar char="§"/>
            </a:pPr>
            <a:r>
              <a:rPr lang="en-US" sz="2400" b="1" i="1" dirty="0" err="1" smtClean="0">
                <a:latin typeface="Arial" pitchFamily="34" charset="0"/>
                <a:cs typeface="Arial" pitchFamily="34" charset="0"/>
              </a:rPr>
              <a:t>Vai</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trò</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gia</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đình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gồm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duy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nòi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sóc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000" dirty="0" err="1" smtClean="0">
                <a:latin typeface="Arial" pitchFamily="34" charset="0"/>
                <a:cs typeface="Arial" pitchFamily="34" charset="0"/>
              </a:rPr>
              <a:t>Ví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sinh</a:t>
            </a:r>
            <a:r>
              <a:rPr lang="en-US" sz="2000" dirty="0" smtClean="0">
                <a:latin typeface="Arial" pitchFamily="34" charset="0"/>
                <a:cs typeface="Arial" pitchFamily="34" charset="0"/>
              </a:rPr>
              <a:t> con, </a:t>
            </a:r>
            <a:r>
              <a:rPr lang="en-US" sz="2000" dirty="0" err="1" smtClean="0">
                <a:latin typeface="Arial" pitchFamily="34" charset="0"/>
                <a:cs typeface="Arial" pitchFamily="34" charset="0"/>
              </a:rPr>
              <a:t>nuôi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dạy</a:t>
            </a:r>
            <a:r>
              <a:rPr lang="en-US" sz="2000" dirty="0" smtClean="0">
                <a:latin typeface="Arial" pitchFamily="34" charset="0"/>
                <a:cs typeface="Arial" pitchFamily="34" charset="0"/>
              </a:rPr>
              <a:t> con </a:t>
            </a:r>
            <a:r>
              <a:rPr lang="en-US" sz="2000" dirty="0" err="1" smtClean="0">
                <a:latin typeface="Arial" pitchFamily="34" charset="0"/>
                <a:cs typeface="Arial" pitchFamily="34" charset="0"/>
              </a:rPr>
              <a:t>cái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nội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sóc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đình,vv</a:t>
            </a:r>
            <a:r>
              <a:rPr lang="en-US" sz="20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Những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công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việc</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này</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thường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không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được</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trả</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công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và</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chưa</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được</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coi</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trọng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trong</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xã</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hội</a:t>
            </a:r>
            <a:r>
              <a:rPr lang="en-US" sz="2400" i="1" dirty="0" smtClean="0">
                <a:solidFill>
                  <a:srgbClr val="C00000"/>
                </a:solidFill>
                <a:latin typeface="Arial" pitchFamily="34" charset="0"/>
                <a:cs typeface="Arial" pitchFamily="34" charset="0"/>
              </a:rPr>
              <a:t> </a:t>
            </a:r>
            <a:r>
              <a:rPr lang="en-US" sz="2400" i="1" dirty="0" err="1" smtClean="0">
                <a:solidFill>
                  <a:srgbClr val="C00000"/>
                </a:solidFill>
                <a:latin typeface="Arial" pitchFamily="34" charset="0"/>
                <a:cs typeface="Arial" pitchFamily="34" charset="0"/>
              </a:rPr>
              <a:t>Việt</a:t>
            </a:r>
            <a:r>
              <a:rPr lang="en-US" sz="2400" i="1" dirty="0" smtClean="0">
                <a:solidFill>
                  <a:srgbClr val="C00000"/>
                </a:solidFill>
                <a:latin typeface="Arial" pitchFamily="34" charset="0"/>
                <a:cs typeface="Arial" pitchFamily="34" charset="0"/>
              </a:rPr>
              <a:t> Nam.</a:t>
            </a:r>
            <a:endParaRPr lang="en-US" sz="2400" dirty="0" smtClean="0">
              <a:solidFill>
                <a:srgbClr val="C00000"/>
              </a:solidFill>
              <a:latin typeface="Arial" pitchFamily="34" charset="0"/>
              <a:cs typeface="Arial" pitchFamily="34" charset="0"/>
            </a:endParaRPr>
          </a:p>
          <a:p>
            <a:pPr>
              <a:buFont typeface="Wingdings" pitchFamily="2" charset="2"/>
              <a:buChar char="§"/>
            </a:pPr>
            <a:r>
              <a:rPr lang="en-US" sz="2400" b="1" i="1" dirty="0" err="1" smtClean="0">
                <a:latin typeface="Arial" pitchFamily="34" charset="0"/>
                <a:cs typeface="Arial" pitchFamily="34" charset="0"/>
              </a:rPr>
              <a:t>Vai</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trò</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cộng</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đồng</a:t>
            </a:r>
            <a:r>
              <a:rPr lang="en-US" sz="2400" i="1" dirty="0" smtClean="0">
                <a:latin typeface="Arial" pitchFamily="34" charset="0"/>
                <a:cs typeface="Arial" pitchFamily="34" charset="0"/>
              </a:rPr>
              <a:t> </a:t>
            </a:r>
            <a:r>
              <a:rPr lang="en-US" sz="2400" dirty="0" err="1" smtClean="0">
                <a:latin typeface="Arial" pitchFamily="34" charset="0"/>
                <a:cs typeface="Arial" pitchFamily="34" charset="0"/>
              </a:rPr>
              <a:t>bao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gồm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diễn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ngoài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phạm</a:t>
            </a:r>
            <a:r>
              <a:rPr lang="en-US" sz="2400" dirty="0" smtClean="0">
                <a:latin typeface="Arial" pitchFamily="34" charset="0"/>
                <a:cs typeface="Arial" pitchFamily="34" charset="0"/>
              </a:rPr>
              <a:t> vi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nhằm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000" dirty="0" err="1" smtClean="0">
                <a:latin typeface="Arial" pitchFamily="34" charset="0"/>
                <a:cs typeface="Arial" pitchFamily="34" charset="0"/>
              </a:rPr>
              <a:t>Ví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câu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tham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hội,vv</a:t>
            </a:r>
            <a:r>
              <a:rPr lang="en-US" sz="2000" dirty="0" smtClean="0">
                <a:latin typeface="Arial" pitchFamily="34" charset="0"/>
                <a:cs typeface="Arial" pitchFamily="34" charset="0"/>
              </a:rPr>
              <a:t>...</a:t>
            </a:r>
          </a:p>
        </p:txBody>
      </p:sp>
      <p:sp>
        <p:nvSpPr>
          <p:cNvPr id="5" name="AutoShape 19"/>
          <p:cNvSpPr>
            <a:spLocks noChangeArrowheads="1"/>
          </p:cNvSpPr>
          <p:nvPr/>
        </p:nvSpPr>
        <p:spPr bwMode="auto">
          <a:xfrm>
            <a:off x="533400" y="152400"/>
            <a:ext cx="7620000" cy="6858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514350" indent="-514350" algn="ctr"/>
            <a:r>
              <a:rPr lang="en-US" altLang="en-US" sz="3600" b="1">
                <a:solidFill>
                  <a:srgbClr val="0000FF"/>
                </a:solidFill>
              </a:rPr>
              <a:t>CÁC VAI TRÒ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BD3BBE4-D300-4B8E-8004-6367A40F522E}" type="slidenum">
              <a:rPr lang="en-US" altLang="en-US" smtClean="0">
                <a:solidFill>
                  <a:srgbClr val="898989"/>
                </a:solidFill>
                <a:latin typeface="Calibri" pitchFamily="34" charset="0"/>
              </a:rPr>
              <a:pPr eaLnBrk="1" hangingPunct="1"/>
              <a:t>19</a:t>
            </a:fld>
            <a:endParaRPr lang="en-US" altLang="en-US" smtClean="0">
              <a:solidFill>
                <a:srgbClr val="898989"/>
              </a:solidFill>
              <a:latin typeface="Calibri" pitchFamily="34" charset="0"/>
            </a:endParaRPr>
          </a:p>
        </p:txBody>
      </p:sp>
      <p:sp>
        <p:nvSpPr>
          <p:cNvPr id="69634" name="Rectangle 2"/>
          <p:cNvSpPr>
            <a:spLocks noGrp="1" noChangeArrowheads="1"/>
          </p:cNvSpPr>
          <p:nvPr>
            <p:ph type="title"/>
          </p:nvPr>
        </p:nvSpPr>
        <p:spPr>
          <a:xfrm>
            <a:off x="152400" y="152400"/>
            <a:ext cx="8763000" cy="609600"/>
          </a:xfrm>
        </p:spPr>
        <p:txBody>
          <a:bodyPr/>
          <a:lstStyle/>
          <a:p>
            <a:r>
              <a:rPr lang="en-US" altLang="en-US" sz="2800" b="1" dirty="0" smtClean="0">
                <a:solidFill>
                  <a:srgbClr val="0000FF"/>
                </a:solidFill>
                <a:latin typeface="Times New Roman" pitchFamily="18" charset="0"/>
                <a:cs typeface="Times New Roman" pitchFamily="18" charset="0"/>
              </a:rPr>
              <a:t>PN </a:t>
            </a:r>
            <a:r>
              <a:rPr lang="en-US" altLang="en-US" sz="2800" b="1" dirty="0" err="1" smtClean="0">
                <a:solidFill>
                  <a:srgbClr val="0000FF"/>
                </a:solidFill>
                <a:latin typeface="Times New Roman" pitchFamily="18" charset="0"/>
                <a:cs typeface="Times New Roman" pitchFamily="18" charset="0"/>
              </a:rPr>
              <a:t>và</a:t>
            </a:r>
            <a:r>
              <a:rPr lang="en-US" altLang="en-US" sz="2800" b="1" dirty="0" smtClean="0">
                <a:solidFill>
                  <a:srgbClr val="0000FF"/>
                </a:solidFill>
                <a:latin typeface="Times New Roman" pitchFamily="18" charset="0"/>
                <a:cs typeface="Times New Roman" pitchFamily="18" charset="0"/>
              </a:rPr>
              <a:t> NG </a:t>
            </a:r>
            <a:r>
              <a:rPr lang="en-US" altLang="en-US" sz="2800" b="1" dirty="0" err="1" smtClean="0">
                <a:solidFill>
                  <a:srgbClr val="0000FF"/>
                </a:solidFill>
                <a:latin typeface="Times New Roman" pitchFamily="18" charset="0"/>
                <a:cs typeface="Times New Roman" pitchFamily="18" charset="0"/>
              </a:rPr>
              <a:t>thực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hiện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ba</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vai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trò</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này</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có</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như</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nhau</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không</a:t>
            </a:r>
            <a:r>
              <a:rPr lang="en-US" altLang="en-US" sz="2800" b="1" dirty="0" smtClean="0">
                <a:solidFill>
                  <a:srgbClr val="0000FF"/>
                </a:solidFill>
                <a:latin typeface="Times New Roman" pitchFamily="18" charset="0"/>
                <a:cs typeface="Times New Roman" pitchFamily="18" charset="0"/>
              </a:rPr>
              <a:t>?</a:t>
            </a:r>
            <a:endParaRPr lang="en-US" altLang="en-US" sz="2800" dirty="0" smtClean="0">
              <a:solidFill>
                <a:srgbClr val="0000FF"/>
              </a:solidFill>
              <a:latin typeface="Times New Roman" pitchFamily="18" charset="0"/>
              <a:cs typeface="Times New Roman" pitchFamily="18" charset="0"/>
            </a:endParaRPr>
          </a:p>
        </p:txBody>
      </p:sp>
      <p:sp>
        <p:nvSpPr>
          <p:cNvPr id="69635" name="Rectangle 3"/>
          <p:cNvSpPr>
            <a:spLocks noGrp="1" noChangeArrowheads="1"/>
          </p:cNvSpPr>
          <p:nvPr>
            <p:ph type="body" idx="1"/>
          </p:nvPr>
        </p:nvSpPr>
        <p:spPr>
          <a:xfrm>
            <a:off x="228600" y="838200"/>
            <a:ext cx="8686800" cy="5943600"/>
          </a:xfrm>
        </p:spPr>
        <p:txBody>
          <a:bodyPr/>
          <a:lstStyle/>
          <a:p>
            <a:pPr lvl="0">
              <a:buFont typeface="Wingdings" pitchFamily="2" charset="2"/>
              <a:buChar char="Ø"/>
            </a:pPr>
            <a:r>
              <a:rPr lang="en-US" sz="2600" b="1" dirty="0" err="1" smtClean="0">
                <a:latin typeface="Calibri" pitchFamily="34" charset="0"/>
              </a:rPr>
              <a:t>Nhớ</a:t>
            </a:r>
            <a:r>
              <a:rPr lang="en-US" sz="2600" b="1" dirty="0" smtClean="0">
                <a:latin typeface="Calibri" pitchFamily="34" charset="0"/>
              </a:rPr>
              <a:t> </a:t>
            </a:r>
            <a:r>
              <a:rPr lang="en-US" sz="2600" b="1" dirty="0" err="1">
                <a:latin typeface="Calibri" pitchFamily="34" charset="0"/>
              </a:rPr>
              <a:t>lại</a:t>
            </a:r>
            <a:r>
              <a:rPr lang="en-US" sz="2600" b="1" dirty="0">
                <a:latin typeface="Calibri" pitchFamily="34" charset="0"/>
              </a:rPr>
              <a:t> clip </a:t>
            </a:r>
            <a:r>
              <a:rPr lang="en-US" sz="2600" b="1" dirty="0" err="1">
                <a:latin typeface="Calibri" pitchFamily="34" charset="0"/>
              </a:rPr>
              <a:t>về</a:t>
            </a:r>
            <a:r>
              <a:rPr lang="en-US" sz="2600" b="1" dirty="0">
                <a:latin typeface="Calibri" pitchFamily="34" charset="0"/>
              </a:rPr>
              <a:t> </a:t>
            </a:r>
            <a:r>
              <a:rPr lang="en-US" sz="2600" b="1" dirty="0" err="1">
                <a:latin typeface="Calibri" pitchFamily="34" charset="0"/>
              </a:rPr>
              <a:t>câu</a:t>
            </a:r>
            <a:r>
              <a:rPr lang="en-US" sz="2600" b="1" dirty="0">
                <a:latin typeface="Calibri" pitchFamily="34" charset="0"/>
              </a:rPr>
              <a:t> </a:t>
            </a:r>
            <a:r>
              <a:rPr lang="en-US" sz="2600" b="1" dirty="0" err="1">
                <a:latin typeface="Calibri" pitchFamily="34" charset="0"/>
              </a:rPr>
              <a:t>chuyện</a:t>
            </a:r>
            <a:r>
              <a:rPr lang="en-US" sz="2600" b="1" dirty="0">
                <a:latin typeface="Calibri" pitchFamily="34" charset="0"/>
              </a:rPr>
              <a:t> ”</a:t>
            </a:r>
            <a:r>
              <a:rPr lang="en-US" sz="2600" b="1" dirty="0" err="1">
                <a:latin typeface="Calibri" pitchFamily="34" charset="0"/>
              </a:rPr>
              <a:t>giấc</a:t>
            </a:r>
            <a:r>
              <a:rPr lang="en-US" sz="2600" b="1" dirty="0">
                <a:latin typeface="Calibri" pitchFamily="34" charset="0"/>
              </a:rPr>
              <a:t> </a:t>
            </a:r>
            <a:r>
              <a:rPr lang="en-US" sz="2600" b="1" dirty="0" err="1">
                <a:latin typeface="Calibri" pitchFamily="34" charset="0"/>
              </a:rPr>
              <a:t>mơ</a:t>
            </a:r>
            <a:r>
              <a:rPr lang="en-US" sz="2600" b="1" dirty="0">
                <a:latin typeface="Calibri" pitchFamily="34" charset="0"/>
              </a:rPr>
              <a:t> </a:t>
            </a:r>
            <a:r>
              <a:rPr lang="en-US" sz="2600" b="1" dirty="0" err="1">
                <a:latin typeface="Calibri" pitchFamily="34" charset="0"/>
              </a:rPr>
              <a:t>không</a:t>
            </a:r>
            <a:r>
              <a:rPr lang="en-US" sz="2600" b="1" dirty="0">
                <a:latin typeface="Calibri" pitchFamily="34" charset="0"/>
              </a:rPr>
              <a:t> </a:t>
            </a:r>
            <a:r>
              <a:rPr lang="en-US" sz="2600" b="1" dirty="0" err="1">
                <a:latin typeface="Calibri" pitchFamily="34" charset="0"/>
              </a:rPr>
              <a:t>tưởng</a:t>
            </a:r>
            <a:r>
              <a:rPr lang="en-US" sz="2600" b="1" dirty="0">
                <a:latin typeface="Calibri" pitchFamily="34" charset="0"/>
              </a:rPr>
              <a:t>”, </a:t>
            </a:r>
            <a:r>
              <a:rPr lang="en-US" sz="2600" b="1" dirty="0" err="1" smtClean="0">
                <a:latin typeface="Calibri" pitchFamily="34" charset="0"/>
              </a:rPr>
              <a:t>cho</a:t>
            </a:r>
            <a:r>
              <a:rPr lang="en-US" sz="2600" b="1" dirty="0" smtClean="0">
                <a:latin typeface="Calibri" pitchFamily="34" charset="0"/>
              </a:rPr>
              <a:t> </a:t>
            </a:r>
            <a:r>
              <a:rPr lang="en-US" sz="2600" b="1" dirty="0" err="1">
                <a:latin typeface="Calibri" pitchFamily="34" charset="0"/>
              </a:rPr>
              <a:t>thấy</a:t>
            </a:r>
            <a:r>
              <a:rPr lang="en-US" sz="2600" b="1" dirty="0">
                <a:latin typeface="Calibri" pitchFamily="34" charset="0"/>
              </a:rPr>
              <a:t>:</a:t>
            </a:r>
          </a:p>
          <a:p>
            <a:pPr lvl="0"/>
            <a:r>
              <a:rPr lang="en-US" sz="2400" b="1" i="1" dirty="0" err="1">
                <a:solidFill>
                  <a:srgbClr val="0000FF"/>
                </a:solidFill>
                <a:latin typeface="Calibri" pitchFamily="34" charset="0"/>
              </a:rPr>
              <a:t>Sự</a:t>
            </a:r>
            <a:r>
              <a:rPr lang="en-US" sz="2400" b="1" i="1" dirty="0">
                <a:solidFill>
                  <a:srgbClr val="0000FF"/>
                </a:solidFill>
                <a:latin typeface="Calibri" pitchFamily="34" charset="0"/>
              </a:rPr>
              <a:t> PCLĐ </a:t>
            </a:r>
            <a:r>
              <a:rPr lang="en-US" sz="2400" b="1" i="1" dirty="0" err="1">
                <a:solidFill>
                  <a:srgbClr val="0000FF"/>
                </a:solidFill>
                <a:latin typeface="Calibri" pitchFamily="34" charset="0"/>
              </a:rPr>
              <a:t>theo</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thực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tế</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giữa</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nam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và</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nữ</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không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như</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nhau</a:t>
            </a:r>
            <a:endParaRPr lang="en-US" sz="2400" b="1" i="1" dirty="0">
              <a:solidFill>
                <a:srgbClr val="0000FF"/>
              </a:solidFill>
              <a:latin typeface="Calibri" pitchFamily="34" charset="0"/>
            </a:endParaRPr>
          </a:p>
          <a:p>
            <a:r>
              <a:rPr lang="en-US" sz="2400" b="1" i="1" dirty="0" err="1">
                <a:solidFill>
                  <a:srgbClr val="0000FF"/>
                </a:solidFill>
                <a:latin typeface="Calibri" pitchFamily="34" charset="0"/>
              </a:rPr>
              <a:t>Trong</a:t>
            </a:r>
            <a:r>
              <a:rPr lang="en-US" sz="2400" b="1" i="1" dirty="0">
                <a:solidFill>
                  <a:srgbClr val="0000FF"/>
                </a:solidFill>
                <a:latin typeface="Calibri" pitchFamily="34" charset="0"/>
              </a:rPr>
              <a:t> 24h/</a:t>
            </a:r>
            <a:r>
              <a:rPr lang="en-US" sz="2400" b="1" i="1" dirty="0" err="1">
                <a:solidFill>
                  <a:srgbClr val="0000FF"/>
                </a:solidFill>
                <a:latin typeface="Calibri" pitchFamily="34" charset="0"/>
              </a:rPr>
              <a:t>ngày</a:t>
            </a:r>
            <a:r>
              <a:rPr lang="en-US" sz="2400" b="1" i="1" dirty="0">
                <a:solidFill>
                  <a:srgbClr val="0000FF"/>
                </a:solidFill>
                <a:latin typeface="Calibri" pitchFamily="34" charset="0"/>
              </a:rPr>
              <a:t>: PN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cả</a:t>
            </a:r>
            <a:r>
              <a:rPr lang="en-US" sz="2400" b="1" i="1" dirty="0">
                <a:solidFill>
                  <a:srgbClr val="0000FF"/>
                </a:solidFill>
                <a:latin typeface="Calibri" pitchFamily="34" charset="0"/>
              </a:rPr>
              <a:t> 3 </a:t>
            </a:r>
            <a:r>
              <a:rPr lang="en-US" sz="2400" b="1" i="1" dirty="0" err="1">
                <a:solidFill>
                  <a:srgbClr val="0000FF"/>
                </a:solidFill>
                <a:latin typeface="Calibri" pitchFamily="34" charset="0"/>
              </a:rPr>
              <a:t>vai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trò</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còn</a:t>
            </a:r>
            <a:r>
              <a:rPr lang="en-US" sz="2400" b="1" i="1" dirty="0">
                <a:solidFill>
                  <a:srgbClr val="0000FF"/>
                </a:solidFill>
                <a:latin typeface="Calibri" pitchFamily="34" charset="0"/>
              </a:rPr>
              <a:t> NG </a:t>
            </a:r>
            <a:r>
              <a:rPr lang="en-US" sz="2400" b="1" i="1" dirty="0" err="1">
                <a:solidFill>
                  <a:srgbClr val="0000FF"/>
                </a:solidFill>
                <a:latin typeface="Calibri" pitchFamily="34" charset="0"/>
              </a:rPr>
              <a:t>chủ</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yếu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VTSX </a:t>
            </a:r>
            <a:r>
              <a:rPr lang="en-US" sz="2400" b="1" i="1" dirty="0" err="1">
                <a:solidFill>
                  <a:srgbClr val="0000FF"/>
                </a:solidFill>
                <a:latin typeface="Calibri" pitchFamily="34" charset="0"/>
              </a:rPr>
              <a:t>và</a:t>
            </a:r>
            <a:r>
              <a:rPr lang="en-US" sz="2400" b="1" i="1" dirty="0">
                <a:solidFill>
                  <a:srgbClr val="0000FF"/>
                </a:solidFill>
                <a:latin typeface="Calibri" pitchFamily="34" charset="0"/>
              </a:rPr>
              <a:t> VTCĐ</a:t>
            </a:r>
          </a:p>
          <a:p>
            <a:pPr lvl="0"/>
            <a:r>
              <a:rPr lang="en-US" sz="2400" b="1" i="1" dirty="0" err="1" smtClean="0">
                <a:solidFill>
                  <a:srgbClr val="0000FF"/>
                </a:solidFill>
                <a:latin typeface="Calibri" pitchFamily="34" charset="0"/>
              </a:rPr>
              <a:t>Trong</a:t>
            </a:r>
            <a:r>
              <a:rPr lang="en-US" sz="2400" b="1" i="1" dirty="0" smtClean="0">
                <a:solidFill>
                  <a:srgbClr val="0000FF"/>
                </a:solidFill>
                <a:latin typeface="Calibri" pitchFamily="34" charset="0"/>
              </a:rPr>
              <a:t> VTSX hay VTCĐ, NG </a:t>
            </a:r>
            <a:r>
              <a:rPr lang="en-US" sz="2400" b="1" i="1" dirty="0" err="1" smtClean="0">
                <a:solidFill>
                  <a:srgbClr val="0000FF"/>
                </a:solidFill>
                <a:latin typeface="Calibri" pitchFamily="34" charset="0"/>
              </a:rPr>
              <a:t>thường</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là</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người</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lãnh</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đạo</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làm</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chủ</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yếu</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các</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công</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việc</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mang</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tính</a:t>
            </a:r>
            <a:r>
              <a:rPr lang="en-US" sz="2400" b="1" i="1" dirty="0" smtClean="0">
                <a:solidFill>
                  <a:srgbClr val="0000FF"/>
                </a:solidFill>
                <a:latin typeface="Calibri" pitchFamily="34" charset="0"/>
              </a:rPr>
              <a:t> KT, </a:t>
            </a:r>
            <a:r>
              <a:rPr lang="en-US" sz="2400" b="1" i="1" dirty="0" err="1" smtClean="0">
                <a:solidFill>
                  <a:srgbClr val="0000FF"/>
                </a:solidFill>
                <a:latin typeface="Calibri" pitchFamily="34" charset="0"/>
              </a:rPr>
              <a:t>có</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thu</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nhập</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cao</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điều</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kiện</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làm</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việc</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thoải</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mái</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thuận</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lợi</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Còn</a:t>
            </a:r>
            <a:r>
              <a:rPr lang="en-US" sz="2400" b="1" i="1" dirty="0" smtClean="0">
                <a:solidFill>
                  <a:srgbClr val="0000FF"/>
                </a:solidFill>
                <a:latin typeface="Calibri" pitchFamily="34" charset="0"/>
              </a:rPr>
              <a:t> PN </a:t>
            </a:r>
            <a:r>
              <a:rPr lang="en-US" sz="2400" b="1" i="1" dirty="0" err="1" smtClean="0">
                <a:solidFill>
                  <a:srgbClr val="0000FF"/>
                </a:solidFill>
                <a:latin typeface="Calibri" pitchFamily="34" charset="0"/>
              </a:rPr>
              <a:t>thường</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là</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người</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thừa</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hành</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làm</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chủ</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yếu</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các</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công</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việc</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giản</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đơn</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ít</a:t>
            </a:r>
            <a:r>
              <a:rPr lang="en-US" sz="2400" b="1" i="1" dirty="0" smtClean="0">
                <a:solidFill>
                  <a:srgbClr val="0000FF"/>
                </a:solidFill>
                <a:latin typeface="Calibri" pitchFamily="34" charset="0"/>
              </a:rPr>
              <a:t> KT, </a:t>
            </a:r>
            <a:r>
              <a:rPr lang="en-US" sz="2400" b="1" i="1" dirty="0" err="1" smtClean="0">
                <a:solidFill>
                  <a:srgbClr val="0000FF"/>
                </a:solidFill>
                <a:latin typeface="Calibri" pitchFamily="34" charset="0"/>
              </a:rPr>
              <a:t>thu</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nhập</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thấp</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điều</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kiện</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làm</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việc</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gò</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bó</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khắt</a:t>
            </a:r>
            <a:r>
              <a:rPr lang="en-US" sz="2400" b="1" i="1" dirty="0" smtClean="0">
                <a:solidFill>
                  <a:srgbClr val="0000FF"/>
                </a:solidFill>
                <a:latin typeface="Calibri" pitchFamily="34" charset="0"/>
              </a:rPr>
              <a:t> </a:t>
            </a:r>
            <a:r>
              <a:rPr lang="en-US" sz="2400" b="1" i="1" dirty="0" err="1" smtClean="0">
                <a:solidFill>
                  <a:srgbClr val="0000FF"/>
                </a:solidFill>
                <a:latin typeface="Calibri" pitchFamily="34" charset="0"/>
              </a:rPr>
              <a:t>khe</a:t>
            </a:r>
            <a:r>
              <a:rPr lang="en-US" sz="2400" b="1" i="1" dirty="0" smtClean="0">
                <a:solidFill>
                  <a:srgbClr val="0000FF"/>
                </a:solidFill>
                <a:latin typeface="Calibri" pitchFamily="34" charset="0"/>
              </a:rPr>
              <a:t>.</a:t>
            </a:r>
          </a:p>
          <a:p>
            <a:pPr lvl="0">
              <a:buClr>
                <a:srgbClr val="006600"/>
              </a:buClr>
              <a:buFont typeface="Wingdings" pitchFamily="2" charset="2"/>
              <a:buChar char="Ø"/>
            </a:pPr>
            <a:r>
              <a:rPr lang="en-US" sz="2600" b="1" dirty="0" err="1" smtClean="0">
                <a:latin typeface="Calibri" pitchFamily="34" charset="0"/>
              </a:rPr>
              <a:t>Từ</a:t>
            </a:r>
            <a:r>
              <a:rPr lang="en-US" sz="2600" b="1" dirty="0" smtClean="0">
                <a:latin typeface="Calibri" pitchFamily="34" charset="0"/>
              </a:rPr>
              <a:t> </a:t>
            </a:r>
            <a:r>
              <a:rPr lang="en-US" sz="2600" b="1" dirty="0" err="1" smtClean="0">
                <a:latin typeface="Calibri" pitchFamily="34" charset="0"/>
              </a:rPr>
              <a:t>phân</a:t>
            </a:r>
            <a:r>
              <a:rPr lang="en-US" sz="2600" b="1" dirty="0" smtClean="0">
                <a:latin typeface="Calibri" pitchFamily="34" charset="0"/>
              </a:rPr>
              <a:t> </a:t>
            </a:r>
            <a:r>
              <a:rPr lang="en-US" sz="2600" b="1" dirty="0" err="1" smtClean="0">
                <a:latin typeface="Calibri" pitchFamily="34" charset="0"/>
              </a:rPr>
              <a:t>tích</a:t>
            </a:r>
            <a:r>
              <a:rPr lang="en-US" sz="2600" b="1" dirty="0" smtClean="0">
                <a:latin typeface="Calibri" pitchFamily="34" charset="0"/>
              </a:rPr>
              <a:t> </a:t>
            </a:r>
            <a:r>
              <a:rPr lang="en-US" sz="2600" b="1" dirty="0" err="1" smtClean="0">
                <a:latin typeface="Calibri" pitchFamily="34" charset="0"/>
              </a:rPr>
              <a:t>trên</a:t>
            </a:r>
            <a:r>
              <a:rPr lang="en-US" sz="2600" b="1" dirty="0" smtClean="0">
                <a:latin typeface="Calibri" pitchFamily="34" charset="0"/>
              </a:rPr>
              <a:t> </a:t>
            </a:r>
            <a:r>
              <a:rPr lang="en-US" sz="2600" b="1" dirty="0" err="1" smtClean="0">
                <a:latin typeface="Calibri" pitchFamily="34" charset="0"/>
              </a:rPr>
              <a:t>cho</a:t>
            </a:r>
            <a:r>
              <a:rPr lang="en-US" sz="2600" b="1" dirty="0" smtClean="0">
                <a:latin typeface="Calibri" pitchFamily="34" charset="0"/>
              </a:rPr>
              <a:t> </a:t>
            </a:r>
            <a:r>
              <a:rPr lang="en-US" sz="2600" b="1" dirty="0" err="1" smtClean="0">
                <a:latin typeface="Calibri" pitchFamily="34" charset="0"/>
              </a:rPr>
              <a:t>thấy</a:t>
            </a:r>
            <a:r>
              <a:rPr lang="en-US" sz="2600" b="1" dirty="0" smtClean="0">
                <a:latin typeface="Calibri" pitchFamily="34" charset="0"/>
              </a:rPr>
              <a:t>: </a:t>
            </a:r>
            <a:r>
              <a:rPr lang="en-US" sz="2600" b="1" dirty="0" err="1" smtClean="0">
                <a:latin typeface="Calibri" pitchFamily="34" charset="0"/>
              </a:rPr>
              <a:t>Mặc</a:t>
            </a:r>
            <a:r>
              <a:rPr lang="en-US" sz="2600" b="1" dirty="0" smtClean="0">
                <a:latin typeface="Calibri" pitchFamily="34" charset="0"/>
              </a:rPr>
              <a:t> </a:t>
            </a:r>
            <a:r>
              <a:rPr lang="en-US" sz="2600" b="1" dirty="0" err="1">
                <a:latin typeface="Calibri" pitchFamily="34" charset="0"/>
              </a:rPr>
              <a:t>dù</a:t>
            </a:r>
            <a:r>
              <a:rPr lang="en-US" sz="2600" b="1" dirty="0">
                <a:latin typeface="Calibri" pitchFamily="34" charset="0"/>
              </a:rPr>
              <a:t> </a:t>
            </a:r>
            <a:r>
              <a:rPr lang="en-US" sz="2600" b="1" dirty="0" err="1">
                <a:latin typeface="Calibri" pitchFamily="34" charset="0"/>
              </a:rPr>
              <a:t>cả</a:t>
            </a:r>
            <a:r>
              <a:rPr lang="en-US" sz="2600" b="1" dirty="0">
                <a:latin typeface="Calibri" pitchFamily="34" charset="0"/>
              </a:rPr>
              <a:t> </a:t>
            </a:r>
            <a:r>
              <a:rPr lang="vi-VN" sz="2600" b="1" dirty="0">
                <a:latin typeface="Calibri" pitchFamily="34" charset="0"/>
              </a:rPr>
              <a:t>N</a:t>
            </a:r>
            <a:r>
              <a:rPr lang="en-US" sz="2600" b="1" dirty="0">
                <a:latin typeface="Calibri" pitchFamily="34" charset="0"/>
              </a:rPr>
              <a:t>G&amp;PN</a:t>
            </a:r>
            <a:r>
              <a:rPr lang="vi-VN" sz="2600" b="1" dirty="0">
                <a:latin typeface="Calibri" pitchFamily="34" charset="0"/>
              </a:rPr>
              <a:t> đều thực hiện </a:t>
            </a:r>
            <a:r>
              <a:rPr lang="en-US" sz="2600" b="1" dirty="0" err="1">
                <a:latin typeface="Calibri" pitchFamily="34" charset="0"/>
              </a:rPr>
              <a:t>cả</a:t>
            </a:r>
            <a:r>
              <a:rPr lang="en-US" sz="2600" b="1" dirty="0">
                <a:latin typeface="Calibri" pitchFamily="34" charset="0"/>
              </a:rPr>
              <a:t> b</a:t>
            </a:r>
            <a:r>
              <a:rPr lang="vi-VN" sz="2600" b="1" dirty="0">
                <a:latin typeface="Calibri" pitchFamily="34" charset="0"/>
              </a:rPr>
              <a:t>a </a:t>
            </a:r>
            <a:r>
              <a:rPr lang="en-US" sz="2600" b="1" dirty="0">
                <a:latin typeface="Calibri" pitchFamily="34" charset="0"/>
              </a:rPr>
              <a:t>VTG</a:t>
            </a:r>
            <a:r>
              <a:rPr lang="vi-VN" sz="2600" b="1" dirty="0">
                <a:latin typeface="Calibri" pitchFamily="34" charset="0"/>
              </a:rPr>
              <a:t>; nhưng </a:t>
            </a:r>
            <a:r>
              <a:rPr lang="en-US" sz="2600" b="1" dirty="0">
                <a:latin typeface="Calibri" pitchFamily="34" charset="0"/>
              </a:rPr>
              <a:t>PN</a:t>
            </a:r>
            <a:r>
              <a:rPr lang="vi-VN" sz="2600" b="1" dirty="0">
                <a:latin typeface="Calibri" pitchFamily="34" charset="0"/>
              </a:rPr>
              <a:t> thường </a:t>
            </a:r>
            <a:r>
              <a:rPr lang="en-US" sz="2600" b="1" dirty="0" err="1">
                <a:latin typeface="Calibri" pitchFamily="34" charset="0"/>
              </a:rPr>
              <a:t>được</a:t>
            </a:r>
            <a:r>
              <a:rPr lang="en-US" sz="2600" b="1" dirty="0">
                <a:latin typeface="Calibri" pitchFamily="34" charset="0"/>
              </a:rPr>
              <a:t> </a:t>
            </a:r>
            <a:r>
              <a:rPr lang="en-US" sz="2600" b="1" dirty="0" err="1">
                <a:latin typeface="Calibri" pitchFamily="34" charset="0"/>
              </a:rPr>
              <a:t>mong</a:t>
            </a:r>
            <a:r>
              <a:rPr lang="en-US" sz="2600" b="1" dirty="0">
                <a:latin typeface="Calibri" pitchFamily="34" charset="0"/>
              </a:rPr>
              <a:t> </a:t>
            </a:r>
            <a:r>
              <a:rPr lang="en-US" sz="2600" b="1" dirty="0" err="1">
                <a:latin typeface="Calibri" pitchFamily="34" charset="0"/>
              </a:rPr>
              <a:t>đợi</a:t>
            </a:r>
            <a:r>
              <a:rPr lang="en-US" sz="2600" b="1" dirty="0">
                <a:latin typeface="Calibri" pitchFamily="34" charset="0"/>
              </a:rPr>
              <a:t> </a:t>
            </a:r>
            <a:r>
              <a:rPr lang="en-US" sz="2600" b="1" i="1" dirty="0" err="1">
                <a:latin typeface="Calibri" pitchFamily="34" charset="0"/>
              </a:rPr>
              <a:t>làm</a:t>
            </a:r>
            <a:r>
              <a:rPr lang="en-US" sz="2600" b="1" i="1" dirty="0">
                <a:latin typeface="Calibri" pitchFamily="34" charset="0"/>
              </a:rPr>
              <a:t> </a:t>
            </a:r>
            <a:r>
              <a:rPr lang="en-US" sz="2600" b="1" i="1" dirty="0" err="1">
                <a:latin typeface="Calibri" pitchFamily="34" charset="0"/>
              </a:rPr>
              <a:t>nhiều</a:t>
            </a:r>
            <a:r>
              <a:rPr lang="en-US" sz="2600" b="1" i="1" dirty="0">
                <a:latin typeface="Calibri" pitchFamily="34" charset="0"/>
              </a:rPr>
              <a:t> </a:t>
            </a:r>
            <a:r>
              <a:rPr lang="en-US" sz="2600" b="1" i="1" dirty="0" err="1">
                <a:latin typeface="Calibri" pitchFamily="34" charset="0"/>
              </a:rPr>
              <a:t>hơn</a:t>
            </a:r>
            <a:r>
              <a:rPr lang="en-US" sz="2600" b="1" i="1" dirty="0">
                <a:latin typeface="Calibri" pitchFamily="34" charset="0"/>
              </a:rPr>
              <a:t> </a:t>
            </a:r>
            <a:r>
              <a:rPr lang="en-US" sz="2600" b="1" i="1" dirty="0" err="1">
                <a:latin typeface="Calibri" pitchFamily="34" charset="0"/>
              </a:rPr>
              <a:t>vai</a:t>
            </a:r>
            <a:r>
              <a:rPr lang="en-US" sz="2600" b="1" i="1" dirty="0">
                <a:latin typeface="Calibri" pitchFamily="34" charset="0"/>
              </a:rPr>
              <a:t> </a:t>
            </a:r>
            <a:r>
              <a:rPr lang="en-US" sz="2600" b="1" i="1" dirty="0" err="1">
                <a:latin typeface="Calibri" pitchFamily="34" charset="0"/>
              </a:rPr>
              <a:t>trò</a:t>
            </a:r>
            <a:r>
              <a:rPr lang="en-US" sz="2600" b="1" i="1" dirty="0">
                <a:latin typeface="Calibri" pitchFamily="34" charset="0"/>
              </a:rPr>
              <a:t> </a:t>
            </a:r>
            <a:r>
              <a:rPr lang="en-US" sz="2600" b="1" i="1" dirty="0" err="1">
                <a:latin typeface="Calibri" pitchFamily="34" charset="0"/>
              </a:rPr>
              <a:t>gia</a:t>
            </a:r>
            <a:r>
              <a:rPr lang="en-US" sz="2600" b="1" i="1" dirty="0">
                <a:latin typeface="Calibri" pitchFamily="34" charset="0"/>
              </a:rPr>
              <a:t> </a:t>
            </a:r>
            <a:r>
              <a:rPr lang="en-US" sz="2600" b="1" i="1" dirty="0" err="1">
                <a:latin typeface="Calibri" pitchFamily="34" charset="0"/>
              </a:rPr>
              <a:t>đình</a:t>
            </a:r>
            <a:r>
              <a:rPr lang="en-US" sz="2600" b="1" i="1" dirty="0">
                <a:latin typeface="Calibri" pitchFamily="34" charset="0"/>
              </a:rPr>
              <a:t> </a:t>
            </a:r>
            <a:r>
              <a:rPr lang="vi-VN" sz="2600" b="1" dirty="0">
                <a:latin typeface="Calibri" pitchFamily="34" charset="0"/>
              </a:rPr>
              <a:t>so với </a:t>
            </a:r>
            <a:r>
              <a:rPr lang="en-US" sz="2600" b="1" dirty="0">
                <a:latin typeface="Calibri" pitchFamily="34" charset="0"/>
              </a:rPr>
              <a:t>NG. </a:t>
            </a:r>
            <a:endParaRPr lang="en-US" sz="2600" b="1" dirty="0" smtClean="0">
              <a:latin typeface="Calibri" pitchFamily="34" charset="0"/>
            </a:endParaRPr>
          </a:p>
          <a:p>
            <a:pPr lvl="0">
              <a:buClr>
                <a:srgbClr val="006600"/>
              </a:buClr>
              <a:buFont typeface="Wingdings" pitchFamily="2" charset="2"/>
              <a:buChar char="Ø"/>
            </a:pPr>
            <a:r>
              <a:rPr lang="en-US" sz="2600" b="1" dirty="0" err="1" smtClean="0">
                <a:latin typeface="Calibri" pitchFamily="34" charset="0"/>
              </a:rPr>
              <a:t>Điều</a:t>
            </a:r>
            <a:r>
              <a:rPr lang="en-US" sz="2600" b="1" dirty="0" smtClean="0">
                <a:latin typeface="Calibri" pitchFamily="34" charset="0"/>
              </a:rPr>
              <a:t> </a:t>
            </a:r>
            <a:r>
              <a:rPr lang="en-US" sz="2600" b="1" dirty="0" err="1">
                <a:latin typeface="Calibri" pitchFamily="34" charset="0"/>
              </a:rPr>
              <a:t>này</a:t>
            </a:r>
            <a:r>
              <a:rPr lang="en-US" sz="2600" b="1" dirty="0">
                <a:latin typeface="Calibri" pitchFamily="34" charset="0"/>
              </a:rPr>
              <a:t>, </a:t>
            </a:r>
            <a:r>
              <a:rPr lang="en-US" sz="2600" b="1" dirty="0" err="1">
                <a:latin typeface="Calibri" pitchFamily="34" charset="0"/>
              </a:rPr>
              <a:t>sẽ</a:t>
            </a:r>
            <a:r>
              <a:rPr lang="en-US" sz="2600" b="1" dirty="0">
                <a:latin typeface="Calibri" pitchFamily="34" charset="0"/>
              </a:rPr>
              <a:t> </a:t>
            </a:r>
            <a:r>
              <a:rPr lang="en-US" sz="2600" b="1" dirty="0" err="1">
                <a:latin typeface="Calibri" pitchFamily="34" charset="0"/>
              </a:rPr>
              <a:t>dẫn</a:t>
            </a:r>
            <a:r>
              <a:rPr lang="en-US" sz="2600" b="1" dirty="0">
                <a:latin typeface="Calibri" pitchFamily="34" charset="0"/>
              </a:rPr>
              <a:t> </a:t>
            </a:r>
            <a:r>
              <a:rPr lang="en-US" sz="2600" b="1" dirty="0" err="1">
                <a:latin typeface="Calibri" pitchFamily="34" charset="0"/>
              </a:rPr>
              <a:t>đến</a:t>
            </a:r>
            <a:r>
              <a:rPr lang="en-US" sz="2600" b="1" dirty="0">
                <a:latin typeface="Calibri" pitchFamily="34" charset="0"/>
              </a:rPr>
              <a:t> </a:t>
            </a:r>
            <a:r>
              <a:rPr lang="en-US" sz="2600" b="1" dirty="0" err="1" smtClean="0">
                <a:latin typeface="Calibri" pitchFamily="34" charset="0"/>
              </a:rPr>
              <a:t>hệ</a:t>
            </a:r>
            <a:r>
              <a:rPr lang="en-US" sz="2600" b="1" dirty="0" smtClean="0">
                <a:latin typeface="Calibri" pitchFamily="34" charset="0"/>
              </a:rPr>
              <a:t> </a:t>
            </a:r>
            <a:r>
              <a:rPr lang="en-US" sz="2600" b="1" dirty="0" err="1" smtClean="0">
                <a:latin typeface="Calibri" pitchFamily="34" charset="0"/>
              </a:rPr>
              <a:t>quả</a:t>
            </a:r>
            <a:r>
              <a:rPr lang="en-US" sz="2600" b="1" dirty="0" smtClean="0">
                <a:latin typeface="Calibri" pitchFamily="34" charset="0"/>
              </a:rPr>
              <a:t> </a:t>
            </a:r>
            <a:r>
              <a:rPr lang="en-US" sz="2600" b="1" dirty="0" err="1">
                <a:latin typeface="Calibri" pitchFamily="34" charset="0"/>
              </a:rPr>
              <a:t>gì</a:t>
            </a:r>
            <a:r>
              <a:rPr lang="en-US" sz="2600" b="1" dirty="0">
                <a:latin typeface="Calibri" pitchFamily="34" charset="0"/>
              </a:rPr>
              <a:t>?  </a:t>
            </a:r>
          </a:p>
          <a:p>
            <a:pPr marL="0" indent="0">
              <a:buClr>
                <a:srgbClr val="006600"/>
              </a:buClr>
              <a:buNone/>
            </a:pPr>
            <a:endParaRPr lang="en-US" altLang="en-US" sz="2400" b="1" i="1" dirty="0" smtClean="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85056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across)">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 calcmode="lin" valueType="num">
                                      <p:cBhvr>
                                        <p:cTn id="12"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69635">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696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69635">
                                            <p:txEl>
                                              <p:pRg st="1" end="1"/>
                                            </p:txEl>
                                          </p:spTgt>
                                        </p:tgtEl>
                                        <p:attrNameLst>
                                          <p:attrName>style.visibility</p:attrName>
                                        </p:attrNameLst>
                                      </p:cBhvr>
                                      <p:to>
                                        <p:strVal val="visible"/>
                                      </p:to>
                                    </p:set>
                                    <p:anim calcmode="lin" valueType="num">
                                      <p:cBhvr>
                                        <p:cTn id="20"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963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6963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6963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 calcmode="lin" valueType="num">
                                      <p:cBhvr>
                                        <p:cTn id="28"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9635">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69635">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6963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69635">
                                            <p:txEl>
                                              <p:pRg st="3" end="3"/>
                                            </p:txEl>
                                          </p:spTgt>
                                        </p:tgtEl>
                                        <p:attrNameLst>
                                          <p:attrName>style.visibility</p:attrName>
                                        </p:attrNameLst>
                                      </p:cBhvr>
                                      <p:to>
                                        <p:strVal val="visible"/>
                                      </p:to>
                                    </p:set>
                                    <p:anim calcmode="lin" valueType="num">
                                      <p:cBhvr>
                                        <p:cTn id="36" dur="5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69635">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69635">
                                            <p:txEl>
                                              <p:pRg st="3" end="3"/>
                                            </p:txEl>
                                          </p:spTgt>
                                        </p:tgtEl>
                                        <p:attrNameLst>
                                          <p:attrName>style.rotation</p:attrName>
                                        </p:attrNameLst>
                                      </p:cBhvr>
                                      <p:tavLst>
                                        <p:tav tm="0">
                                          <p:val>
                                            <p:fltVal val="360"/>
                                          </p:val>
                                        </p:tav>
                                        <p:tav tm="100000">
                                          <p:val>
                                            <p:fltVal val="0"/>
                                          </p:val>
                                        </p:tav>
                                      </p:tavLst>
                                    </p:anim>
                                    <p:animEffect transition="in" filter="fade">
                                      <p:cBhvr>
                                        <p:cTn id="39" dur="500"/>
                                        <p:tgtEl>
                                          <p:spTgt spid="6963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69635">
                                            <p:txEl>
                                              <p:pRg st="4" end="4"/>
                                            </p:txEl>
                                          </p:spTgt>
                                        </p:tgtEl>
                                        <p:attrNameLst>
                                          <p:attrName>style.visibility</p:attrName>
                                        </p:attrNameLst>
                                      </p:cBhvr>
                                      <p:to>
                                        <p:strVal val="visible"/>
                                      </p:to>
                                    </p:set>
                                    <p:anim calcmode="lin" valueType="num">
                                      <p:cBhvr>
                                        <p:cTn id="44" dur="5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69635">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69635">
                                            <p:txEl>
                                              <p:pRg st="4" end="4"/>
                                            </p:txEl>
                                          </p:spTgt>
                                        </p:tgtEl>
                                        <p:attrNameLst>
                                          <p:attrName>style.rotation</p:attrName>
                                        </p:attrNameLst>
                                      </p:cBhvr>
                                      <p:tavLst>
                                        <p:tav tm="0">
                                          <p:val>
                                            <p:fltVal val="360"/>
                                          </p:val>
                                        </p:tav>
                                        <p:tav tm="100000">
                                          <p:val>
                                            <p:fltVal val="0"/>
                                          </p:val>
                                        </p:tav>
                                      </p:tavLst>
                                    </p:anim>
                                    <p:animEffect transition="in" filter="fade">
                                      <p:cBhvr>
                                        <p:cTn id="47" dur="500"/>
                                        <p:tgtEl>
                                          <p:spTgt spid="6963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69635">
                                            <p:txEl>
                                              <p:pRg st="5" end="5"/>
                                            </p:txEl>
                                          </p:spTgt>
                                        </p:tgtEl>
                                        <p:attrNameLst>
                                          <p:attrName>style.visibility</p:attrName>
                                        </p:attrNameLst>
                                      </p:cBhvr>
                                      <p:to>
                                        <p:strVal val="visible"/>
                                      </p:to>
                                    </p:set>
                                    <p:anim calcmode="lin" valueType="num">
                                      <p:cBhvr>
                                        <p:cTn id="52" dur="500" fill="hold"/>
                                        <p:tgtEl>
                                          <p:spTgt spid="69635">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69635">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69635">
                                            <p:txEl>
                                              <p:pRg st="5" end="5"/>
                                            </p:txEl>
                                          </p:spTgt>
                                        </p:tgtEl>
                                        <p:attrNameLst>
                                          <p:attrName>style.rotation</p:attrName>
                                        </p:attrNameLst>
                                      </p:cBhvr>
                                      <p:tavLst>
                                        <p:tav tm="0">
                                          <p:val>
                                            <p:fltVal val="360"/>
                                          </p:val>
                                        </p:tav>
                                        <p:tav tm="100000">
                                          <p:val>
                                            <p:fltVal val="0"/>
                                          </p:val>
                                        </p:tav>
                                      </p:tavLst>
                                    </p:anim>
                                    <p:animEffect transition="in" filter="fade">
                                      <p:cBhvr>
                                        <p:cTn id="55"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233"/>
            <a:ext cx="7886700" cy="573258"/>
          </a:xfrm>
        </p:spPr>
        <p:txBody>
          <a:bodyPr>
            <a:noAutofit/>
          </a:bodyPr>
          <a:lstStyle/>
          <a:p>
            <a:pPr algn="ctr"/>
            <a:r>
              <a:rPr lang="en-US" sz="3600" b="1" dirty="0" smtClean="0">
                <a:solidFill>
                  <a:srgbClr val="C00000"/>
                </a:solidFill>
                <a:latin typeface="Tahoma" pitchFamily="34" charset="0"/>
                <a:ea typeface="Tahoma" pitchFamily="34" charset="0"/>
                <a:cs typeface="Tahoma" pitchFamily="34" charset="0"/>
              </a:rPr>
              <a:t>NỘI DUNG KHÓA TẬP HUẤN</a:t>
            </a:r>
            <a:endParaRPr lang="en-US" sz="3600" b="1" dirty="0">
              <a:solidFill>
                <a:srgbClr val="C00000"/>
              </a:solidFill>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3154871"/>
              </p:ext>
            </p:extLst>
          </p:nvPr>
        </p:nvGraphicFramePr>
        <p:xfrm>
          <a:off x="246184" y="864316"/>
          <a:ext cx="8716290" cy="5841305"/>
        </p:xfrm>
        <a:graphic>
          <a:graphicData uri="http://schemas.openxmlformats.org/drawingml/2006/table">
            <a:tbl>
              <a:tblPr firstRow="1" bandRow="1">
                <a:tableStyleId>{5C22544A-7EE6-4342-B048-85BDC9FD1C3A}</a:tableStyleId>
              </a:tblPr>
              <a:tblGrid>
                <a:gridCol w="2905430">
                  <a:extLst>
                    <a:ext uri="{9D8B030D-6E8A-4147-A177-3AD203B41FA5}">
                      <a16:colId xmlns="" xmlns:a16="http://schemas.microsoft.com/office/drawing/2014/main" val="20000"/>
                    </a:ext>
                  </a:extLst>
                </a:gridCol>
                <a:gridCol w="2905430">
                  <a:extLst>
                    <a:ext uri="{9D8B030D-6E8A-4147-A177-3AD203B41FA5}">
                      <a16:colId xmlns="" xmlns:a16="http://schemas.microsoft.com/office/drawing/2014/main" val="20001"/>
                    </a:ext>
                  </a:extLst>
                </a:gridCol>
                <a:gridCol w="2905430">
                  <a:extLst>
                    <a:ext uri="{9D8B030D-6E8A-4147-A177-3AD203B41FA5}">
                      <a16:colId xmlns="" xmlns:a16="http://schemas.microsoft.com/office/drawing/2014/main" val="20002"/>
                    </a:ext>
                  </a:extLst>
                </a:gridCol>
              </a:tblGrid>
              <a:tr h="803921">
                <a:tc>
                  <a:txBody>
                    <a:bodyPr/>
                    <a:lstStyle/>
                    <a:p>
                      <a:pPr algn="ctr">
                        <a:spcAft>
                          <a:spcPts val="0"/>
                        </a:spcAft>
                      </a:pPr>
                      <a:r>
                        <a:rPr lang="en-GB" sz="2400" b="1" dirty="0" err="1">
                          <a:solidFill>
                            <a:schemeClr val="bg1"/>
                          </a:solidFill>
                          <a:effectLst/>
                          <a:latin typeface="Tahoma" pitchFamily="34" charset="0"/>
                          <a:ea typeface="Tahoma" pitchFamily="34" charset="0"/>
                          <a:cs typeface="Tahoma" pitchFamily="34" charset="0"/>
                        </a:rPr>
                        <a:t>Phần</a:t>
                      </a:r>
                      <a:r>
                        <a:rPr lang="en-GB" sz="2400" b="1" dirty="0">
                          <a:solidFill>
                            <a:schemeClr val="bg1"/>
                          </a:solidFill>
                          <a:effectLst/>
                          <a:latin typeface="Tahoma" pitchFamily="34" charset="0"/>
                          <a:ea typeface="Tahoma" pitchFamily="34" charset="0"/>
                          <a:cs typeface="Tahoma" pitchFamily="34" charset="0"/>
                        </a:rPr>
                        <a:t> </a:t>
                      </a:r>
                      <a:r>
                        <a:rPr lang="en-GB" sz="2400" b="1" dirty="0" smtClean="0">
                          <a:solidFill>
                            <a:schemeClr val="bg1"/>
                          </a:solidFill>
                          <a:effectLst/>
                          <a:latin typeface="Tahoma" pitchFamily="34" charset="0"/>
                          <a:ea typeface="Tahoma" pitchFamily="34" charset="0"/>
                          <a:cs typeface="Tahoma" pitchFamily="34" charset="0"/>
                        </a:rPr>
                        <a:t>1: </a:t>
                      </a:r>
                      <a:r>
                        <a:rPr lang="en-GB" sz="2400" b="1" dirty="0" err="1" smtClean="0">
                          <a:solidFill>
                            <a:schemeClr val="bg1"/>
                          </a:solidFill>
                          <a:effectLst/>
                          <a:latin typeface="Tahoma" pitchFamily="34" charset="0"/>
                          <a:ea typeface="Tahoma" pitchFamily="34" charset="0"/>
                          <a:cs typeface="Tahoma" pitchFamily="34" charset="0"/>
                        </a:rPr>
                        <a:t>Các</a:t>
                      </a:r>
                      <a:r>
                        <a:rPr lang="en-GB" sz="2400" b="1" baseline="0" dirty="0" smtClean="0">
                          <a:solidFill>
                            <a:schemeClr val="bg1"/>
                          </a:solidFill>
                          <a:effectLst/>
                          <a:latin typeface="Tahoma" pitchFamily="34" charset="0"/>
                          <a:ea typeface="Tahoma" pitchFamily="34" charset="0"/>
                          <a:cs typeface="Tahoma" pitchFamily="34" charset="0"/>
                        </a:rPr>
                        <a:t> </a:t>
                      </a:r>
                      <a:r>
                        <a:rPr lang="en-GB" sz="2400" b="1" baseline="0" dirty="0" err="1" smtClean="0">
                          <a:solidFill>
                            <a:schemeClr val="bg1"/>
                          </a:solidFill>
                          <a:effectLst/>
                          <a:latin typeface="Tahoma" pitchFamily="34" charset="0"/>
                          <a:ea typeface="Tahoma" pitchFamily="34" charset="0"/>
                          <a:cs typeface="Tahoma" pitchFamily="34" charset="0"/>
                        </a:rPr>
                        <a:t>k</a:t>
                      </a:r>
                      <a:r>
                        <a:rPr lang="en-GB" sz="2400" b="1" dirty="0" err="1" smtClean="0">
                          <a:solidFill>
                            <a:schemeClr val="bg1"/>
                          </a:solidFill>
                          <a:effectLst/>
                          <a:latin typeface="Tahoma" pitchFamily="34" charset="0"/>
                          <a:ea typeface="Tahoma" pitchFamily="34" charset="0"/>
                          <a:cs typeface="Tahoma" pitchFamily="34" charset="0"/>
                        </a:rPr>
                        <a:t>iến</a:t>
                      </a:r>
                      <a:r>
                        <a:rPr lang="en-GB" sz="2400" b="1" dirty="0" smtClean="0">
                          <a:solidFill>
                            <a:schemeClr val="bg1"/>
                          </a:solidFill>
                          <a:effectLst/>
                          <a:latin typeface="Tahoma" pitchFamily="34" charset="0"/>
                          <a:ea typeface="Tahoma" pitchFamily="34" charset="0"/>
                          <a:cs typeface="Tahoma" pitchFamily="34" charset="0"/>
                        </a:rPr>
                        <a:t> </a:t>
                      </a:r>
                      <a:r>
                        <a:rPr lang="en-GB" sz="2400" b="1" dirty="0" err="1">
                          <a:solidFill>
                            <a:schemeClr val="bg1"/>
                          </a:solidFill>
                          <a:effectLst/>
                          <a:latin typeface="Tahoma" pitchFamily="34" charset="0"/>
                          <a:ea typeface="Tahoma" pitchFamily="34" charset="0"/>
                          <a:cs typeface="Tahoma" pitchFamily="34" charset="0"/>
                        </a:rPr>
                        <a:t>thức</a:t>
                      </a:r>
                      <a:r>
                        <a:rPr lang="en-GB" sz="2400" b="1" dirty="0">
                          <a:solidFill>
                            <a:schemeClr val="bg1"/>
                          </a:solidFill>
                          <a:effectLst/>
                          <a:latin typeface="Tahoma" pitchFamily="34" charset="0"/>
                          <a:ea typeface="Tahoma" pitchFamily="34" charset="0"/>
                          <a:cs typeface="Tahoma" pitchFamily="34" charset="0"/>
                        </a:rPr>
                        <a:t> </a:t>
                      </a:r>
                      <a:r>
                        <a:rPr lang="en-GB" sz="2400" b="1" dirty="0" err="1" smtClean="0">
                          <a:solidFill>
                            <a:schemeClr val="bg1"/>
                          </a:solidFill>
                          <a:effectLst/>
                          <a:latin typeface="Tahoma" pitchFamily="34" charset="0"/>
                          <a:ea typeface="Tahoma" pitchFamily="34" charset="0"/>
                          <a:cs typeface="Tahoma" pitchFamily="34" charset="0"/>
                        </a:rPr>
                        <a:t>cơ</a:t>
                      </a:r>
                      <a:r>
                        <a:rPr lang="en-GB" sz="2400" b="1" baseline="0" dirty="0" smtClean="0">
                          <a:solidFill>
                            <a:schemeClr val="bg1"/>
                          </a:solidFill>
                          <a:effectLst/>
                          <a:latin typeface="Tahoma" pitchFamily="34" charset="0"/>
                          <a:ea typeface="Tahoma" pitchFamily="34" charset="0"/>
                          <a:cs typeface="Tahoma" pitchFamily="34" charset="0"/>
                        </a:rPr>
                        <a:t> </a:t>
                      </a:r>
                      <a:r>
                        <a:rPr lang="en-GB" sz="2400" b="1" baseline="0" dirty="0" err="1" smtClean="0">
                          <a:solidFill>
                            <a:schemeClr val="bg1"/>
                          </a:solidFill>
                          <a:effectLst/>
                          <a:latin typeface="Tahoma" pitchFamily="34" charset="0"/>
                          <a:ea typeface="Tahoma" pitchFamily="34" charset="0"/>
                          <a:cs typeface="Tahoma" pitchFamily="34" charset="0"/>
                        </a:rPr>
                        <a:t>bản</a:t>
                      </a:r>
                      <a:r>
                        <a:rPr lang="en-GB" sz="2400" b="1" baseline="0" dirty="0" smtClean="0">
                          <a:solidFill>
                            <a:schemeClr val="bg1"/>
                          </a:solidFill>
                          <a:effectLst/>
                          <a:latin typeface="Tahoma" pitchFamily="34" charset="0"/>
                          <a:ea typeface="Tahoma" pitchFamily="34" charset="0"/>
                          <a:cs typeface="Tahoma" pitchFamily="34" charset="0"/>
                        </a:rPr>
                        <a:t> </a:t>
                      </a:r>
                      <a:r>
                        <a:rPr lang="en-GB" sz="2400" b="1" dirty="0" err="1" smtClean="0">
                          <a:solidFill>
                            <a:schemeClr val="bg1"/>
                          </a:solidFill>
                          <a:effectLst/>
                          <a:latin typeface="Tahoma" pitchFamily="34" charset="0"/>
                          <a:ea typeface="Tahoma" pitchFamily="34" charset="0"/>
                          <a:cs typeface="Tahoma" pitchFamily="34" charset="0"/>
                        </a:rPr>
                        <a:t>về</a:t>
                      </a:r>
                      <a:r>
                        <a:rPr lang="en-GB" sz="2400" b="1" dirty="0" smtClean="0">
                          <a:solidFill>
                            <a:schemeClr val="bg1"/>
                          </a:solidFill>
                          <a:effectLst/>
                          <a:latin typeface="Tahoma" pitchFamily="34" charset="0"/>
                          <a:ea typeface="Tahoma" pitchFamily="34" charset="0"/>
                          <a:cs typeface="Tahoma" pitchFamily="34" charset="0"/>
                        </a:rPr>
                        <a:t> </a:t>
                      </a:r>
                      <a:r>
                        <a:rPr lang="en-GB" sz="2400" b="1" dirty="0" err="1" smtClean="0">
                          <a:solidFill>
                            <a:schemeClr val="bg1"/>
                          </a:solidFill>
                          <a:effectLst/>
                          <a:latin typeface="Tahoma" pitchFamily="34" charset="0"/>
                          <a:ea typeface="Tahoma" pitchFamily="34" charset="0"/>
                          <a:cs typeface="Tahoma" pitchFamily="34" charset="0"/>
                        </a:rPr>
                        <a:t>giới</a:t>
                      </a:r>
                      <a:endParaRPr lang="en-GB" sz="2400" b="1" dirty="0">
                        <a:solidFill>
                          <a:schemeClr val="bg1"/>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000090"/>
                    </a:solidFill>
                  </a:tcPr>
                </a:tc>
                <a:tc>
                  <a:txBody>
                    <a:bodyPr/>
                    <a:lstStyle/>
                    <a:p>
                      <a:pPr algn="ctr">
                        <a:spcAft>
                          <a:spcPts val="0"/>
                        </a:spcAft>
                      </a:pPr>
                      <a:r>
                        <a:rPr lang="vi-VN" sz="2400" b="1" dirty="0">
                          <a:solidFill>
                            <a:schemeClr val="bg1"/>
                          </a:solidFill>
                          <a:effectLst/>
                          <a:latin typeface="Tahoma" pitchFamily="34" charset="0"/>
                          <a:ea typeface="Tahoma" pitchFamily="34" charset="0"/>
                          <a:cs typeface="Tahoma" pitchFamily="34" charset="0"/>
                        </a:rPr>
                        <a:t>Phần </a:t>
                      </a:r>
                      <a:r>
                        <a:rPr lang="en-US" sz="2400" b="1" dirty="0" smtClean="0">
                          <a:solidFill>
                            <a:schemeClr val="bg1"/>
                          </a:solidFill>
                          <a:effectLst/>
                          <a:latin typeface="Tahoma" pitchFamily="34" charset="0"/>
                          <a:ea typeface="Tahoma" pitchFamily="34" charset="0"/>
                          <a:cs typeface="Tahoma" pitchFamily="34" charset="0"/>
                        </a:rPr>
                        <a:t>2</a:t>
                      </a:r>
                      <a:r>
                        <a:rPr lang="vi-VN" sz="2400" b="1" dirty="0" smtClean="0">
                          <a:solidFill>
                            <a:schemeClr val="bg1"/>
                          </a:solidFill>
                          <a:effectLst/>
                          <a:latin typeface="Tahoma" pitchFamily="34" charset="0"/>
                          <a:ea typeface="Tahoma" pitchFamily="34" charset="0"/>
                          <a:cs typeface="Tahoma" pitchFamily="34" charset="0"/>
                        </a:rPr>
                        <a:t>: </a:t>
                      </a:r>
                      <a:r>
                        <a:rPr lang="en-US" sz="2400" b="1" dirty="0" err="1" smtClean="0">
                          <a:solidFill>
                            <a:schemeClr val="bg1"/>
                          </a:solidFill>
                          <a:effectLst/>
                          <a:latin typeface="Tahoma" pitchFamily="34" charset="0"/>
                          <a:ea typeface="Tahoma" pitchFamily="34" charset="0"/>
                          <a:cs typeface="Tahoma" pitchFamily="34" charset="0"/>
                        </a:rPr>
                        <a:t>Nâng</a:t>
                      </a:r>
                      <a:r>
                        <a:rPr lang="en-US" sz="2400" b="1" baseline="0" dirty="0" smtClean="0">
                          <a:solidFill>
                            <a:schemeClr val="bg1"/>
                          </a:solidFill>
                          <a:effectLst/>
                          <a:latin typeface="Tahoma" pitchFamily="34" charset="0"/>
                          <a:ea typeface="Tahoma" pitchFamily="34" charset="0"/>
                          <a:cs typeface="Tahoma" pitchFamily="34" charset="0"/>
                        </a:rPr>
                        <a:t> </a:t>
                      </a:r>
                      <a:r>
                        <a:rPr lang="en-US" sz="2400" b="1" baseline="0" dirty="0" err="1" smtClean="0">
                          <a:solidFill>
                            <a:schemeClr val="bg1"/>
                          </a:solidFill>
                          <a:effectLst/>
                          <a:latin typeface="Tahoma" pitchFamily="34" charset="0"/>
                          <a:ea typeface="Tahoma" pitchFamily="34" charset="0"/>
                          <a:cs typeface="Tahoma" pitchFamily="34" charset="0"/>
                        </a:rPr>
                        <a:t>cao</a:t>
                      </a:r>
                      <a:r>
                        <a:rPr lang="en-US" sz="2400" b="1" baseline="0" dirty="0" smtClean="0">
                          <a:solidFill>
                            <a:schemeClr val="bg1"/>
                          </a:solidFill>
                          <a:effectLst/>
                          <a:latin typeface="Tahoma" pitchFamily="34" charset="0"/>
                          <a:ea typeface="Tahoma" pitchFamily="34" charset="0"/>
                          <a:cs typeface="Tahoma" pitchFamily="34" charset="0"/>
                        </a:rPr>
                        <a:t> </a:t>
                      </a:r>
                      <a:r>
                        <a:rPr lang="en-US" sz="2400" b="1" baseline="0" dirty="0" err="1" smtClean="0">
                          <a:solidFill>
                            <a:schemeClr val="bg1"/>
                          </a:solidFill>
                          <a:effectLst/>
                          <a:latin typeface="Tahoma" pitchFamily="34" charset="0"/>
                          <a:ea typeface="Tahoma" pitchFamily="34" charset="0"/>
                          <a:cs typeface="Tahoma" pitchFamily="34" charset="0"/>
                        </a:rPr>
                        <a:t>nhận</a:t>
                      </a:r>
                      <a:r>
                        <a:rPr lang="en-US" sz="2400" b="1" baseline="0" dirty="0" smtClean="0">
                          <a:solidFill>
                            <a:schemeClr val="bg1"/>
                          </a:solidFill>
                          <a:effectLst/>
                          <a:latin typeface="Tahoma" pitchFamily="34" charset="0"/>
                          <a:ea typeface="Tahoma" pitchFamily="34" charset="0"/>
                          <a:cs typeface="Tahoma" pitchFamily="34" charset="0"/>
                        </a:rPr>
                        <a:t> </a:t>
                      </a:r>
                      <a:r>
                        <a:rPr lang="en-US" sz="2400" b="1" baseline="0" dirty="0" err="1" smtClean="0">
                          <a:solidFill>
                            <a:schemeClr val="bg1"/>
                          </a:solidFill>
                          <a:effectLst/>
                          <a:latin typeface="Tahoma" pitchFamily="34" charset="0"/>
                          <a:ea typeface="Tahoma" pitchFamily="34" charset="0"/>
                          <a:cs typeface="Tahoma" pitchFamily="34" charset="0"/>
                        </a:rPr>
                        <a:t>thức</a:t>
                      </a:r>
                      <a:r>
                        <a:rPr lang="en-US" sz="2400" b="1" baseline="0" dirty="0" smtClean="0">
                          <a:solidFill>
                            <a:schemeClr val="bg1"/>
                          </a:solidFill>
                          <a:effectLst/>
                          <a:latin typeface="Tahoma" pitchFamily="34" charset="0"/>
                          <a:ea typeface="Tahoma" pitchFamily="34" charset="0"/>
                          <a:cs typeface="Tahoma" pitchFamily="34" charset="0"/>
                        </a:rPr>
                        <a:t> </a:t>
                      </a:r>
                      <a:r>
                        <a:rPr lang="en-US" sz="2400" b="1" baseline="0" dirty="0" err="1" smtClean="0">
                          <a:solidFill>
                            <a:schemeClr val="bg1"/>
                          </a:solidFill>
                          <a:effectLst/>
                          <a:latin typeface="Tahoma" pitchFamily="34" charset="0"/>
                          <a:ea typeface="Tahoma" pitchFamily="34" charset="0"/>
                          <a:cs typeface="Tahoma" pitchFamily="34" charset="0"/>
                        </a:rPr>
                        <a:t>về</a:t>
                      </a:r>
                      <a:r>
                        <a:rPr lang="en-US" sz="2400" b="1" baseline="0" dirty="0" smtClean="0">
                          <a:solidFill>
                            <a:schemeClr val="bg1"/>
                          </a:solidFill>
                          <a:effectLst/>
                          <a:latin typeface="Tahoma" pitchFamily="34" charset="0"/>
                          <a:ea typeface="Tahoma" pitchFamily="34" charset="0"/>
                          <a:cs typeface="Tahoma" pitchFamily="34" charset="0"/>
                        </a:rPr>
                        <a:t> </a:t>
                      </a:r>
                      <a:r>
                        <a:rPr lang="vi-VN" sz="2400" b="1" dirty="0" smtClean="0">
                          <a:solidFill>
                            <a:schemeClr val="bg1"/>
                          </a:solidFill>
                          <a:effectLst/>
                          <a:latin typeface="Tahoma" pitchFamily="34" charset="0"/>
                          <a:ea typeface="Tahoma" pitchFamily="34" charset="0"/>
                          <a:cs typeface="Tahoma" pitchFamily="34" charset="0"/>
                        </a:rPr>
                        <a:t>bạo </a:t>
                      </a:r>
                      <a:r>
                        <a:rPr lang="vi-VN" sz="2400" b="1" dirty="0">
                          <a:solidFill>
                            <a:schemeClr val="bg1"/>
                          </a:solidFill>
                          <a:effectLst/>
                          <a:latin typeface="Tahoma" pitchFamily="34" charset="0"/>
                          <a:ea typeface="Tahoma" pitchFamily="34" charset="0"/>
                          <a:cs typeface="Tahoma" pitchFamily="34" charset="0"/>
                        </a:rPr>
                        <a:t>lực </a:t>
                      </a:r>
                      <a:r>
                        <a:rPr lang="en-US" sz="2400" b="1" dirty="0" err="1" smtClean="0">
                          <a:solidFill>
                            <a:schemeClr val="bg1"/>
                          </a:solidFill>
                          <a:effectLst/>
                          <a:latin typeface="Tahoma" pitchFamily="34" charset="0"/>
                          <a:ea typeface="Tahoma" pitchFamily="34" charset="0"/>
                          <a:cs typeface="Tahoma" pitchFamily="34" charset="0"/>
                        </a:rPr>
                        <a:t>học</a:t>
                      </a:r>
                      <a:r>
                        <a:rPr lang="en-US" sz="2400" b="1" baseline="0" dirty="0" smtClean="0">
                          <a:solidFill>
                            <a:schemeClr val="bg1"/>
                          </a:solidFill>
                          <a:effectLst/>
                          <a:latin typeface="Tahoma" pitchFamily="34" charset="0"/>
                          <a:ea typeface="Tahoma" pitchFamily="34" charset="0"/>
                          <a:cs typeface="Tahoma" pitchFamily="34" charset="0"/>
                        </a:rPr>
                        <a:t> </a:t>
                      </a:r>
                      <a:r>
                        <a:rPr lang="en-US" sz="2400" b="1" baseline="0" dirty="0" err="1" smtClean="0">
                          <a:solidFill>
                            <a:schemeClr val="bg1"/>
                          </a:solidFill>
                          <a:effectLst/>
                          <a:latin typeface="Tahoma" pitchFamily="34" charset="0"/>
                          <a:ea typeface="Tahoma" pitchFamily="34" charset="0"/>
                          <a:cs typeface="Tahoma" pitchFamily="34" charset="0"/>
                        </a:rPr>
                        <a:t>đường</a:t>
                      </a:r>
                      <a:r>
                        <a:rPr lang="en-US" sz="2400" b="1" baseline="0" dirty="0" smtClean="0">
                          <a:solidFill>
                            <a:schemeClr val="bg1"/>
                          </a:solidFill>
                          <a:effectLst/>
                          <a:latin typeface="Tahoma" pitchFamily="34" charset="0"/>
                          <a:ea typeface="Tahoma" pitchFamily="34" charset="0"/>
                          <a:cs typeface="Tahoma" pitchFamily="34" charset="0"/>
                        </a:rPr>
                        <a:t> </a:t>
                      </a:r>
                      <a:r>
                        <a:rPr lang="vi-VN" sz="2400" b="1" dirty="0" smtClean="0">
                          <a:solidFill>
                            <a:schemeClr val="bg1"/>
                          </a:solidFill>
                          <a:effectLst/>
                          <a:latin typeface="Tahoma" pitchFamily="34" charset="0"/>
                          <a:ea typeface="Tahoma" pitchFamily="34" charset="0"/>
                          <a:cs typeface="Tahoma" pitchFamily="34" charset="0"/>
                        </a:rPr>
                        <a:t>trên </a:t>
                      </a:r>
                      <a:r>
                        <a:rPr lang="vi-VN" sz="2400" b="1" dirty="0">
                          <a:solidFill>
                            <a:schemeClr val="bg1"/>
                          </a:solidFill>
                          <a:effectLst/>
                          <a:latin typeface="Tahoma" pitchFamily="34" charset="0"/>
                          <a:ea typeface="Tahoma" pitchFamily="34" charset="0"/>
                          <a:cs typeface="Tahoma" pitchFamily="34" charset="0"/>
                        </a:rPr>
                        <a:t>cơ sở giới</a:t>
                      </a: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000090"/>
                    </a:solidFill>
                  </a:tcPr>
                </a:tc>
                <a:tc>
                  <a:txBody>
                    <a:bodyPr/>
                    <a:lstStyle/>
                    <a:p>
                      <a:pPr algn="ctr">
                        <a:spcAft>
                          <a:spcPts val="0"/>
                        </a:spcAft>
                      </a:pPr>
                      <a:r>
                        <a:rPr lang="en-GB" sz="2400" b="1" dirty="0" err="1">
                          <a:solidFill>
                            <a:schemeClr val="bg1"/>
                          </a:solidFill>
                          <a:effectLst/>
                          <a:latin typeface="Tahoma" pitchFamily="34" charset="0"/>
                          <a:ea typeface="Tahoma" pitchFamily="34" charset="0"/>
                          <a:cs typeface="Tahoma" pitchFamily="34" charset="0"/>
                        </a:rPr>
                        <a:t>Phần</a:t>
                      </a:r>
                      <a:r>
                        <a:rPr lang="en-GB" sz="2400" b="1" dirty="0">
                          <a:solidFill>
                            <a:schemeClr val="bg1"/>
                          </a:solidFill>
                          <a:effectLst/>
                          <a:latin typeface="Tahoma" pitchFamily="34" charset="0"/>
                          <a:ea typeface="Tahoma" pitchFamily="34" charset="0"/>
                          <a:cs typeface="Tahoma" pitchFamily="34" charset="0"/>
                        </a:rPr>
                        <a:t> </a:t>
                      </a:r>
                      <a:r>
                        <a:rPr lang="en-GB" sz="2400" b="1" dirty="0" smtClean="0">
                          <a:solidFill>
                            <a:schemeClr val="bg1"/>
                          </a:solidFill>
                          <a:effectLst/>
                          <a:latin typeface="Tahoma" pitchFamily="34" charset="0"/>
                          <a:ea typeface="Tahoma" pitchFamily="34" charset="0"/>
                          <a:cs typeface="Tahoma" pitchFamily="34" charset="0"/>
                        </a:rPr>
                        <a:t>3: </a:t>
                      </a:r>
                      <a:r>
                        <a:rPr lang="en-GB" sz="2400" b="1" dirty="0" err="1" smtClean="0">
                          <a:solidFill>
                            <a:schemeClr val="bg1"/>
                          </a:solidFill>
                          <a:effectLst/>
                          <a:latin typeface="Tahoma" pitchFamily="34" charset="0"/>
                          <a:ea typeface="Tahoma" pitchFamily="34" charset="0"/>
                          <a:cs typeface="Tahoma" pitchFamily="34" charset="0"/>
                        </a:rPr>
                        <a:t>Hướng</a:t>
                      </a:r>
                      <a:r>
                        <a:rPr lang="en-GB" sz="2400" b="1" baseline="0" dirty="0" smtClean="0">
                          <a:solidFill>
                            <a:schemeClr val="bg1"/>
                          </a:solidFill>
                          <a:effectLst/>
                          <a:latin typeface="Tahoma" pitchFamily="34" charset="0"/>
                          <a:ea typeface="Tahoma" pitchFamily="34" charset="0"/>
                          <a:cs typeface="Tahoma" pitchFamily="34" charset="0"/>
                        </a:rPr>
                        <a:t> </a:t>
                      </a:r>
                      <a:r>
                        <a:rPr lang="en-GB" sz="2400" b="1" baseline="0" dirty="0" err="1" smtClean="0">
                          <a:solidFill>
                            <a:schemeClr val="bg1"/>
                          </a:solidFill>
                          <a:effectLst/>
                          <a:latin typeface="Tahoma" pitchFamily="34" charset="0"/>
                          <a:ea typeface="Tahoma" pitchFamily="34" charset="0"/>
                          <a:cs typeface="Tahoma" pitchFamily="34" charset="0"/>
                        </a:rPr>
                        <a:t>dẫn</a:t>
                      </a:r>
                      <a:r>
                        <a:rPr lang="en-GB" sz="2400" b="1" baseline="0" dirty="0" smtClean="0">
                          <a:solidFill>
                            <a:schemeClr val="bg1"/>
                          </a:solidFill>
                          <a:effectLst/>
                          <a:latin typeface="Tahoma" pitchFamily="34" charset="0"/>
                          <a:ea typeface="Tahoma" pitchFamily="34" charset="0"/>
                          <a:cs typeface="Tahoma" pitchFamily="34" charset="0"/>
                        </a:rPr>
                        <a:t> LGG </a:t>
                      </a:r>
                      <a:r>
                        <a:rPr lang="en-GB" sz="2400" b="1" baseline="0" dirty="0" err="1" smtClean="0">
                          <a:solidFill>
                            <a:schemeClr val="bg1"/>
                          </a:solidFill>
                          <a:effectLst/>
                          <a:latin typeface="Tahoma" pitchFamily="34" charset="0"/>
                          <a:ea typeface="Tahoma" pitchFamily="34" charset="0"/>
                          <a:cs typeface="Tahoma" pitchFamily="34" charset="0"/>
                        </a:rPr>
                        <a:t>trong</a:t>
                      </a:r>
                      <a:r>
                        <a:rPr lang="en-GB" sz="2400" b="1" baseline="0" dirty="0" smtClean="0">
                          <a:solidFill>
                            <a:schemeClr val="bg1"/>
                          </a:solidFill>
                          <a:effectLst/>
                          <a:latin typeface="Tahoma" pitchFamily="34" charset="0"/>
                          <a:ea typeface="Tahoma" pitchFamily="34" charset="0"/>
                          <a:cs typeface="Tahoma" pitchFamily="34" charset="0"/>
                        </a:rPr>
                        <a:t> QLGD HS </a:t>
                      </a:r>
                      <a:r>
                        <a:rPr lang="en-GB" sz="2400" b="1" baseline="0" dirty="0" err="1" smtClean="0">
                          <a:solidFill>
                            <a:schemeClr val="bg1"/>
                          </a:solidFill>
                          <a:effectLst/>
                          <a:latin typeface="Tahoma" pitchFamily="34" charset="0"/>
                          <a:ea typeface="Tahoma" pitchFamily="34" charset="0"/>
                          <a:cs typeface="Tahoma" pitchFamily="34" charset="0"/>
                        </a:rPr>
                        <a:t>của</a:t>
                      </a:r>
                      <a:r>
                        <a:rPr lang="en-GB" sz="2400" b="1" baseline="0" dirty="0" smtClean="0">
                          <a:solidFill>
                            <a:schemeClr val="bg1"/>
                          </a:solidFill>
                          <a:effectLst/>
                          <a:latin typeface="Tahoma" pitchFamily="34" charset="0"/>
                          <a:ea typeface="Tahoma" pitchFamily="34" charset="0"/>
                          <a:cs typeface="Tahoma" pitchFamily="34" charset="0"/>
                        </a:rPr>
                        <a:t> GVCN ở </a:t>
                      </a:r>
                      <a:r>
                        <a:rPr lang="en-GB" sz="2400" b="1" baseline="0" dirty="0" err="1" smtClean="0">
                          <a:solidFill>
                            <a:schemeClr val="bg1"/>
                          </a:solidFill>
                          <a:effectLst/>
                          <a:latin typeface="Tahoma" pitchFamily="34" charset="0"/>
                          <a:ea typeface="Tahoma" pitchFamily="34" charset="0"/>
                          <a:cs typeface="Tahoma" pitchFamily="34" charset="0"/>
                        </a:rPr>
                        <a:t>trường</a:t>
                      </a:r>
                      <a:r>
                        <a:rPr lang="en-GB" sz="2400" b="1" baseline="0" dirty="0" smtClean="0">
                          <a:solidFill>
                            <a:schemeClr val="bg1"/>
                          </a:solidFill>
                          <a:effectLst/>
                          <a:latin typeface="Tahoma" pitchFamily="34" charset="0"/>
                          <a:ea typeface="Tahoma" pitchFamily="34" charset="0"/>
                          <a:cs typeface="Tahoma" pitchFamily="34" charset="0"/>
                        </a:rPr>
                        <a:t> PT</a:t>
                      </a:r>
                      <a:endParaRPr lang="en-GB" sz="2400" b="1" dirty="0">
                        <a:solidFill>
                          <a:schemeClr val="bg1"/>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000090"/>
                    </a:solidFill>
                  </a:tcPr>
                </a:tc>
                <a:extLst>
                  <a:ext uri="{0D108BD9-81ED-4DB2-BD59-A6C34878D82A}">
                    <a16:rowId xmlns="" xmlns:a16="http://schemas.microsoft.com/office/drawing/2014/main" val="10000"/>
                  </a:ext>
                </a:extLst>
              </a:tr>
              <a:tr h="4378265">
                <a:tc>
                  <a:txBody>
                    <a:bodyPr/>
                    <a:lstStyle/>
                    <a:p>
                      <a:pPr marL="342900" lvl="0" indent="-342900">
                        <a:spcBef>
                          <a:spcPts val="900"/>
                        </a:spcBef>
                        <a:spcAft>
                          <a:spcPts val="0"/>
                        </a:spcAft>
                        <a:buFont typeface="Symbol"/>
                        <a:buChar char=""/>
                      </a:pPr>
                      <a:endParaRPr lang="vi-VN" sz="2000" b="1" i="0" dirty="0" smtClean="0">
                        <a:solidFill>
                          <a:srgbClr val="FF0000"/>
                        </a:solidFill>
                        <a:effectLst/>
                        <a:latin typeface="Tahoma" pitchFamily="34" charset="0"/>
                        <a:ea typeface="Tahoma" pitchFamily="34" charset="0"/>
                        <a:cs typeface="Tahoma" pitchFamily="34" charset="0"/>
                      </a:endParaRPr>
                    </a:p>
                    <a:p>
                      <a:pPr marL="342900" lvl="0" indent="-342900">
                        <a:spcBef>
                          <a:spcPts val="900"/>
                        </a:spcBef>
                        <a:spcAft>
                          <a:spcPts val="0"/>
                        </a:spcAft>
                        <a:buFont typeface="Symbol"/>
                        <a:buAutoNum type="arabicPeriod"/>
                      </a:pP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tính</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và</a:t>
                      </a:r>
                      <a:r>
                        <a:rPr lang="en-GB" sz="2000" b="1" i="0" dirty="0" smtClean="0">
                          <a:solidFill>
                            <a:srgbClr val="0000FF"/>
                          </a:solidFill>
                          <a:effectLst/>
                          <a:latin typeface="Tahoma" pitchFamily="34" charset="0"/>
                          <a:ea typeface="Tahoma" pitchFamily="34" charset="0"/>
                          <a:cs typeface="Tahoma" pitchFamily="34" charset="0"/>
                        </a:rPr>
                        <a:t> </a:t>
                      </a:r>
                      <a:r>
                        <a:rPr lang="en-GB" sz="2000" b="1" i="0" dirty="0" err="1" smtClean="0">
                          <a:solidFill>
                            <a:srgbClr val="0000FF"/>
                          </a:solidFill>
                          <a:effectLst/>
                          <a:latin typeface="Tahoma" pitchFamily="34" charset="0"/>
                          <a:ea typeface="Tahoma" pitchFamily="34" charset="0"/>
                          <a:cs typeface="Tahoma" pitchFamily="34" charset="0"/>
                        </a:rPr>
                        <a:t>Giới</a:t>
                      </a:r>
                      <a:endParaRPr lang="en-GB" sz="2000" b="1" i="0" dirty="0">
                        <a:solidFill>
                          <a:srgbClr val="0000FF"/>
                        </a:solidFill>
                        <a:effectLst/>
                        <a:latin typeface="Tahoma" pitchFamily="34" charset="0"/>
                        <a:ea typeface="Tahoma" pitchFamily="34" charset="0"/>
                        <a:cs typeface="Tahoma" pitchFamily="34" charset="0"/>
                      </a:endParaRPr>
                    </a:p>
                    <a:p>
                      <a:pPr marL="342900" lvl="0" indent="-342900">
                        <a:spcBef>
                          <a:spcPts val="900"/>
                        </a:spcBef>
                        <a:spcAft>
                          <a:spcPts val="0"/>
                        </a:spcAft>
                        <a:buFont typeface="Symbol"/>
                        <a:buAutoNum type="arabicPeriod"/>
                      </a:pPr>
                      <a:r>
                        <a:rPr lang="en-GB" sz="2000" b="1" i="0" dirty="0" err="1" smtClean="0">
                          <a:solidFill>
                            <a:srgbClr val="0000FF"/>
                          </a:solidFill>
                          <a:effectLst/>
                          <a:latin typeface="Tahoma" pitchFamily="34" charset="0"/>
                          <a:ea typeface="Tahoma" pitchFamily="34" charset="0"/>
                          <a:cs typeface="Tahoma" pitchFamily="34" charset="0"/>
                        </a:rPr>
                        <a:t>Vai</a:t>
                      </a:r>
                      <a:r>
                        <a:rPr lang="en-GB" sz="2000" b="1" i="0" dirty="0" smtClean="0">
                          <a:solidFill>
                            <a:srgbClr val="0000FF"/>
                          </a:solidFill>
                          <a:effectLst/>
                          <a:latin typeface="Tahoma" pitchFamily="34" charset="0"/>
                          <a:ea typeface="Tahoma" pitchFamily="34" charset="0"/>
                          <a:cs typeface="Tahoma" pitchFamily="34" charset="0"/>
                        </a:rPr>
                        <a:t> </a:t>
                      </a:r>
                      <a:r>
                        <a:rPr lang="en-GB" sz="2000" b="1" i="0" dirty="0" err="1" smtClean="0">
                          <a:solidFill>
                            <a:srgbClr val="0000FF"/>
                          </a:solidFill>
                          <a:effectLst/>
                          <a:latin typeface="Tahoma" pitchFamily="34" charset="0"/>
                          <a:ea typeface="Tahoma" pitchFamily="34" charset="0"/>
                          <a:cs typeface="Tahoma" pitchFamily="34" charset="0"/>
                        </a:rPr>
                        <a:t>trò</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định</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kiến</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và</a:t>
                      </a:r>
                      <a:r>
                        <a:rPr lang="en-GB" sz="2000" b="1" i="0" baseline="0" dirty="0" smtClean="0">
                          <a:solidFill>
                            <a:srgbClr val="0000FF"/>
                          </a:solidFill>
                          <a:effectLst/>
                          <a:latin typeface="Tahoma" pitchFamily="34" charset="0"/>
                          <a:ea typeface="Tahoma" pitchFamily="34" charset="0"/>
                          <a:cs typeface="Tahoma" pitchFamily="34" charset="0"/>
                        </a:rPr>
                        <a:t> PBĐXVG</a:t>
                      </a:r>
                    </a:p>
                    <a:p>
                      <a:pPr marL="342900" lvl="0" indent="-342900">
                        <a:spcBef>
                          <a:spcPts val="900"/>
                        </a:spcBef>
                        <a:spcAft>
                          <a:spcPts val="0"/>
                        </a:spcAft>
                        <a:buFont typeface="Symbol"/>
                        <a:buAutoNum type="arabicPeriod"/>
                      </a:pPr>
                      <a:r>
                        <a:rPr lang="en-GB" sz="2000" b="1" i="0" baseline="0" dirty="0" err="1" smtClean="0">
                          <a:solidFill>
                            <a:srgbClr val="0000FF"/>
                          </a:solidFill>
                          <a:effectLst/>
                          <a:latin typeface="Tahoma" pitchFamily="34" charset="0"/>
                          <a:ea typeface="Tahoma" pitchFamily="34" charset="0"/>
                          <a:cs typeface="Tahoma" pitchFamily="34" charset="0"/>
                        </a:rPr>
                        <a:t>Cân</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bằng</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công</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bằng</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và</a:t>
                      </a:r>
                      <a:r>
                        <a:rPr lang="en-GB" sz="2000" b="1" i="0" baseline="0" dirty="0" smtClean="0">
                          <a:solidFill>
                            <a:srgbClr val="0000FF"/>
                          </a:solidFill>
                          <a:effectLst/>
                          <a:latin typeface="Tahoma" pitchFamily="34" charset="0"/>
                          <a:ea typeface="Tahoma" pitchFamily="34" charset="0"/>
                          <a:cs typeface="Tahoma" pitchFamily="34" charset="0"/>
                        </a:rPr>
                        <a:t> BĐG</a:t>
                      </a:r>
                    </a:p>
                    <a:p>
                      <a:pPr marL="342900" lvl="0" indent="-342900">
                        <a:spcBef>
                          <a:spcPts val="900"/>
                        </a:spcBef>
                        <a:spcAft>
                          <a:spcPts val="0"/>
                        </a:spcAft>
                        <a:buFont typeface="Symbol"/>
                        <a:buAutoNum type="arabicPeriod"/>
                      </a:pPr>
                      <a:r>
                        <a:rPr lang="en-GB" sz="2000" b="1" i="0" baseline="0" dirty="0" err="1" smtClean="0">
                          <a:solidFill>
                            <a:srgbClr val="0000FF"/>
                          </a:solidFill>
                          <a:effectLst/>
                          <a:latin typeface="Tahoma" pitchFamily="34" charset="0"/>
                          <a:ea typeface="Tahoma" pitchFamily="34" charset="0"/>
                          <a:cs typeface="Tahoma" pitchFamily="34" charset="0"/>
                        </a:rPr>
                        <a:t>Nhạy</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cảm</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trách</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giới</a:t>
                      </a:r>
                      <a:r>
                        <a:rPr lang="en-GB" sz="2000" b="1" i="0" baseline="0" dirty="0" smtClean="0">
                          <a:solidFill>
                            <a:srgbClr val="0000FF"/>
                          </a:solidFill>
                          <a:effectLst/>
                          <a:latin typeface="Tahoma" pitchFamily="34" charset="0"/>
                          <a:ea typeface="Tahoma" pitchFamily="34" charset="0"/>
                          <a:cs typeface="Tahoma" pitchFamily="34" charset="0"/>
                        </a:rPr>
                        <a:t> </a:t>
                      </a:r>
                      <a:r>
                        <a:rPr lang="en-GB" sz="2000" b="1" i="0" baseline="0" dirty="0" err="1" smtClean="0">
                          <a:solidFill>
                            <a:srgbClr val="0000FF"/>
                          </a:solidFill>
                          <a:effectLst/>
                          <a:latin typeface="Tahoma" pitchFamily="34" charset="0"/>
                          <a:ea typeface="Tahoma" pitchFamily="34" charset="0"/>
                          <a:cs typeface="Tahoma" pitchFamily="34" charset="0"/>
                        </a:rPr>
                        <a:t>và</a:t>
                      </a:r>
                      <a:r>
                        <a:rPr lang="en-GB" sz="2000" b="1" i="0" baseline="0" dirty="0" smtClean="0">
                          <a:solidFill>
                            <a:srgbClr val="0000FF"/>
                          </a:solidFill>
                          <a:effectLst/>
                          <a:latin typeface="Tahoma" pitchFamily="34" charset="0"/>
                          <a:ea typeface="Tahoma" pitchFamily="34" charset="0"/>
                          <a:cs typeface="Tahoma" pitchFamily="34" charset="0"/>
                        </a:rPr>
                        <a:t> LGG</a:t>
                      </a:r>
                      <a:endParaRPr lang="en-GB" sz="2000" b="1" i="0" dirty="0">
                        <a:solidFill>
                          <a:srgbClr val="0000FF"/>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FFFFFF"/>
                    </a:solidFill>
                  </a:tcPr>
                </a:tc>
                <a:tc>
                  <a:txBody>
                    <a:bodyPr/>
                    <a:lstStyle/>
                    <a:p>
                      <a:pPr marL="342900" lvl="0" indent="-342900">
                        <a:spcBef>
                          <a:spcPts val="900"/>
                        </a:spcBef>
                        <a:spcAft>
                          <a:spcPts val="0"/>
                        </a:spcAft>
                        <a:buFont typeface="Symbol"/>
                        <a:buChar char=""/>
                      </a:pPr>
                      <a:endParaRPr lang="vi-VN" sz="2000" b="0" i="0" dirty="0" smtClean="0">
                        <a:solidFill>
                          <a:schemeClr val="tx1"/>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smtClean="0">
                          <a:solidFill>
                            <a:srgbClr val="0000FF"/>
                          </a:solidFill>
                          <a:effectLst/>
                          <a:latin typeface="Tahoma" pitchFamily="34" charset="0"/>
                          <a:ea typeface="Tahoma" pitchFamily="34" charset="0"/>
                          <a:cs typeface="Tahoma" pitchFamily="34" charset="0"/>
                        </a:rPr>
                        <a:t>Khái</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niệm</a:t>
                      </a:r>
                      <a:endParaRPr lang="vi-VN" sz="2000" b="1" i="0" kern="1200" baseline="0" dirty="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smtClean="0">
                          <a:solidFill>
                            <a:srgbClr val="0000FF"/>
                          </a:solidFill>
                          <a:effectLst/>
                          <a:latin typeface="Tahoma" pitchFamily="34" charset="0"/>
                          <a:ea typeface="Tahoma" pitchFamily="34" charset="0"/>
                          <a:cs typeface="Tahoma" pitchFamily="34" charset="0"/>
                        </a:rPr>
                        <a:t>Các</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hành</a:t>
                      </a:r>
                      <a:r>
                        <a:rPr lang="en-US" sz="2000" b="1" i="0" kern="1200" baseline="0" dirty="0" smtClean="0">
                          <a:solidFill>
                            <a:srgbClr val="0000FF"/>
                          </a:solidFill>
                          <a:effectLst/>
                          <a:latin typeface="Tahoma" pitchFamily="34" charset="0"/>
                          <a:ea typeface="Tahoma" pitchFamily="34" charset="0"/>
                          <a:cs typeface="Tahoma" pitchFamily="34" charset="0"/>
                        </a:rPr>
                        <a:t> vi </a:t>
                      </a:r>
                      <a:r>
                        <a:rPr lang="en-US" sz="2000" b="1" i="0" kern="1200" baseline="0" dirty="0" err="1" smtClean="0">
                          <a:solidFill>
                            <a:srgbClr val="0000FF"/>
                          </a:solidFill>
                          <a:effectLst/>
                          <a:latin typeface="Tahoma" pitchFamily="34" charset="0"/>
                          <a:ea typeface="Tahoma" pitchFamily="34" charset="0"/>
                          <a:cs typeface="Tahoma" pitchFamily="34" charset="0"/>
                        </a:rPr>
                        <a:t>của</a:t>
                      </a:r>
                      <a:r>
                        <a:rPr lang="en-US" sz="2000" b="1" i="0" kern="1200" baseline="0" dirty="0" smtClean="0">
                          <a:solidFill>
                            <a:srgbClr val="0000FF"/>
                          </a:solidFill>
                          <a:effectLst/>
                          <a:latin typeface="Tahoma" pitchFamily="34" charset="0"/>
                          <a:ea typeface="Tahoma" pitchFamily="34" charset="0"/>
                          <a:cs typeface="Tahoma" pitchFamily="34" charset="0"/>
                        </a:rPr>
                        <a:t> BLHĐTCSG </a:t>
                      </a:r>
                      <a:r>
                        <a:rPr lang="en-US" sz="2000" b="1" i="0" kern="1200" baseline="0" dirty="0" err="1" smtClean="0">
                          <a:solidFill>
                            <a:srgbClr val="0000FF"/>
                          </a:solidFill>
                          <a:effectLst/>
                          <a:latin typeface="Tahoma" pitchFamily="34" charset="0"/>
                          <a:ea typeface="Tahoma" pitchFamily="34" charset="0"/>
                          <a:cs typeface="Tahoma" pitchFamily="34" charset="0"/>
                        </a:rPr>
                        <a:t>và</a:t>
                      </a:r>
                      <a:r>
                        <a:rPr lang="en-US" sz="2000" b="1" i="0" kern="1200" baseline="0" dirty="0" smtClean="0">
                          <a:solidFill>
                            <a:srgbClr val="0000FF"/>
                          </a:solidFill>
                          <a:effectLst/>
                          <a:latin typeface="Tahoma" pitchFamily="34" charset="0"/>
                          <a:ea typeface="Tahoma" pitchFamily="34" charset="0"/>
                          <a:cs typeface="Tahoma" pitchFamily="34" charset="0"/>
                        </a:rPr>
                        <a:t> XHTDTE </a:t>
                      </a:r>
                      <a:r>
                        <a:rPr lang="en-US" sz="2000" b="1" i="0" kern="1200" baseline="0" dirty="0" err="1" smtClean="0">
                          <a:solidFill>
                            <a:srgbClr val="0000FF"/>
                          </a:solidFill>
                          <a:effectLst/>
                          <a:latin typeface="Tahoma" pitchFamily="34" charset="0"/>
                          <a:ea typeface="Tahoma" pitchFamily="34" charset="0"/>
                          <a:cs typeface="Tahoma" pitchFamily="34" charset="0"/>
                        </a:rPr>
                        <a:t>trong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trường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học</a:t>
                      </a:r>
                      <a:endParaRPr lang="en-US" sz="2000" b="1" i="0" kern="1200" baseline="0" dirty="0" smtClean="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smtClean="0">
                          <a:solidFill>
                            <a:srgbClr val="0000FF"/>
                          </a:solidFill>
                          <a:effectLst/>
                          <a:latin typeface="Tahoma" pitchFamily="34" charset="0"/>
                          <a:ea typeface="Tahoma" pitchFamily="34" charset="0"/>
                          <a:cs typeface="Tahoma" pitchFamily="34" charset="0"/>
                        </a:rPr>
                        <a:t>Thực</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trạng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hệ</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quả</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và</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nguyên</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nhân</a:t>
                      </a:r>
                      <a:endParaRPr lang="en-US" sz="2000" b="1" i="0" kern="1200" baseline="0" dirty="0" smtClean="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smtClean="0">
                          <a:solidFill>
                            <a:srgbClr val="0000FF"/>
                          </a:solidFill>
                          <a:effectLst/>
                          <a:latin typeface="Tahoma" pitchFamily="34" charset="0"/>
                          <a:ea typeface="Tahoma" pitchFamily="34" charset="0"/>
                          <a:cs typeface="Tahoma" pitchFamily="34" charset="0"/>
                        </a:rPr>
                        <a:t>Quy</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trình</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xử</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lý</a:t>
                      </a:r>
                      <a:r>
                        <a:rPr lang="en-US" sz="2000" b="1" i="0" kern="1200" baseline="0" dirty="0" smtClean="0">
                          <a:solidFill>
                            <a:srgbClr val="0000FF"/>
                          </a:solidFill>
                          <a:effectLst/>
                          <a:latin typeface="Tahoma" pitchFamily="34" charset="0"/>
                          <a:ea typeface="Tahoma" pitchFamily="34" charset="0"/>
                          <a:cs typeface="Tahoma" pitchFamily="34" charset="0"/>
                        </a:rPr>
                        <a:t> BLG </a:t>
                      </a:r>
                      <a:r>
                        <a:rPr lang="en-US" sz="2000" b="1" i="0" kern="1200" baseline="0" dirty="0" err="1" smtClean="0">
                          <a:solidFill>
                            <a:srgbClr val="0000FF"/>
                          </a:solidFill>
                          <a:effectLst/>
                          <a:latin typeface="Tahoma" pitchFamily="34" charset="0"/>
                          <a:ea typeface="Tahoma" pitchFamily="34" charset="0"/>
                          <a:cs typeface="Tahoma" pitchFamily="34" charset="0"/>
                        </a:rPr>
                        <a:t>trong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trường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học</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và</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kỹ</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năng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hỗ</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trợ</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của</a:t>
                      </a:r>
                      <a:r>
                        <a:rPr lang="en-US" sz="2000" b="1" i="0" kern="1200" baseline="0" dirty="0" smtClean="0">
                          <a:solidFill>
                            <a:srgbClr val="0000FF"/>
                          </a:solidFill>
                          <a:effectLst/>
                          <a:latin typeface="Tahoma" pitchFamily="34" charset="0"/>
                          <a:ea typeface="Tahoma" pitchFamily="34" charset="0"/>
                          <a:cs typeface="Tahoma" pitchFamily="34" charset="0"/>
                        </a:rPr>
                        <a:t> GVCN</a:t>
                      </a:r>
                      <a:endParaRPr lang="vi-VN" sz="2000" b="1" i="0" kern="1200" baseline="0" dirty="0">
                        <a:solidFill>
                          <a:srgbClr val="0000FF"/>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FFFFFF"/>
                    </a:solidFill>
                  </a:tcPr>
                </a:tc>
                <a:tc>
                  <a:txBody>
                    <a:bodyPr/>
                    <a:lstStyle/>
                    <a:p>
                      <a:pPr marL="342900" lvl="0" indent="-342900">
                        <a:spcBef>
                          <a:spcPts val="900"/>
                        </a:spcBef>
                        <a:spcAft>
                          <a:spcPts val="0"/>
                        </a:spcAft>
                        <a:buFont typeface="Symbol"/>
                        <a:buChar char=""/>
                      </a:pPr>
                      <a:endParaRPr lang="vi-VN" sz="2000" b="0" i="0" dirty="0" smtClean="0">
                        <a:solidFill>
                          <a:schemeClr val="tx1"/>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smtClean="0">
                          <a:solidFill>
                            <a:srgbClr val="0000FF"/>
                          </a:solidFill>
                          <a:effectLst/>
                          <a:latin typeface="Tahoma" pitchFamily="34" charset="0"/>
                          <a:ea typeface="Tahoma" pitchFamily="34" charset="0"/>
                          <a:cs typeface="Tahoma" pitchFamily="34" charset="0"/>
                        </a:rPr>
                        <a:t>Sự</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cần</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thiết</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phải</a:t>
                      </a:r>
                      <a:r>
                        <a:rPr lang="en-US" sz="2000" b="1" i="0" kern="1200" baseline="0" dirty="0" smtClean="0">
                          <a:solidFill>
                            <a:srgbClr val="0000FF"/>
                          </a:solidFill>
                          <a:effectLst/>
                          <a:latin typeface="Tahoma" pitchFamily="34" charset="0"/>
                          <a:ea typeface="Tahoma" pitchFamily="34" charset="0"/>
                          <a:cs typeface="Tahoma" pitchFamily="34" charset="0"/>
                        </a:rPr>
                        <a:t> LGG </a:t>
                      </a:r>
                      <a:r>
                        <a:rPr lang="en-US" sz="2000" b="1" i="0" kern="1200" baseline="0" dirty="0" err="1" smtClean="0">
                          <a:solidFill>
                            <a:srgbClr val="0000FF"/>
                          </a:solidFill>
                          <a:effectLst/>
                          <a:latin typeface="Tahoma" pitchFamily="34" charset="0"/>
                          <a:ea typeface="Tahoma" pitchFamily="34" charset="0"/>
                          <a:cs typeface="Tahoma" pitchFamily="34" charset="0"/>
                        </a:rPr>
                        <a:t>trong</a:t>
                      </a:r>
                      <a:r>
                        <a:rPr lang="en-US" sz="2000" b="1" i="0" kern="1200" baseline="0" dirty="0" smtClean="0">
                          <a:solidFill>
                            <a:srgbClr val="0000FF"/>
                          </a:solidFill>
                          <a:effectLst/>
                          <a:latin typeface="Tahoma" pitchFamily="34" charset="0"/>
                          <a:ea typeface="Tahoma" pitchFamily="34" charset="0"/>
                          <a:cs typeface="Tahoma" pitchFamily="34" charset="0"/>
                        </a:rPr>
                        <a:t> QLGD </a:t>
                      </a:r>
                      <a:r>
                        <a:rPr lang="en-US" sz="2000" b="1" i="0" kern="1200" baseline="0" dirty="0" err="1" smtClean="0">
                          <a:solidFill>
                            <a:srgbClr val="0000FF"/>
                          </a:solidFill>
                          <a:effectLst/>
                          <a:latin typeface="Tahoma" pitchFamily="34" charset="0"/>
                          <a:ea typeface="Tahoma" pitchFamily="34" charset="0"/>
                          <a:cs typeface="Tahoma" pitchFamily="34" charset="0"/>
                        </a:rPr>
                        <a:t>học</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sinh</a:t>
                      </a:r>
                      <a:r>
                        <a:rPr lang="en-US" sz="2000" b="1" i="0" kern="1200" baseline="0" dirty="0" smtClean="0">
                          <a:solidFill>
                            <a:srgbClr val="0000FF"/>
                          </a:solidFill>
                          <a:effectLst/>
                          <a:latin typeface="Tahoma" pitchFamily="34" charset="0"/>
                          <a:ea typeface="Tahoma" pitchFamily="34" charset="0"/>
                          <a:cs typeface="Tahoma" pitchFamily="34" charset="0"/>
                        </a:rPr>
                        <a:t> ở </a:t>
                      </a:r>
                      <a:r>
                        <a:rPr lang="en-US" sz="2000" b="1" i="0" kern="1200" baseline="0" dirty="0" err="1" smtClean="0">
                          <a:solidFill>
                            <a:srgbClr val="0000FF"/>
                          </a:solidFill>
                          <a:effectLst/>
                          <a:latin typeface="Tahoma" pitchFamily="34" charset="0"/>
                          <a:ea typeface="Tahoma" pitchFamily="34" charset="0"/>
                          <a:cs typeface="Tahoma" pitchFamily="34" charset="0"/>
                        </a:rPr>
                        <a:t>trường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phổ</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thông</a:t>
                      </a:r>
                      <a:endParaRPr lang="en-US" sz="2000" b="1" i="0" kern="1200" baseline="0" dirty="0" smtClean="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smtClean="0">
                          <a:solidFill>
                            <a:srgbClr val="0000FF"/>
                          </a:solidFill>
                          <a:effectLst/>
                          <a:latin typeface="Tahoma" pitchFamily="34" charset="0"/>
                          <a:ea typeface="Tahoma" pitchFamily="34" charset="0"/>
                          <a:cs typeface="Tahoma" pitchFamily="34" charset="0"/>
                        </a:rPr>
                        <a:t>Định</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hướng</a:t>
                      </a:r>
                      <a:r>
                        <a:rPr lang="en-US" sz="2000" b="1" i="0" kern="1200" baseline="0" dirty="0" smtClean="0">
                          <a:solidFill>
                            <a:srgbClr val="0000FF"/>
                          </a:solidFill>
                          <a:effectLst/>
                          <a:latin typeface="Tahoma" pitchFamily="34" charset="0"/>
                          <a:ea typeface="Tahoma" pitchFamily="34" charset="0"/>
                          <a:cs typeface="Tahoma" pitchFamily="34" charset="0"/>
                        </a:rPr>
                        <a:t> LGG </a:t>
                      </a:r>
                      <a:r>
                        <a:rPr lang="en-US" sz="2000" b="1" i="0" kern="1200" baseline="0" dirty="0" err="1" smtClean="0">
                          <a:solidFill>
                            <a:srgbClr val="0000FF"/>
                          </a:solidFill>
                          <a:effectLst/>
                          <a:latin typeface="Tahoma" pitchFamily="34" charset="0"/>
                          <a:ea typeface="Tahoma" pitchFamily="34" charset="0"/>
                          <a:cs typeface="Tahoma" pitchFamily="34" charset="0"/>
                        </a:rPr>
                        <a:t>trong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quản</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lý</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giáo</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dục</a:t>
                      </a:r>
                      <a:r>
                        <a:rPr lang="en-US" sz="2000" b="1" i="0" kern="1200" baseline="0" dirty="0" smtClean="0">
                          <a:solidFill>
                            <a:srgbClr val="0000FF"/>
                          </a:solidFill>
                          <a:effectLst/>
                          <a:latin typeface="Tahoma" pitchFamily="34" charset="0"/>
                          <a:ea typeface="Tahoma" pitchFamily="34" charset="0"/>
                          <a:cs typeface="Tahoma" pitchFamily="34" charset="0"/>
                        </a:rPr>
                        <a:t> HS ở </a:t>
                      </a:r>
                      <a:r>
                        <a:rPr lang="en-US" sz="2000" b="1" i="0" kern="1200" baseline="0" dirty="0" err="1" smtClean="0">
                          <a:solidFill>
                            <a:srgbClr val="0000FF"/>
                          </a:solidFill>
                          <a:effectLst/>
                          <a:latin typeface="Tahoma" pitchFamily="34" charset="0"/>
                          <a:ea typeface="Tahoma" pitchFamily="34" charset="0"/>
                          <a:cs typeface="Tahoma" pitchFamily="34" charset="0"/>
                        </a:rPr>
                        <a:t>trường</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phổ</a:t>
                      </a:r>
                      <a:r>
                        <a:rPr lang="en-US" sz="2000" b="1" i="0" kern="1200" baseline="0" dirty="0" smtClean="0">
                          <a:solidFill>
                            <a:srgbClr val="0000FF"/>
                          </a:solidFill>
                          <a:effectLst/>
                          <a:latin typeface="Tahoma" pitchFamily="34" charset="0"/>
                          <a:ea typeface="Tahoma" pitchFamily="34" charset="0"/>
                          <a:cs typeface="Tahoma" pitchFamily="34" charset="0"/>
                        </a:rPr>
                        <a:t> </a:t>
                      </a:r>
                      <a:r>
                        <a:rPr lang="en-US" sz="2000" b="1" i="0" kern="1200" baseline="0" dirty="0" err="1" smtClean="0">
                          <a:solidFill>
                            <a:srgbClr val="0000FF"/>
                          </a:solidFill>
                          <a:effectLst/>
                          <a:latin typeface="Tahoma" pitchFamily="34" charset="0"/>
                          <a:ea typeface="Tahoma" pitchFamily="34" charset="0"/>
                          <a:cs typeface="Tahoma" pitchFamily="34" charset="0"/>
                        </a:rPr>
                        <a:t>thông</a:t>
                      </a:r>
                      <a:endParaRPr lang="en-US" sz="2000" b="1" i="0" kern="1200" baseline="0" dirty="0" smtClean="0">
                        <a:solidFill>
                          <a:srgbClr val="0000FF"/>
                        </a:solidFill>
                        <a:effectLst/>
                        <a:latin typeface="Tahoma" pitchFamily="34" charset="0"/>
                        <a:ea typeface="Tahoma" pitchFamily="34" charset="0"/>
                        <a:cs typeface="Tahoma" pitchFamily="34" charset="0"/>
                      </a:endParaRPr>
                    </a:p>
                    <a:p>
                      <a:pPr marL="0" lvl="0" indent="0" algn="l" defTabSz="914400" rtl="0" eaLnBrk="1" latinLnBrk="0" hangingPunct="1">
                        <a:spcBef>
                          <a:spcPts val="900"/>
                        </a:spcBef>
                        <a:spcAft>
                          <a:spcPts val="0"/>
                        </a:spcAft>
                        <a:buFont typeface="Symbol"/>
                        <a:buNone/>
                      </a:pPr>
                      <a:endParaRPr lang="vi-VN" sz="2000" b="1" i="0" kern="1200" baseline="0" dirty="0">
                        <a:solidFill>
                          <a:srgbClr val="0000FF"/>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a:blip r:embed="rId3" cstate="print"/>
          <a:stretch>
            <a:fillRect/>
          </a:stretch>
        </p:blipFill>
        <p:spPr>
          <a:xfrm>
            <a:off x="82666" y="0"/>
            <a:ext cx="892164" cy="789850"/>
          </a:xfrm>
          <a:prstGeom prst="rect">
            <a:avLst/>
          </a:prstGeom>
          <a:solidFill>
            <a:srgbClr val="FFFF00"/>
          </a:solidFill>
        </p:spPr>
      </p:pic>
    </p:spTree>
    <p:extLst>
      <p:ext uri="{BB962C8B-B14F-4D97-AF65-F5344CB8AC3E}">
        <p14:creationId xmlns:p14="http://schemas.microsoft.com/office/powerpoint/2010/main" val="766741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BD3BBE4-D300-4B8E-8004-6367A40F522E}" type="slidenum">
              <a:rPr lang="en-US" altLang="en-US" smtClean="0">
                <a:solidFill>
                  <a:srgbClr val="898989"/>
                </a:solidFill>
                <a:latin typeface="Calibri" pitchFamily="34" charset="0"/>
              </a:rPr>
              <a:pPr eaLnBrk="1" hangingPunct="1"/>
              <a:t>20</a:t>
            </a:fld>
            <a:endParaRPr lang="en-US" altLang="en-US" smtClean="0">
              <a:solidFill>
                <a:srgbClr val="898989"/>
              </a:solidFill>
              <a:latin typeface="Calibri" pitchFamily="34" charset="0"/>
            </a:endParaRPr>
          </a:p>
        </p:txBody>
      </p:sp>
      <p:sp>
        <p:nvSpPr>
          <p:cNvPr id="69634" name="Rectangle 2"/>
          <p:cNvSpPr>
            <a:spLocks noGrp="1" noChangeArrowheads="1"/>
          </p:cNvSpPr>
          <p:nvPr>
            <p:ph type="title"/>
          </p:nvPr>
        </p:nvSpPr>
        <p:spPr>
          <a:xfrm>
            <a:off x="152400" y="0"/>
            <a:ext cx="8763000" cy="609600"/>
          </a:xfrm>
        </p:spPr>
        <p:txBody>
          <a:bodyPr/>
          <a:lstStyle/>
          <a:p>
            <a:r>
              <a:rPr lang="en-US" altLang="en-US" sz="2800" b="1" smtClean="0">
                <a:solidFill>
                  <a:srgbClr val="0000FF"/>
                </a:solidFill>
                <a:latin typeface="Times New Roman" pitchFamily="18" charset="0"/>
                <a:cs typeface="Times New Roman" pitchFamily="18" charset="0"/>
              </a:rPr>
              <a:t>Phân tích phân công vai trò giới thực tế cho thấy?</a:t>
            </a:r>
            <a:endParaRPr lang="en-US" altLang="en-US" sz="2800" smtClean="0">
              <a:solidFill>
                <a:srgbClr val="0000FF"/>
              </a:solidFill>
              <a:latin typeface="Times New Roman" pitchFamily="18" charset="0"/>
              <a:cs typeface="Times New Roman" pitchFamily="18" charset="0"/>
            </a:endParaRPr>
          </a:p>
        </p:txBody>
      </p:sp>
      <p:sp>
        <p:nvSpPr>
          <p:cNvPr id="69635" name="Rectangle 3"/>
          <p:cNvSpPr>
            <a:spLocks noGrp="1" noChangeArrowheads="1"/>
          </p:cNvSpPr>
          <p:nvPr>
            <p:ph type="body" idx="1"/>
          </p:nvPr>
        </p:nvSpPr>
        <p:spPr>
          <a:xfrm>
            <a:off x="228600" y="609600"/>
            <a:ext cx="8686800" cy="6172200"/>
          </a:xfrm>
        </p:spPr>
        <p:txBody>
          <a:bodyPr/>
          <a:lstStyle/>
          <a:p>
            <a:pPr marL="341313" indent="-341313">
              <a:buClr>
                <a:srgbClr val="006600"/>
              </a:buClr>
              <a:buFont typeface="Wingdings" pitchFamily="2" charset="2"/>
              <a:buChar char="Ü"/>
            </a:pPr>
            <a:r>
              <a:rPr lang="en-US" altLang="en-US" sz="2400" b="1" dirty="0" err="1" smtClean="0">
                <a:solidFill>
                  <a:srgbClr val="006600"/>
                </a:solidFill>
                <a:cs typeface="Times New Roman" pitchFamily="18" charset="0"/>
              </a:rPr>
              <a:t>Đối</a:t>
            </a:r>
            <a:r>
              <a:rPr lang="en-US" altLang="en-US" sz="2400" b="1" dirty="0" smtClean="0">
                <a:solidFill>
                  <a:srgbClr val="006600"/>
                </a:solidFill>
                <a:cs typeface="Times New Roman" pitchFamily="18" charset="0"/>
              </a:rPr>
              <a:t> </a:t>
            </a:r>
            <a:r>
              <a:rPr lang="en-US" altLang="en-US" sz="2400" b="1" dirty="0" err="1" smtClean="0">
                <a:solidFill>
                  <a:srgbClr val="006600"/>
                </a:solidFill>
                <a:cs typeface="Times New Roman" pitchFamily="18" charset="0"/>
              </a:rPr>
              <a:t>với</a:t>
            </a:r>
            <a:r>
              <a:rPr lang="en-US" altLang="en-US" sz="2400" b="1" dirty="0" smtClean="0">
                <a:solidFill>
                  <a:srgbClr val="006600"/>
                </a:solidFill>
                <a:cs typeface="Times New Roman" pitchFamily="18" charset="0"/>
              </a:rPr>
              <a:t> </a:t>
            </a:r>
            <a:r>
              <a:rPr lang="en-US" altLang="en-US" sz="2400" b="1" dirty="0" err="1" smtClean="0">
                <a:solidFill>
                  <a:srgbClr val="006600"/>
                </a:solidFill>
                <a:cs typeface="Times New Roman" pitchFamily="18" charset="0"/>
              </a:rPr>
              <a:t>nữ</a:t>
            </a:r>
            <a:r>
              <a:rPr lang="en-US" altLang="en-US" sz="2400" b="1" dirty="0" smtClean="0">
                <a:solidFill>
                  <a:srgbClr val="006600"/>
                </a:solidFill>
                <a:cs typeface="Times New Roman" pitchFamily="18" charset="0"/>
              </a:rPr>
              <a:t> </a:t>
            </a:r>
            <a:r>
              <a:rPr lang="en-US" altLang="en-US" sz="2400" b="1" dirty="0" err="1" smtClean="0">
                <a:solidFill>
                  <a:srgbClr val="006600"/>
                </a:solidFill>
                <a:cs typeface="Times New Roman" pitchFamily="18" charset="0"/>
              </a:rPr>
              <a:t>giới</a:t>
            </a:r>
            <a:r>
              <a:rPr lang="en-US" altLang="en-US" sz="2400" b="1" dirty="0" smtClean="0">
                <a:solidFill>
                  <a:srgbClr val="006600"/>
                </a:solidFill>
                <a:cs typeface="Times New Roman" pitchFamily="18" charset="0"/>
              </a:rPr>
              <a:t>:</a:t>
            </a:r>
            <a:r>
              <a:rPr lang="vi-VN" altLang="en-US" sz="2400" b="1" dirty="0" smtClean="0">
                <a:solidFill>
                  <a:srgbClr val="006600"/>
                </a:solidFill>
                <a:cs typeface="Times New Roman" pitchFamily="18" charset="0"/>
              </a:rPr>
              <a:t> </a:t>
            </a:r>
            <a:endParaRPr lang="en-US" altLang="en-US" sz="2400" b="1" dirty="0" smtClean="0">
              <a:solidFill>
                <a:srgbClr val="006600"/>
              </a:solidFill>
              <a:cs typeface="Times New Roman" pitchFamily="18" charset="0"/>
            </a:endParaRPr>
          </a:p>
          <a:p>
            <a:pPr marL="341313" indent="-341313">
              <a:buClr>
                <a:srgbClr val="0000FF"/>
              </a:buClr>
              <a:buFont typeface="Wingdings" pitchFamily="2" charset="2"/>
              <a:buChar char="§"/>
            </a:pPr>
            <a:r>
              <a:rPr lang="en-US" altLang="en-US" sz="2400" b="1" dirty="0" smtClean="0">
                <a:solidFill>
                  <a:srgbClr val="0000FF"/>
                </a:solidFill>
                <a:cs typeface="Times New Roman" pitchFamily="18" charset="0"/>
              </a:rPr>
              <a:t>T</a:t>
            </a:r>
            <a:r>
              <a:rPr lang="vi-VN" altLang="en-US" sz="2400" b="1" dirty="0" smtClean="0">
                <a:solidFill>
                  <a:srgbClr val="0000FF"/>
                </a:solidFill>
                <a:cs typeface="Times New Roman" pitchFamily="18" charset="0"/>
              </a:rPr>
              <a:t>hời gian làm việc nhiều hơn</a:t>
            </a:r>
            <a:r>
              <a:rPr lang="en-US" altLang="en-US" sz="2400" b="1" dirty="0" smtClean="0">
                <a:solidFill>
                  <a:srgbClr val="0000FF"/>
                </a:solidFill>
                <a:cs typeface="Times New Roman" pitchFamily="18" charset="0"/>
              </a:rPr>
              <a:t>, t</a:t>
            </a:r>
            <a:r>
              <a:rPr lang="vi-VN" altLang="en-US" sz="2400" b="1" dirty="0" smtClean="0">
                <a:solidFill>
                  <a:srgbClr val="0000FF"/>
                </a:solidFill>
                <a:cs typeface="Times New Roman" pitchFamily="18" charset="0"/>
              </a:rPr>
              <a:t>hời gian nghỉ ngơi, giải trí ít hơn</a:t>
            </a:r>
            <a:endParaRPr lang="en-US" altLang="en-US" sz="2400" b="1" dirty="0" smtClean="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err="1" smtClean="0">
                <a:solidFill>
                  <a:srgbClr val="0000FF"/>
                </a:solidFill>
                <a:cs typeface="Times New Roman" pitchFamily="18" charset="0"/>
              </a:rPr>
              <a:t>Sức</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khoẻ</a:t>
            </a:r>
            <a:r>
              <a:rPr lang="en-US" altLang="en-US" sz="2400" b="1" dirty="0" smtClean="0">
                <a:solidFill>
                  <a:srgbClr val="0000FF"/>
                </a:solidFill>
                <a:cs typeface="Times New Roman" pitchFamily="18" charset="0"/>
              </a:rPr>
              <a:t> - SKSS </a:t>
            </a:r>
            <a:r>
              <a:rPr lang="en-US" altLang="en-US" sz="2400" b="1" dirty="0" err="1" smtClean="0">
                <a:solidFill>
                  <a:srgbClr val="0000FF"/>
                </a:solidFill>
                <a:cs typeface="Times New Roman" pitchFamily="18" charset="0"/>
              </a:rPr>
              <a:t>của</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phụ</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nữ</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bị</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giảm</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sút</a:t>
            </a:r>
            <a:endParaRPr lang="en-US" altLang="en-US" sz="2400" b="1" dirty="0" smtClean="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smtClean="0">
                <a:solidFill>
                  <a:srgbClr val="0000FF"/>
                </a:solidFill>
                <a:cs typeface="Times New Roman" pitchFamily="18" charset="0"/>
              </a:rPr>
              <a:t>Í</a:t>
            </a:r>
            <a:r>
              <a:rPr lang="vi-VN" altLang="en-US" sz="2400" b="1" dirty="0" smtClean="0">
                <a:solidFill>
                  <a:srgbClr val="0000FF"/>
                </a:solidFill>
                <a:cs typeface="Times New Roman" pitchFamily="18" charset="0"/>
              </a:rPr>
              <a:t>t có điều kiện học tập</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đào</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tạo</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nâng</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cao</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về</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chuyên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môn</a:t>
            </a:r>
            <a:endParaRPr lang="en-US" altLang="en-US" sz="2400" b="1" dirty="0" smtClean="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smtClean="0">
                <a:solidFill>
                  <a:srgbClr val="0000FF"/>
                </a:solidFill>
                <a:cs typeface="Times New Roman" pitchFamily="18" charset="0"/>
              </a:rPr>
              <a:t>Lao </a:t>
            </a:r>
            <a:r>
              <a:rPr lang="en-US" altLang="en-US" sz="2400" b="1" dirty="0" err="1" smtClean="0">
                <a:solidFill>
                  <a:srgbClr val="0000FF"/>
                </a:solidFill>
                <a:cs typeface="Times New Roman" pitchFamily="18" charset="0"/>
              </a:rPr>
              <a:t>động</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giản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đơn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thu</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nhập</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thấp</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nguy</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cơ</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thất</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nghiệp</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cao</a:t>
            </a:r>
            <a:endParaRPr lang="en-US" altLang="en-US" sz="2400" b="1" dirty="0" smtClean="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err="1" smtClean="0">
                <a:solidFill>
                  <a:srgbClr val="0000FF"/>
                </a:solidFill>
                <a:cs typeface="Times New Roman" pitchFamily="18" charset="0"/>
              </a:rPr>
              <a:t>Ít</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có</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cơ</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hội</a:t>
            </a:r>
            <a:r>
              <a:rPr lang="en-US" altLang="en-US" sz="2400" b="1" dirty="0" smtClean="0">
                <a:solidFill>
                  <a:srgbClr val="0000FF"/>
                </a:solidFill>
                <a:cs typeface="Times New Roman" pitchFamily="18" charset="0"/>
              </a:rPr>
              <a:t> t</a:t>
            </a:r>
            <a:r>
              <a:rPr lang="vi-VN" altLang="en-US" sz="2400" b="1" dirty="0" smtClean="0">
                <a:solidFill>
                  <a:srgbClr val="0000FF"/>
                </a:solidFill>
                <a:cs typeface="Times New Roman" pitchFamily="18" charset="0"/>
              </a:rPr>
              <a:t>ham gia hoạt động</a:t>
            </a:r>
            <a:r>
              <a:rPr lang="en-US" altLang="en-US" sz="2400" b="1" dirty="0" smtClean="0">
                <a:solidFill>
                  <a:srgbClr val="0000FF"/>
                </a:solidFill>
                <a:cs typeface="Times New Roman" pitchFamily="18" charset="0"/>
              </a:rPr>
              <a:t> XH </a:t>
            </a:r>
            <a:r>
              <a:rPr lang="en-US" altLang="en-US" sz="2400" b="1" dirty="0" err="1" smtClean="0">
                <a:solidFill>
                  <a:srgbClr val="0000FF"/>
                </a:solidFill>
                <a:cs typeface="Times New Roman" pitchFamily="18" charset="0"/>
              </a:rPr>
              <a:t>và</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thăng</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tiến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nghề</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nghiệp</a:t>
            </a:r>
            <a:r>
              <a:rPr lang="vi-VN" altLang="en-US" sz="2400" b="1" dirty="0" smtClean="0">
                <a:solidFill>
                  <a:srgbClr val="0000FF"/>
                </a:solidFill>
                <a:cs typeface="Times New Roman" pitchFamily="18" charset="0"/>
              </a:rPr>
              <a:t>.</a:t>
            </a:r>
            <a:endParaRPr lang="en-US" altLang="en-US" sz="2400" dirty="0" smtClean="0">
              <a:cs typeface="Times New Roman" pitchFamily="18" charset="0"/>
            </a:endParaRPr>
          </a:p>
          <a:p>
            <a:pPr marL="341313" indent="-341313">
              <a:buClr>
                <a:srgbClr val="006600"/>
              </a:buClr>
              <a:buFont typeface="Wingdings" pitchFamily="2" charset="2"/>
              <a:buChar char="Ü"/>
            </a:pPr>
            <a:r>
              <a:rPr lang="en-US" altLang="en-US" sz="2400" b="1" dirty="0" err="1" smtClean="0">
                <a:solidFill>
                  <a:srgbClr val="006600"/>
                </a:solidFill>
                <a:cs typeface="Times New Roman" pitchFamily="18" charset="0"/>
              </a:rPr>
              <a:t>Đối</a:t>
            </a:r>
            <a:r>
              <a:rPr lang="en-US" altLang="en-US" sz="2400" b="1" dirty="0" smtClean="0">
                <a:solidFill>
                  <a:srgbClr val="006600"/>
                </a:solidFill>
                <a:cs typeface="Times New Roman" pitchFamily="18" charset="0"/>
              </a:rPr>
              <a:t> </a:t>
            </a:r>
            <a:r>
              <a:rPr lang="en-US" altLang="en-US" sz="2400" b="1" dirty="0" err="1" smtClean="0">
                <a:solidFill>
                  <a:srgbClr val="006600"/>
                </a:solidFill>
                <a:cs typeface="Times New Roman" pitchFamily="18" charset="0"/>
              </a:rPr>
              <a:t>với</a:t>
            </a:r>
            <a:r>
              <a:rPr lang="en-US" altLang="en-US" sz="2400" b="1" dirty="0" smtClean="0">
                <a:solidFill>
                  <a:srgbClr val="006600"/>
                </a:solidFill>
                <a:cs typeface="Times New Roman" pitchFamily="18" charset="0"/>
              </a:rPr>
              <a:t> </a:t>
            </a:r>
            <a:r>
              <a:rPr lang="en-US" altLang="en-US" sz="2400" b="1" dirty="0" err="1" smtClean="0">
                <a:solidFill>
                  <a:srgbClr val="006600"/>
                </a:solidFill>
                <a:cs typeface="Times New Roman" pitchFamily="18" charset="0"/>
              </a:rPr>
              <a:t>nam</a:t>
            </a:r>
            <a:r>
              <a:rPr lang="en-US" altLang="en-US" sz="2400" b="1" dirty="0" smtClean="0">
                <a:solidFill>
                  <a:srgbClr val="006600"/>
                </a:solidFill>
                <a:cs typeface="Times New Roman" pitchFamily="18" charset="0"/>
              </a:rPr>
              <a:t> </a:t>
            </a:r>
            <a:r>
              <a:rPr lang="en-US" altLang="en-US" sz="2400" b="1" dirty="0" err="1" smtClean="0">
                <a:solidFill>
                  <a:srgbClr val="006600"/>
                </a:solidFill>
                <a:cs typeface="Times New Roman" pitchFamily="18" charset="0"/>
              </a:rPr>
              <a:t>giới</a:t>
            </a:r>
            <a:r>
              <a:rPr lang="en-US" altLang="en-US" sz="2400" b="1" dirty="0" smtClean="0">
                <a:solidFill>
                  <a:srgbClr val="006600"/>
                </a:solidFill>
                <a:cs typeface="Times New Roman" pitchFamily="18" charset="0"/>
              </a:rPr>
              <a:t>:</a:t>
            </a:r>
          </a:p>
          <a:p>
            <a:pPr marL="341313" indent="-341313">
              <a:buClr>
                <a:srgbClr val="0000FF"/>
              </a:buClr>
              <a:buFont typeface="Wingdings" pitchFamily="2" charset="2"/>
              <a:buChar char="§"/>
            </a:pPr>
            <a:r>
              <a:rPr lang="en-US" altLang="en-US" sz="2400" b="1" dirty="0" err="1" smtClean="0">
                <a:solidFill>
                  <a:srgbClr val="0000FF"/>
                </a:solidFill>
                <a:cs typeface="Times New Roman" pitchFamily="18" charset="0"/>
              </a:rPr>
              <a:t>Đối</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mặt</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với</a:t>
            </a:r>
            <a:r>
              <a:rPr lang="en-US" altLang="en-US" sz="2400" b="1" dirty="0" smtClean="0">
                <a:solidFill>
                  <a:srgbClr val="0000FF"/>
                </a:solidFill>
                <a:cs typeface="Times New Roman" pitchFamily="18" charset="0"/>
              </a:rPr>
              <a:t> tai </a:t>
            </a:r>
            <a:r>
              <a:rPr lang="en-US" altLang="en-US" sz="2400" b="1" dirty="0" err="1" smtClean="0">
                <a:solidFill>
                  <a:srgbClr val="0000FF"/>
                </a:solidFill>
                <a:cs typeface="Times New Roman" pitchFamily="18" charset="0"/>
              </a:rPr>
              <a:t>nạn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nghề</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nghiệp</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cao</a:t>
            </a:r>
            <a:endParaRPr lang="en-US" altLang="en-US" sz="2400" b="1" dirty="0" smtClean="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err="1" smtClean="0">
                <a:solidFill>
                  <a:srgbClr val="0000FF"/>
                </a:solidFill>
                <a:cs typeface="Times New Roman" pitchFamily="18" charset="0"/>
              </a:rPr>
              <a:t>Chịu</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áp</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lực</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của</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gánh</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nặng</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kiếm</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tiền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cao</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hơn</a:t>
            </a:r>
            <a:r>
              <a:rPr lang="en-US" altLang="en-US" sz="2400" b="1" dirty="0" smtClean="0">
                <a:solidFill>
                  <a:srgbClr val="0000FF"/>
                </a:solidFill>
                <a:cs typeface="Times New Roman" pitchFamily="18" charset="0"/>
              </a:rPr>
              <a:t> </a:t>
            </a:r>
            <a:r>
              <a:rPr lang="en-US" altLang="en-US" sz="2400" b="1" dirty="0" err="1" smtClean="0">
                <a:solidFill>
                  <a:srgbClr val="0000FF"/>
                </a:solidFill>
                <a:cs typeface="Times New Roman" pitchFamily="18" charset="0"/>
              </a:rPr>
              <a:t>nữ</a:t>
            </a:r>
            <a:endParaRPr lang="en-US" altLang="en-US" sz="2400" b="1" dirty="0" smtClean="0">
              <a:solidFill>
                <a:srgbClr val="0000FF"/>
              </a:solidFill>
              <a:cs typeface="Times New Roman" pitchFamily="18" charset="0"/>
            </a:endParaRPr>
          </a:p>
          <a:p>
            <a:pPr marL="341313" indent="-341313">
              <a:buFont typeface="Wingdings" pitchFamily="2" charset="2"/>
              <a:buChar char="F"/>
            </a:pPr>
            <a:r>
              <a:rPr lang="en-US" altLang="en-US" sz="2400" b="1" dirty="0" err="1" smtClean="0">
                <a:cs typeface="Times New Roman" pitchFamily="18" charset="0"/>
              </a:rPr>
              <a:t>Trong</a:t>
            </a:r>
            <a:r>
              <a:rPr lang="en-US" altLang="en-US" sz="2400" b="1" dirty="0" smtClean="0">
                <a:cs typeface="Times New Roman" pitchFamily="18" charset="0"/>
              </a:rPr>
              <a:t> </a:t>
            </a:r>
            <a:r>
              <a:rPr lang="en-US" altLang="en-US" sz="2400" b="1" dirty="0" err="1" smtClean="0">
                <a:cs typeface="Times New Roman" pitchFamily="18" charset="0"/>
              </a:rPr>
              <a:t>cơ</a:t>
            </a:r>
            <a:r>
              <a:rPr lang="en-US" altLang="en-US" sz="2400" b="1" dirty="0" smtClean="0">
                <a:cs typeface="Times New Roman" pitchFamily="18" charset="0"/>
              </a:rPr>
              <a:t> </a:t>
            </a:r>
            <a:r>
              <a:rPr lang="en-US" altLang="en-US" sz="2400" b="1" dirty="0" err="1" smtClean="0">
                <a:cs typeface="Times New Roman" pitchFamily="18" charset="0"/>
              </a:rPr>
              <a:t>quan</a:t>
            </a:r>
            <a:r>
              <a:rPr lang="en-US" altLang="en-US" sz="2400" b="1" dirty="0" smtClean="0">
                <a:cs typeface="Times New Roman" pitchFamily="18" charset="0"/>
              </a:rPr>
              <a:t>/</a:t>
            </a:r>
            <a:r>
              <a:rPr lang="en-US" altLang="en-US" sz="2400" b="1" dirty="0" err="1" smtClean="0">
                <a:cs typeface="Times New Roman" pitchFamily="18" charset="0"/>
              </a:rPr>
              <a:t>cộng</a:t>
            </a:r>
            <a:r>
              <a:rPr lang="en-US" altLang="en-US" sz="2400" b="1" dirty="0" smtClean="0">
                <a:cs typeface="Times New Roman" pitchFamily="18" charset="0"/>
              </a:rPr>
              <a:t> </a:t>
            </a:r>
            <a:r>
              <a:rPr lang="en-US" altLang="en-US" sz="2400" b="1" dirty="0" err="1" smtClean="0">
                <a:cs typeface="Times New Roman" pitchFamily="18" charset="0"/>
              </a:rPr>
              <a:t>đồng</a:t>
            </a:r>
            <a:r>
              <a:rPr lang="en-US" altLang="en-US" sz="2400" b="1" dirty="0" smtClean="0">
                <a:cs typeface="Times New Roman" pitchFamily="18" charset="0"/>
              </a:rPr>
              <a:t>, NG </a:t>
            </a:r>
            <a:r>
              <a:rPr lang="en-US" altLang="en-US" sz="2400" b="1" dirty="0" err="1" smtClean="0">
                <a:cs typeface="Times New Roman" pitchFamily="18" charset="0"/>
              </a:rPr>
              <a:t>thường</a:t>
            </a:r>
            <a:r>
              <a:rPr lang="en-US" altLang="en-US" sz="2400" b="1" dirty="0" smtClean="0">
                <a:cs typeface="Times New Roman" pitchFamily="18" charset="0"/>
              </a:rPr>
              <a:t> </a:t>
            </a:r>
            <a:r>
              <a:rPr lang="en-US" altLang="en-US" sz="2400" b="1" dirty="0" err="1" smtClean="0">
                <a:cs typeface="Times New Roman" pitchFamily="18" charset="0"/>
              </a:rPr>
              <a:t>là</a:t>
            </a:r>
            <a:r>
              <a:rPr lang="en-US" altLang="en-US" sz="2400" dirty="0" smtClean="0">
                <a:cs typeface="Times New Roman" pitchFamily="18" charset="0"/>
              </a:rPr>
              <a:t> </a:t>
            </a:r>
            <a:r>
              <a:rPr lang="en-US" altLang="en-US" sz="2400" b="1" dirty="0" err="1" smtClean="0">
                <a:solidFill>
                  <a:srgbClr val="FF0000"/>
                </a:solidFill>
                <a:cs typeface="Times New Roman" pitchFamily="18" charset="0"/>
              </a:rPr>
              <a:t>người</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chỉ</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đạo</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ra</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quyết</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định</a:t>
            </a:r>
            <a:r>
              <a:rPr lang="en-US" altLang="en-US" sz="2400" dirty="0" smtClean="0">
                <a:solidFill>
                  <a:srgbClr val="0000FF"/>
                </a:solidFill>
                <a:cs typeface="Times New Roman" pitchFamily="18" charset="0"/>
              </a:rPr>
              <a:t>;</a:t>
            </a:r>
            <a:r>
              <a:rPr lang="en-US" altLang="en-US" sz="2400" dirty="0" smtClean="0">
                <a:cs typeface="Times New Roman" pitchFamily="18" charset="0"/>
              </a:rPr>
              <a:t> </a:t>
            </a:r>
            <a:r>
              <a:rPr lang="en-US" altLang="en-US" sz="2400" b="1" dirty="0" smtClean="0">
                <a:cs typeface="Times New Roman" pitchFamily="18" charset="0"/>
              </a:rPr>
              <a:t>PN </a:t>
            </a:r>
            <a:r>
              <a:rPr lang="en-US" altLang="en-US" sz="2400" b="1" dirty="0" err="1" smtClean="0">
                <a:cs typeface="Times New Roman" pitchFamily="18" charset="0"/>
              </a:rPr>
              <a:t>thường</a:t>
            </a:r>
            <a:r>
              <a:rPr lang="en-US" altLang="en-US" sz="2400" b="1" dirty="0" smtClean="0">
                <a:cs typeface="Times New Roman" pitchFamily="18" charset="0"/>
              </a:rPr>
              <a:t> </a:t>
            </a:r>
            <a:r>
              <a:rPr lang="en-US" altLang="en-US" sz="2400" b="1" dirty="0" err="1" smtClean="0">
                <a:cs typeface="Times New Roman" pitchFamily="18" charset="0"/>
              </a:rPr>
              <a:t>là</a:t>
            </a:r>
            <a:r>
              <a:rPr lang="en-US" altLang="en-US" sz="2400" b="1" dirty="0" smtClean="0">
                <a:cs typeface="Times New Roman" pitchFamily="18" charset="0"/>
              </a:rPr>
              <a:t> </a:t>
            </a:r>
            <a:r>
              <a:rPr lang="en-US" altLang="en-US" sz="2400" b="1" dirty="0" err="1" smtClean="0">
                <a:solidFill>
                  <a:srgbClr val="FF0000"/>
                </a:solidFill>
                <a:cs typeface="Times New Roman" pitchFamily="18" charset="0"/>
              </a:rPr>
              <a:t>người</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thừa</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hành</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ít</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có</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tiếng</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nói</a:t>
            </a:r>
            <a:r>
              <a:rPr lang="en-US" altLang="en-US" sz="2400" b="1" dirty="0" smtClean="0">
                <a:solidFill>
                  <a:srgbClr val="FF0000"/>
                </a:solidFill>
                <a:cs typeface="Times New Roman" pitchFamily="18" charset="0"/>
              </a:rPr>
              <a:t>.</a:t>
            </a:r>
          </a:p>
          <a:p>
            <a:pPr marL="341313" indent="-341313">
              <a:buNone/>
            </a:pPr>
            <a:endParaRPr lang="en-US" altLang="en-US" sz="2400" b="1" dirty="0" smtClean="0">
              <a:solidFill>
                <a:srgbClr val="FF0000"/>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across)">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 calcmode="lin" valueType="num">
                                      <p:cBhvr>
                                        <p:cTn id="12"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69635">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6963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69635">
                                            <p:txEl>
                                              <p:pRg st="1" end="1"/>
                                            </p:txEl>
                                          </p:spTgt>
                                        </p:tgtEl>
                                        <p:attrNameLst>
                                          <p:attrName>style.visibility</p:attrName>
                                        </p:attrNameLst>
                                      </p:cBhvr>
                                      <p:to>
                                        <p:strVal val="visible"/>
                                      </p:to>
                                    </p:set>
                                    <p:anim calcmode="lin" valueType="num">
                                      <p:cBhvr>
                                        <p:cTn id="20"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963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6963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6963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 calcmode="lin" valueType="num">
                                      <p:cBhvr>
                                        <p:cTn id="28"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9635">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69635">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6963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69635">
                                            <p:txEl>
                                              <p:pRg st="3" end="3"/>
                                            </p:txEl>
                                          </p:spTgt>
                                        </p:tgtEl>
                                        <p:attrNameLst>
                                          <p:attrName>style.visibility</p:attrName>
                                        </p:attrNameLst>
                                      </p:cBhvr>
                                      <p:to>
                                        <p:strVal val="visible"/>
                                      </p:to>
                                    </p:set>
                                    <p:anim calcmode="lin" valueType="num">
                                      <p:cBhvr>
                                        <p:cTn id="36" dur="5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69635">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69635">
                                            <p:txEl>
                                              <p:pRg st="3" end="3"/>
                                            </p:txEl>
                                          </p:spTgt>
                                        </p:tgtEl>
                                        <p:attrNameLst>
                                          <p:attrName>style.rotation</p:attrName>
                                        </p:attrNameLst>
                                      </p:cBhvr>
                                      <p:tavLst>
                                        <p:tav tm="0">
                                          <p:val>
                                            <p:fltVal val="360"/>
                                          </p:val>
                                        </p:tav>
                                        <p:tav tm="100000">
                                          <p:val>
                                            <p:fltVal val="0"/>
                                          </p:val>
                                        </p:tav>
                                      </p:tavLst>
                                    </p:anim>
                                    <p:animEffect transition="in" filter="fade">
                                      <p:cBhvr>
                                        <p:cTn id="39" dur="500"/>
                                        <p:tgtEl>
                                          <p:spTgt spid="69635">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69635">
                                            <p:txEl>
                                              <p:pRg st="4" end="4"/>
                                            </p:txEl>
                                          </p:spTgt>
                                        </p:tgtEl>
                                        <p:attrNameLst>
                                          <p:attrName>style.visibility</p:attrName>
                                        </p:attrNameLst>
                                      </p:cBhvr>
                                      <p:to>
                                        <p:strVal val="visible"/>
                                      </p:to>
                                    </p:set>
                                    <p:anim calcmode="lin" valueType="num">
                                      <p:cBhvr>
                                        <p:cTn id="44" dur="5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69635">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69635">
                                            <p:txEl>
                                              <p:pRg st="4" end="4"/>
                                            </p:txEl>
                                          </p:spTgt>
                                        </p:tgtEl>
                                        <p:attrNameLst>
                                          <p:attrName>style.rotation</p:attrName>
                                        </p:attrNameLst>
                                      </p:cBhvr>
                                      <p:tavLst>
                                        <p:tav tm="0">
                                          <p:val>
                                            <p:fltVal val="360"/>
                                          </p:val>
                                        </p:tav>
                                        <p:tav tm="100000">
                                          <p:val>
                                            <p:fltVal val="0"/>
                                          </p:val>
                                        </p:tav>
                                      </p:tavLst>
                                    </p:anim>
                                    <p:animEffect transition="in" filter="fade">
                                      <p:cBhvr>
                                        <p:cTn id="47" dur="500"/>
                                        <p:tgtEl>
                                          <p:spTgt spid="69635">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69635">
                                            <p:txEl>
                                              <p:pRg st="5" end="5"/>
                                            </p:txEl>
                                          </p:spTgt>
                                        </p:tgtEl>
                                        <p:attrNameLst>
                                          <p:attrName>style.visibility</p:attrName>
                                        </p:attrNameLst>
                                      </p:cBhvr>
                                      <p:to>
                                        <p:strVal val="visible"/>
                                      </p:to>
                                    </p:set>
                                    <p:anim calcmode="lin" valueType="num">
                                      <p:cBhvr>
                                        <p:cTn id="52" dur="500" fill="hold"/>
                                        <p:tgtEl>
                                          <p:spTgt spid="69635">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69635">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69635">
                                            <p:txEl>
                                              <p:pRg st="5" end="5"/>
                                            </p:txEl>
                                          </p:spTgt>
                                        </p:tgtEl>
                                        <p:attrNameLst>
                                          <p:attrName>style.rotation</p:attrName>
                                        </p:attrNameLst>
                                      </p:cBhvr>
                                      <p:tavLst>
                                        <p:tav tm="0">
                                          <p:val>
                                            <p:fltVal val="360"/>
                                          </p:val>
                                        </p:tav>
                                        <p:tav tm="100000">
                                          <p:val>
                                            <p:fltVal val="0"/>
                                          </p:val>
                                        </p:tav>
                                      </p:tavLst>
                                    </p:anim>
                                    <p:animEffect transition="in" filter="fade">
                                      <p:cBhvr>
                                        <p:cTn id="55" dur="500"/>
                                        <p:tgtEl>
                                          <p:spTgt spid="69635">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69635">
                                            <p:txEl>
                                              <p:pRg st="6" end="6"/>
                                            </p:txEl>
                                          </p:spTgt>
                                        </p:tgtEl>
                                        <p:attrNameLst>
                                          <p:attrName>style.visibility</p:attrName>
                                        </p:attrNameLst>
                                      </p:cBhvr>
                                      <p:to>
                                        <p:strVal val="visible"/>
                                      </p:to>
                                    </p:set>
                                    <p:anim calcmode="lin" valueType="num">
                                      <p:cBhvr>
                                        <p:cTn id="60" dur="500" fill="hold"/>
                                        <p:tgtEl>
                                          <p:spTgt spid="69635">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69635">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69635">
                                            <p:txEl>
                                              <p:pRg st="6" end="6"/>
                                            </p:txEl>
                                          </p:spTgt>
                                        </p:tgtEl>
                                        <p:attrNameLst>
                                          <p:attrName>style.rotation</p:attrName>
                                        </p:attrNameLst>
                                      </p:cBhvr>
                                      <p:tavLst>
                                        <p:tav tm="0">
                                          <p:val>
                                            <p:fltVal val="360"/>
                                          </p:val>
                                        </p:tav>
                                        <p:tav tm="100000">
                                          <p:val>
                                            <p:fltVal val="0"/>
                                          </p:val>
                                        </p:tav>
                                      </p:tavLst>
                                    </p:anim>
                                    <p:animEffect transition="in" filter="fade">
                                      <p:cBhvr>
                                        <p:cTn id="63" dur="500"/>
                                        <p:tgtEl>
                                          <p:spTgt spid="69635">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69635">
                                            <p:txEl>
                                              <p:pRg st="7" end="7"/>
                                            </p:txEl>
                                          </p:spTgt>
                                        </p:tgtEl>
                                        <p:attrNameLst>
                                          <p:attrName>style.visibility</p:attrName>
                                        </p:attrNameLst>
                                      </p:cBhvr>
                                      <p:to>
                                        <p:strVal val="visible"/>
                                      </p:to>
                                    </p:set>
                                    <p:anim calcmode="lin" valueType="num">
                                      <p:cBhvr>
                                        <p:cTn id="68" dur="500" fill="hold"/>
                                        <p:tgtEl>
                                          <p:spTgt spid="69635">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69635">
                                            <p:txEl>
                                              <p:pRg st="7" end="7"/>
                                            </p:txEl>
                                          </p:spTgt>
                                        </p:tgtEl>
                                        <p:attrNameLst>
                                          <p:attrName>ppt_h</p:attrName>
                                        </p:attrNameLst>
                                      </p:cBhvr>
                                      <p:tavLst>
                                        <p:tav tm="0">
                                          <p:val>
                                            <p:fltVal val="0"/>
                                          </p:val>
                                        </p:tav>
                                        <p:tav tm="100000">
                                          <p:val>
                                            <p:strVal val="#ppt_h"/>
                                          </p:val>
                                        </p:tav>
                                      </p:tavLst>
                                    </p:anim>
                                    <p:anim calcmode="lin" valueType="num">
                                      <p:cBhvr>
                                        <p:cTn id="70" dur="500" fill="hold"/>
                                        <p:tgtEl>
                                          <p:spTgt spid="69635">
                                            <p:txEl>
                                              <p:pRg st="7" end="7"/>
                                            </p:txEl>
                                          </p:spTgt>
                                        </p:tgtEl>
                                        <p:attrNameLst>
                                          <p:attrName>style.rotation</p:attrName>
                                        </p:attrNameLst>
                                      </p:cBhvr>
                                      <p:tavLst>
                                        <p:tav tm="0">
                                          <p:val>
                                            <p:fltVal val="360"/>
                                          </p:val>
                                        </p:tav>
                                        <p:tav tm="100000">
                                          <p:val>
                                            <p:fltVal val="0"/>
                                          </p:val>
                                        </p:tav>
                                      </p:tavLst>
                                    </p:anim>
                                    <p:animEffect transition="in" filter="fade">
                                      <p:cBhvr>
                                        <p:cTn id="71" dur="500"/>
                                        <p:tgtEl>
                                          <p:spTgt spid="69635">
                                            <p:txEl>
                                              <p:pRg st="7" end="7"/>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nodeType="clickEffect">
                                  <p:stCondLst>
                                    <p:cond delay="0"/>
                                  </p:stCondLst>
                                  <p:childTnLst>
                                    <p:set>
                                      <p:cBhvr>
                                        <p:cTn id="75" dur="1" fill="hold">
                                          <p:stCondLst>
                                            <p:cond delay="0"/>
                                          </p:stCondLst>
                                        </p:cTn>
                                        <p:tgtEl>
                                          <p:spTgt spid="69635">
                                            <p:txEl>
                                              <p:pRg st="8" end="8"/>
                                            </p:txEl>
                                          </p:spTgt>
                                        </p:tgtEl>
                                        <p:attrNameLst>
                                          <p:attrName>style.visibility</p:attrName>
                                        </p:attrNameLst>
                                      </p:cBhvr>
                                      <p:to>
                                        <p:strVal val="visible"/>
                                      </p:to>
                                    </p:set>
                                    <p:anim calcmode="lin" valueType="num">
                                      <p:cBhvr>
                                        <p:cTn id="76" dur="500" fill="hold"/>
                                        <p:tgtEl>
                                          <p:spTgt spid="69635">
                                            <p:txEl>
                                              <p:pRg st="8" end="8"/>
                                            </p:txEl>
                                          </p:spTgt>
                                        </p:tgtEl>
                                        <p:attrNameLst>
                                          <p:attrName>ppt_w</p:attrName>
                                        </p:attrNameLst>
                                      </p:cBhvr>
                                      <p:tavLst>
                                        <p:tav tm="0">
                                          <p:val>
                                            <p:fltVal val="0"/>
                                          </p:val>
                                        </p:tav>
                                        <p:tav tm="100000">
                                          <p:val>
                                            <p:strVal val="#ppt_w"/>
                                          </p:val>
                                        </p:tav>
                                      </p:tavLst>
                                    </p:anim>
                                    <p:anim calcmode="lin" valueType="num">
                                      <p:cBhvr>
                                        <p:cTn id="77" dur="500" fill="hold"/>
                                        <p:tgtEl>
                                          <p:spTgt spid="69635">
                                            <p:txEl>
                                              <p:pRg st="8" end="8"/>
                                            </p:txEl>
                                          </p:spTgt>
                                        </p:tgtEl>
                                        <p:attrNameLst>
                                          <p:attrName>ppt_h</p:attrName>
                                        </p:attrNameLst>
                                      </p:cBhvr>
                                      <p:tavLst>
                                        <p:tav tm="0">
                                          <p:val>
                                            <p:fltVal val="0"/>
                                          </p:val>
                                        </p:tav>
                                        <p:tav tm="100000">
                                          <p:val>
                                            <p:strVal val="#ppt_h"/>
                                          </p:val>
                                        </p:tav>
                                      </p:tavLst>
                                    </p:anim>
                                    <p:anim calcmode="lin" valueType="num">
                                      <p:cBhvr>
                                        <p:cTn id="78" dur="500" fill="hold"/>
                                        <p:tgtEl>
                                          <p:spTgt spid="69635">
                                            <p:txEl>
                                              <p:pRg st="8" end="8"/>
                                            </p:txEl>
                                          </p:spTgt>
                                        </p:tgtEl>
                                        <p:attrNameLst>
                                          <p:attrName>style.rotation</p:attrName>
                                        </p:attrNameLst>
                                      </p:cBhvr>
                                      <p:tavLst>
                                        <p:tav tm="0">
                                          <p:val>
                                            <p:fltVal val="360"/>
                                          </p:val>
                                        </p:tav>
                                        <p:tav tm="100000">
                                          <p:val>
                                            <p:fltVal val="0"/>
                                          </p:val>
                                        </p:tav>
                                      </p:tavLst>
                                    </p:anim>
                                    <p:animEffect transition="in" filter="fade">
                                      <p:cBhvr>
                                        <p:cTn id="79" dur="500"/>
                                        <p:tgtEl>
                                          <p:spTgt spid="69635">
                                            <p:txEl>
                                              <p:pRg st="8" end="8"/>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69635">
                                            <p:txEl>
                                              <p:pRg st="9" end="9"/>
                                            </p:txEl>
                                          </p:spTgt>
                                        </p:tgtEl>
                                        <p:attrNameLst>
                                          <p:attrName>style.visibility</p:attrName>
                                        </p:attrNameLst>
                                      </p:cBhvr>
                                      <p:to>
                                        <p:strVal val="visible"/>
                                      </p:to>
                                    </p:set>
                                    <p:anim calcmode="lin" valueType="num">
                                      <p:cBhvr>
                                        <p:cTn id="84" dur="500" fill="hold"/>
                                        <p:tgtEl>
                                          <p:spTgt spid="69635">
                                            <p:txEl>
                                              <p:pRg st="9" end="9"/>
                                            </p:txEl>
                                          </p:spTgt>
                                        </p:tgtEl>
                                        <p:attrNameLst>
                                          <p:attrName>ppt_w</p:attrName>
                                        </p:attrNameLst>
                                      </p:cBhvr>
                                      <p:tavLst>
                                        <p:tav tm="0">
                                          <p:val>
                                            <p:fltVal val="0"/>
                                          </p:val>
                                        </p:tav>
                                        <p:tav tm="100000">
                                          <p:val>
                                            <p:strVal val="#ppt_w"/>
                                          </p:val>
                                        </p:tav>
                                      </p:tavLst>
                                    </p:anim>
                                    <p:anim calcmode="lin" valueType="num">
                                      <p:cBhvr>
                                        <p:cTn id="85" dur="500" fill="hold"/>
                                        <p:tgtEl>
                                          <p:spTgt spid="69635">
                                            <p:txEl>
                                              <p:pRg st="9" end="9"/>
                                            </p:txEl>
                                          </p:spTgt>
                                        </p:tgtEl>
                                        <p:attrNameLst>
                                          <p:attrName>ppt_h</p:attrName>
                                        </p:attrNameLst>
                                      </p:cBhvr>
                                      <p:tavLst>
                                        <p:tav tm="0">
                                          <p:val>
                                            <p:fltVal val="0"/>
                                          </p:val>
                                        </p:tav>
                                        <p:tav tm="100000">
                                          <p:val>
                                            <p:strVal val="#ppt_h"/>
                                          </p:val>
                                        </p:tav>
                                      </p:tavLst>
                                    </p:anim>
                                    <p:anim calcmode="lin" valueType="num">
                                      <p:cBhvr>
                                        <p:cTn id="86" dur="500" fill="hold"/>
                                        <p:tgtEl>
                                          <p:spTgt spid="69635">
                                            <p:txEl>
                                              <p:pRg st="9" end="9"/>
                                            </p:txEl>
                                          </p:spTgt>
                                        </p:tgtEl>
                                        <p:attrNameLst>
                                          <p:attrName>style.rotation</p:attrName>
                                        </p:attrNameLst>
                                      </p:cBhvr>
                                      <p:tavLst>
                                        <p:tav tm="0">
                                          <p:val>
                                            <p:fltVal val="360"/>
                                          </p:val>
                                        </p:tav>
                                        <p:tav tm="100000">
                                          <p:val>
                                            <p:fltVal val="0"/>
                                          </p:val>
                                        </p:tav>
                                      </p:tavLst>
                                    </p:anim>
                                    <p:animEffect transition="in" filter="fade">
                                      <p:cBhvr>
                                        <p:cTn id="87" dur="5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Như vậy, </a:t>
            </a:r>
            <a:r>
              <a:rPr lang="en-US" b="1" smtClean="0"/>
              <a:t>nhận thức, niềm tin và thái độ </a:t>
            </a:r>
            <a:r>
              <a:rPr lang="en-US" smtClean="0"/>
              <a:t>không đúng về giới đã cản trở nam và nữ phát huy sở trường, năng lực và thể hiện mong muốn của bản thân. Vì thế, số lượng và chất lượng nguồn nhân lực khó đáp ứng đúng yêu cầu của xã hội.</a:t>
            </a:r>
          </a:p>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639763"/>
          </a:xfrm>
        </p:spPr>
        <p:txBody>
          <a:bodyPr/>
          <a:lstStyle/>
          <a:p>
            <a:r>
              <a:rPr lang="en-US" altLang="en-US" smtClean="0">
                <a:latin typeface="Arial" pitchFamily="34" charset="0"/>
                <a:cs typeface="Arial" pitchFamily="34" charset="0"/>
              </a:rPr>
              <a:t>Thay đổi vai trò giới</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4D6845C-62B4-4E00-81D5-6C15DF73D5A8}" type="slidenum">
              <a:rPr lang="en-US" altLang="en-US" smtClean="0">
                <a:solidFill>
                  <a:srgbClr val="898989"/>
                </a:solidFill>
                <a:latin typeface="Calibri" pitchFamily="34" charset="0"/>
              </a:rPr>
              <a:pPr eaLnBrk="1" hangingPunct="1"/>
              <a:t>22</a:t>
            </a:fld>
            <a:endParaRPr lang="en-US" altLang="en-US" smtClean="0">
              <a:solidFill>
                <a:srgbClr val="898989"/>
              </a:solidFill>
              <a:latin typeface="Calibri" pitchFamily="34" charset="0"/>
            </a:endParaRPr>
          </a:p>
        </p:txBody>
      </p:sp>
      <p:pic>
        <p:nvPicPr>
          <p:cNvPr id="24580" name="Picture 2" descr="C:\Users\toshiba\Pictures\Cung hoc n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85825"/>
            <a:ext cx="43434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Users\toshiba\Pictur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962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E:\VVOB. 2014\Lop tap huan LGG trong GD cua Thuy\Anh MN+TH\Thay Ng Huu Toan TPHCM. Ai deo h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3" descr="C:\Users\Admin\Pictures\Samsung\Con gai cung gioi To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7620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624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ông bố việt nam, cuộc thi, đại sứ quán Thụy Điển, trao giải, ấn tượng, hình ảnh đẹ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962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p:cTn id="7" dur="500" fill="hold"/>
                                        <p:tgtEl>
                                          <p:spTgt spid="39943"/>
                                        </p:tgtEl>
                                        <p:attrNameLst>
                                          <p:attrName>ppt_w</p:attrName>
                                        </p:attrNameLst>
                                      </p:cBhvr>
                                      <p:tavLst>
                                        <p:tav tm="0">
                                          <p:val>
                                            <p:fltVal val="0"/>
                                          </p:val>
                                        </p:tav>
                                        <p:tav tm="100000">
                                          <p:val>
                                            <p:strVal val="#ppt_w"/>
                                          </p:val>
                                        </p:tav>
                                      </p:tavLst>
                                    </p:anim>
                                    <p:anim calcmode="lin" valueType="num">
                                      <p:cBhvr>
                                        <p:cTn id="8" dur="500" fill="hold"/>
                                        <p:tgtEl>
                                          <p:spTgt spid="39943"/>
                                        </p:tgtEl>
                                        <p:attrNameLst>
                                          <p:attrName>ppt_h</p:attrName>
                                        </p:attrNameLst>
                                      </p:cBhvr>
                                      <p:tavLst>
                                        <p:tav tm="0">
                                          <p:val>
                                            <p:fltVal val="0"/>
                                          </p:val>
                                        </p:tav>
                                        <p:tav tm="100000">
                                          <p:val>
                                            <p:strVal val="#ppt_h"/>
                                          </p:val>
                                        </p:tav>
                                      </p:tavLst>
                                    </p:anim>
                                    <p:animEffect transition="in" filter="fade">
                                      <p:cBhvr>
                                        <p:cTn id="9" dur="500"/>
                                        <p:tgtEl>
                                          <p:spTgt spid="39943"/>
                                        </p:tgtEl>
                                      </p:cBhvr>
                                    </p:animEffect>
                                  </p:childTnLst>
                                </p:cTn>
                              </p:par>
                              <p:par>
                                <p:cTn id="10" presetID="53" presetClass="entr" presetSubtype="0" fill="hold" nodeType="withEffect">
                                  <p:stCondLst>
                                    <p:cond delay="0"/>
                                  </p:stCondLst>
                                  <p:childTnLst>
                                    <p:set>
                                      <p:cBhvr>
                                        <p:cTn id="11" dur="1" fill="hold">
                                          <p:stCondLst>
                                            <p:cond delay="0"/>
                                          </p:stCondLst>
                                        </p:cTn>
                                        <p:tgtEl>
                                          <p:spTgt spid="39944"/>
                                        </p:tgtEl>
                                        <p:attrNameLst>
                                          <p:attrName>style.visibility</p:attrName>
                                        </p:attrNameLst>
                                      </p:cBhvr>
                                      <p:to>
                                        <p:strVal val="visible"/>
                                      </p:to>
                                    </p:set>
                                    <p:anim calcmode="lin" valueType="num">
                                      <p:cBhvr>
                                        <p:cTn id="12" dur="500" fill="hold"/>
                                        <p:tgtEl>
                                          <p:spTgt spid="39944"/>
                                        </p:tgtEl>
                                        <p:attrNameLst>
                                          <p:attrName>ppt_w</p:attrName>
                                        </p:attrNameLst>
                                      </p:cBhvr>
                                      <p:tavLst>
                                        <p:tav tm="0">
                                          <p:val>
                                            <p:fltVal val="0"/>
                                          </p:val>
                                        </p:tav>
                                        <p:tav tm="100000">
                                          <p:val>
                                            <p:strVal val="#ppt_w"/>
                                          </p:val>
                                        </p:tav>
                                      </p:tavLst>
                                    </p:anim>
                                    <p:anim calcmode="lin" valueType="num">
                                      <p:cBhvr>
                                        <p:cTn id="13" dur="500" fill="hold"/>
                                        <p:tgtEl>
                                          <p:spTgt spid="39944"/>
                                        </p:tgtEl>
                                        <p:attrNameLst>
                                          <p:attrName>ppt_h</p:attrName>
                                        </p:attrNameLst>
                                      </p:cBhvr>
                                      <p:tavLst>
                                        <p:tav tm="0">
                                          <p:val>
                                            <p:fltVal val="0"/>
                                          </p:val>
                                        </p:tav>
                                        <p:tav tm="100000">
                                          <p:val>
                                            <p:strVal val="#ppt_h"/>
                                          </p:val>
                                        </p:tav>
                                      </p:tavLst>
                                    </p:anim>
                                    <p:animEffect transition="in" filter="fade">
                                      <p:cBhvr>
                                        <p:cTn id="14" dur="500"/>
                                        <p:tgtEl>
                                          <p:spTgt spid="39944"/>
                                        </p:tgtEl>
                                      </p:cBhvr>
                                    </p:animEffect>
                                  </p:childTnLst>
                                </p:cTn>
                              </p:par>
                              <p:par>
                                <p:cTn id="15" presetID="53" presetClass="entr" presetSubtype="0" fill="hold" nodeType="withEffect">
                                  <p:stCondLst>
                                    <p:cond delay="0"/>
                                  </p:stCondLst>
                                  <p:childTnLst>
                                    <p:set>
                                      <p:cBhvr>
                                        <p:cTn id="16" dur="1" fill="hold">
                                          <p:stCondLst>
                                            <p:cond delay="0"/>
                                          </p:stCondLst>
                                        </p:cTn>
                                        <p:tgtEl>
                                          <p:spTgt spid="39946"/>
                                        </p:tgtEl>
                                        <p:attrNameLst>
                                          <p:attrName>style.visibility</p:attrName>
                                        </p:attrNameLst>
                                      </p:cBhvr>
                                      <p:to>
                                        <p:strVal val="visible"/>
                                      </p:to>
                                    </p:set>
                                    <p:anim calcmode="lin" valueType="num">
                                      <p:cBhvr>
                                        <p:cTn id="17" dur="500" fill="hold"/>
                                        <p:tgtEl>
                                          <p:spTgt spid="39946"/>
                                        </p:tgtEl>
                                        <p:attrNameLst>
                                          <p:attrName>ppt_w</p:attrName>
                                        </p:attrNameLst>
                                      </p:cBhvr>
                                      <p:tavLst>
                                        <p:tav tm="0">
                                          <p:val>
                                            <p:fltVal val="0"/>
                                          </p:val>
                                        </p:tav>
                                        <p:tav tm="100000">
                                          <p:val>
                                            <p:strVal val="#ppt_w"/>
                                          </p:val>
                                        </p:tav>
                                      </p:tavLst>
                                    </p:anim>
                                    <p:anim calcmode="lin" valueType="num">
                                      <p:cBhvr>
                                        <p:cTn id="18" dur="500" fill="hold"/>
                                        <p:tgtEl>
                                          <p:spTgt spid="39946"/>
                                        </p:tgtEl>
                                        <p:attrNameLst>
                                          <p:attrName>ppt_h</p:attrName>
                                        </p:attrNameLst>
                                      </p:cBhvr>
                                      <p:tavLst>
                                        <p:tav tm="0">
                                          <p:val>
                                            <p:fltVal val="0"/>
                                          </p:val>
                                        </p:tav>
                                        <p:tav tm="100000">
                                          <p:val>
                                            <p:strVal val="#ppt_h"/>
                                          </p:val>
                                        </p:tav>
                                      </p:tavLst>
                                    </p:anim>
                                    <p:animEffect transition="in" filter="fade">
                                      <p:cBhvr>
                                        <p:cTn id="19" dur="500"/>
                                        <p:tgtEl>
                                          <p:spTgt spid="39946"/>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0947" name="Rectangle 3"/>
          <p:cNvSpPr>
            <a:spLocks noChangeArrowheads="1"/>
          </p:cNvSpPr>
          <p:nvPr/>
        </p:nvSpPr>
        <p:spPr bwMode="auto">
          <a:xfrm>
            <a:off x="304800" y="990600"/>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lnSpc>
                <a:spcPct val="90000"/>
              </a:lnSpc>
              <a:buClr>
                <a:srgbClr val="0000FF"/>
              </a:buClr>
              <a:buFont typeface="Wingdings" pitchFamily="2" charset="2"/>
              <a:buChar char="µ"/>
            </a:pPr>
            <a:r>
              <a:rPr lang="en-US" sz="2800" b="1" dirty="0" err="1" smtClean="0">
                <a:solidFill>
                  <a:srgbClr val="0000FF"/>
                </a:solidFill>
                <a:latin typeface="Times New Roman" pitchFamily="18" charset="0"/>
              </a:rPr>
              <a:t>Định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kiến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giới</a:t>
            </a:r>
            <a:r>
              <a:rPr lang="en-US" sz="2800" b="1" dirty="0" smtClean="0">
                <a:solidFill>
                  <a:srgbClr val="0000FF"/>
                </a:solidFill>
                <a:latin typeface="Times New Roman" pitchFamily="18" charset="0"/>
              </a:rPr>
              <a:t>: </a:t>
            </a:r>
            <a:r>
              <a:rPr lang="en-US" sz="2800" b="1" dirty="0" err="1" smtClean="0">
                <a:solidFill>
                  <a:srgbClr val="003300"/>
                </a:solidFill>
                <a:latin typeface="Times New Roman" pitchFamily="18" charset="0"/>
              </a:rPr>
              <a:t>Là</a:t>
            </a:r>
            <a:r>
              <a:rPr lang="en-US" sz="2800" b="1" dirty="0" smtClean="0">
                <a:solidFill>
                  <a:srgbClr val="003300"/>
                </a:solidFill>
                <a:latin typeface="Times New Roman" pitchFamily="18" charset="0"/>
              </a:rPr>
              <a:t> </a:t>
            </a:r>
            <a:r>
              <a:rPr lang="en-US" sz="2800" b="1" dirty="0" err="1">
                <a:solidFill>
                  <a:srgbClr val="003300"/>
                </a:solidFill>
                <a:latin typeface="Times New Roman" pitchFamily="18" charset="0"/>
              </a:rPr>
              <a:t>nhận</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thức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thái</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độ</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và</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đánh</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giá</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thiên</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lệch</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tiêu</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cực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về</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đặc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điểm</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vị</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trí</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vai</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trò</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và</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năng</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lực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của</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nam</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hoặc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nữ</a:t>
            </a:r>
            <a:r>
              <a:rPr lang="en-US" sz="2800" dirty="0">
                <a:latin typeface="Times New Roman" pitchFamily="18" charset="0"/>
              </a:rPr>
              <a:t>  </a:t>
            </a:r>
            <a:r>
              <a:rPr lang="en-US" sz="2400" i="1" dirty="0">
                <a:solidFill>
                  <a:schemeClr val="tx2"/>
                </a:solidFill>
                <a:latin typeface="Times New Roman" pitchFamily="18" charset="0"/>
              </a:rPr>
              <a:t>(</a:t>
            </a:r>
            <a:r>
              <a:rPr lang="en-US" sz="2400" i="1" dirty="0" err="1">
                <a:solidFill>
                  <a:schemeClr val="tx2"/>
                </a:solidFill>
                <a:latin typeface="Times New Roman" pitchFamily="18" charset="0"/>
              </a:rPr>
              <a:t>Điều</a:t>
            </a:r>
            <a:r>
              <a:rPr lang="en-US" sz="2400" i="1" dirty="0">
                <a:solidFill>
                  <a:schemeClr val="tx2"/>
                </a:solidFill>
                <a:latin typeface="Times New Roman" pitchFamily="18" charset="0"/>
              </a:rPr>
              <a:t> 5 </a:t>
            </a:r>
            <a:r>
              <a:rPr lang="en-US" sz="2400" i="1" dirty="0" err="1">
                <a:solidFill>
                  <a:schemeClr val="tx2"/>
                </a:solidFill>
                <a:latin typeface="Times New Roman" pitchFamily="18" charset="0"/>
              </a:rPr>
              <a:t>Luật</a:t>
            </a:r>
            <a:r>
              <a:rPr lang="en-US" sz="2400" i="1" dirty="0">
                <a:solidFill>
                  <a:schemeClr val="tx2"/>
                </a:solidFill>
                <a:latin typeface="Times New Roman" pitchFamily="18" charset="0"/>
              </a:rPr>
              <a:t> </a:t>
            </a:r>
            <a:r>
              <a:rPr lang="en-US" sz="2400" i="1" dirty="0" smtClean="0">
                <a:solidFill>
                  <a:schemeClr val="tx2"/>
                </a:solidFill>
                <a:latin typeface="Times New Roman" pitchFamily="18" charset="0"/>
              </a:rPr>
              <a:t>BĐG)</a:t>
            </a:r>
            <a:endParaRPr lang="en-US" sz="2400" i="1" dirty="0">
              <a:solidFill>
                <a:schemeClr val="tx2"/>
              </a:solidFill>
              <a:latin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06852969"/>
              </p:ext>
            </p:extLst>
          </p:nvPr>
        </p:nvGraphicFramePr>
        <p:xfrm>
          <a:off x="4724400" y="2362200"/>
          <a:ext cx="4267200" cy="2133600"/>
        </p:xfrm>
        <a:graphic>
          <a:graphicData uri="http://schemas.openxmlformats.org/drawingml/2006/table">
            <a:tbl>
              <a:tblPr firstRow="1" bandRow="1">
                <a:tableStyleId>{5C22544A-7EE6-4342-B048-85BDC9FD1C3A}</a:tableStyleId>
              </a:tblPr>
              <a:tblGrid>
                <a:gridCol w="4267200"/>
              </a:tblGrid>
              <a:tr h="2133600">
                <a:tc>
                  <a:txBody>
                    <a:bodyPr/>
                    <a:lstStyle/>
                    <a:p>
                      <a:endParaRPr lang="en-US" dirty="0"/>
                    </a:p>
                  </a:txBody>
                  <a:tcPr>
                    <a:solidFill>
                      <a:srgbClr val="00B050"/>
                    </a:solidFill>
                  </a:tcPr>
                </a:tc>
              </a:tr>
            </a:tbl>
          </a:graphicData>
        </a:graphic>
      </p:graphicFrame>
      <p:pic>
        <p:nvPicPr>
          <p:cNvPr id="12" name="Picture 4" descr="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876800" y="2514600"/>
            <a:ext cx="3962400" cy="1828800"/>
          </a:xfrm>
          <a:solidFill>
            <a:srgbClr val="00B050"/>
          </a:solidFill>
        </p:spPr>
      </p:pic>
      <p:graphicFrame>
        <p:nvGraphicFramePr>
          <p:cNvPr id="13" name="Table 12"/>
          <p:cNvGraphicFramePr>
            <a:graphicFrameLocks noGrp="1"/>
          </p:cNvGraphicFramePr>
          <p:nvPr>
            <p:extLst>
              <p:ext uri="{D42A27DB-BD31-4B8C-83A1-F6EECF244321}">
                <p14:modId xmlns:p14="http://schemas.microsoft.com/office/powerpoint/2010/main" val="2781850333"/>
              </p:ext>
            </p:extLst>
          </p:nvPr>
        </p:nvGraphicFramePr>
        <p:xfrm>
          <a:off x="152400" y="2362200"/>
          <a:ext cx="4343400" cy="2133600"/>
        </p:xfrm>
        <a:graphic>
          <a:graphicData uri="http://schemas.openxmlformats.org/drawingml/2006/table">
            <a:tbl>
              <a:tblPr firstRow="1" bandRow="1">
                <a:tableStyleId>{5C22544A-7EE6-4342-B048-85BDC9FD1C3A}</a:tableStyleId>
              </a:tblPr>
              <a:tblGrid>
                <a:gridCol w="4343400"/>
              </a:tblGrid>
              <a:tr h="2133600">
                <a:tc>
                  <a:txBody>
                    <a:bodyPr/>
                    <a:lstStyle/>
                    <a:p>
                      <a:endParaRPr lang="en-US" dirty="0"/>
                    </a:p>
                  </a:txBody>
                  <a:tcPr>
                    <a:solidFill>
                      <a:srgbClr val="00B050"/>
                    </a:solidFill>
                  </a:tcPr>
                </a:tc>
              </a:tr>
            </a:tbl>
          </a:graphicData>
        </a:graphic>
      </p:graphicFrame>
      <p:pic>
        <p:nvPicPr>
          <p:cNvPr id="16" name="Picture 3" descr="53"/>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04800" y="2514600"/>
            <a:ext cx="4038600" cy="1828800"/>
          </a:xfrm>
        </p:spPr>
      </p:pic>
      <p:sp>
        <p:nvSpPr>
          <p:cNvPr id="2" name="Rectangle 1"/>
          <p:cNvSpPr/>
          <p:nvPr/>
        </p:nvSpPr>
        <p:spPr>
          <a:xfrm>
            <a:off x="304800" y="4860429"/>
            <a:ext cx="8610600" cy="1975926"/>
          </a:xfrm>
          <a:prstGeom prst="rect">
            <a:avLst/>
          </a:prstGeom>
        </p:spPr>
        <p:txBody>
          <a:bodyPr wrap="square">
            <a:spAutoFit/>
          </a:bodyPr>
          <a:lstStyle/>
          <a:p>
            <a:pPr marL="396875" indent="-396875" algn="just">
              <a:lnSpc>
                <a:spcPct val="90000"/>
              </a:lnSpc>
              <a:buClr>
                <a:srgbClr val="0000FF"/>
              </a:buClr>
              <a:buFont typeface="Wingdings" pitchFamily="2" charset="2"/>
              <a:buChar char="µ"/>
            </a:pPr>
            <a:r>
              <a:rPr lang="vi-VN" sz="2800" b="1" dirty="0">
                <a:solidFill>
                  <a:srgbClr val="0000FF"/>
                </a:solidFill>
                <a:latin typeface="Times New Roman" pitchFamily="18" charset="0"/>
              </a:rPr>
              <a:t>Phân biệt đối xử về </a:t>
            </a:r>
            <a:r>
              <a:rPr lang="vi-VN" sz="2800" b="1" dirty="0" smtClean="0">
                <a:solidFill>
                  <a:srgbClr val="0000FF"/>
                </a:solidFill>
                <a:latin typeface="Times New Roman" pitchFamily="18" charset="0"/>
              </a:rPr>
              <a:t>giới</a:t>
            </a:r>
            <a:r>
              <a:rPr lang="en-US" sz="2800" b="1" dirty="0" smtClean="0">
                <a:solidFill>
                  <a:srgbClr val="0000FF"/>
                </a:solidFill>
                <a:latin typeface="Times New Roman" pitchFamily="18" charset="0"/>
              </a:rPr>
              <a:t>:</a:t>
            </a:r>
            <a:r>
              <a:rPr lang="vi-VN" sz="2800" b="1" dirty="0" smtClean="0">
                <a:solidFill>
                  <a:srgbClr val="003300"/>
                </a:solidFill>
                <a:latin typeface="Times New Roman" pitchFamily="18" charset="0"/>
              </a:rPr>
              <a:t> </a:t>
            </a:r>
            <a:r>
              <a:rPr lang="en-US" sz="2800" b="1" dirty="0">
                <a:solidFill>
                  <a:srgbClr val="003300"/>
                </a:solidFill>
                <a:latin typeface="Times New Roman" pitchFamily="18" charset="0"/>
              </a:rPr>
              <a:t>L</a:t>
            </a:r>
            <a:r>
              <a:rPr lang="vi-VN" sz="2800" b="1" dirty="0" smtClean="0">
                <a:solidFill>
                  <a:srgbClr val="003300"/>
                </a:solidFill>
                <a:latin typeface="Times New Roman" pitchFamily="18" charset="0"/>
              </a:rPr>
              <a:t>à </a:t>
            </a:r>
            <a:r>
              <a:rPr lang="vi-VN" sz="2800" b="1" dirty="0">
                <a:solidFill>
                  <a:srgbClr val="003300"/>
                </a:solidFill>
                <a:latin typeface="Times New Roman" pitchFamily="18" charset="0"/>
              </a:rPr>
              <a:t>việc hạn chế, loại trừ, không công nhận hoặc không coi trọng vai trò, vị trí của nam và nữ, gây bất bình đẳng giữa nam và nữ trong các lĩnh vực của đời sống xã hội và gia đình</a:t>
            </a:r>
            <a:endParaRPr lang="en-US" altLang="en-US" sz="2800" b="1" dirty="0">
              <a:solidFill>
                <a:srgbClr val="003300"/>
              </a:solidFill>
              <a:latin typeface="Times New Roman" pitchFamily="18" charset="0"/>
            </a:endParaRPr>
          </a:p>
          <a:p>
            <a:pPr algn="r">
              <a:lnSpc>
                <a:spcPct val="90000"/>
              </a:lnSpc>
              <a:buClr>
                <a:srgbClr val="0000FF"/>
              </a:buClr>
            </a:pPr>
            <a:r>
              <a:rPr lang="en-US" altLang="en-US" sz="2400" i="1" dirty="0">
                <a:solidFill>
                  <a:schemeClr val="tx2"/>
                </a:solidFill>
                <a:latin typeface="Times New Roman" pitchFamily="18" charset="0"/>
              </a:rPr>
              <a:t>(</a:t>
            </a:r>
            <a:r>
              <a:rPr lang="en-US" altLang="en-US" sz="2400" i="1" dirty="0" err="1">
                <a:solidFill>
                  <a:schemeClr val="tx2"/>
                </a:solidFill>
                <a:latin typeface="Times New Roman" pitchFamily="18" charset="0"/>
              </a:rPr>
              <a:t>Điều</a:t>
            </a:r>
            <a:r>
              <a:rPr lang="en-US" altLang="en-US" sz="2400" i="1" dirty="0">
                <a:solidFill>
                  <a:schemeClr val="tx2"/>
                </a:solidFill>
                <a:latin typeface="Times New Roman" pitchFamily="18" charset="0"/>
              </a:rPr>
              <a:t> 5 </a:t>
            </a:r>
            <a:r>
              <a:rPr lang="en-US" altLang="en-US" sz="2400" i="1" dirty="0" err="1">
                <a:solidFill>
                  <a:schemeClr val="tx2"/>
                </a:solidFill>
                <a:latin typeface="Times New Roman" pitchFamily="18" charset="0"/>
              </a:rPr>
              <a:t>Luật</a:t>
            </a:r>
            <a:r>
              <a:rPr lang="en-US" altLang="en-US" sz="2400" i="1" dirty="0">
                <a:solidFill>
                  <a:schemeClr val="tx2"/>
                </a:solidFill>
                <a:latin typeface="Times New Roman" pitchFamily="18" charset="0"/>
              </a:rPr>
              <a:t> BĐG)</a:t>
            </a:r>
          </a:p>
        </p:txBody>
      </p:sp>
      <p:sp>
        <p:nvSpPr>
          <p:cNvPr id="9" name="AutoShape 19"/>
          <p:cNvSpPr>
            <a:spLocks noChangeArrowheads="1"/>
          </p:cNvSpPr>
          <p:nvPr/>
        </p:nvSpPr>
        <p:spPr bwMode="auto">
          <a:xfrm>
            <a:off x="304800" y="68510"/>
            <a:ext cx="8610600" cy="61729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smtClean="0">
                <a:solidFill>
                  <a:srgbClr val="FF0000"/>
                </a:solidFill>
              </a:rPr>
              <a:t>2.2. ĐỊNH </a:t>
            </a:r>
            <a:r>
              <a:rPr lang="en-US" altLang="en-US" sz="3200" b="1" dirty="0">
                <a:solidFill>
                  <a:srgbClr val="FF0000"/>
                </a:solidFill>
              </a:rPr>
              <a:t>KIẾN </a:t>
            </a:r>
            <a:r>
              <a:rPr lang="en-US" altLang="en-US" sz="3200" b="1" dirty="0" smtClean="0">
                <a:solidFill>
                  <a:srgbClr val="FF0000"/>
                </a:solidFill>
              </a:rPr>
              <a:t>GIỚI </a:t>
            </a:r>
            <a:r>
              <a:rPr lang="en-US" altLang="en-US" sz="3200" b="1" dirty="0" err="1" smtClean="0">
                <a:solidFill>
                  <a:srgbClr val="FF0000"/>
                </a:solidFill>
              </a:rPr>
              <a:t>và</a:t>
            </a:r>
            <a:r>
              <a:rPr lang="en-US" altLang="en-US" sz="3200" b="1" dirty="0" smtClean="0">
                <a:solidFill>
                  <a:srgbClr val="FF0000"/>
                </a:solidFill>
              </a:rPr>
              <a:t> PBĐXVG</a:t>
            </a:r>
            <a:endParaRPr lang="en-US" altLang="en-US" sz="3200" b="1" dirty="0">
              <a:solidFill>
                <a:srgbClr val="FF0000"/>
              </a:solidFill>
            </a:endParaRPr>
          </a:p>
        </p:txBody>
      </p:sp>
    </p:spTree>
    <p:extLst>
      <p:ext uri="{BB962C8B-B14F-4D97-AF65-F5344CB8AC3E}">
        <p14:creationId xmlns:p14="http://schemas.microsoft.com/office/powerpoint/2010/main" val="241351041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0947">
                                            <p:txEl>
                                              <p:pRg st="0" end="0"/>
                                            </p:txEl>
                                          </p:spTgt>
                                        </p:tgtEl>
                                        <p:attrNameLst>
                                          <p:attrName>style.visibility</p:attrName>
                                        </p:attrNameLst>
                                      </p:cBhvr>
                                      <p:to>
                                        <p:strVal val="visible"/>
                                      </p:to>
                                    </p:set>
                                    <p:animEffect transition="in" filter="blinds(horizontal)">
                                      <p:cBhvr>
                                        <p:cTn id="7" dur="500"/>
                                        <p:tgtEl>
                                          <p:spTgt spid="149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360"/>
                                          </p:val>
                                        </p:tav>
                                        <p:tav tm="100000">
                                          <p:val>
                                            <p:fltVal val="0"/>
                                          </p:val>
                                        </p:tav>
                                      </p:tavLst>
                                    </p:anim>
                                    <p:animEffect transition="in" filter="fade">
                                      <p:cBhvr>
                                        <p:cTn id="15" dur="500"/>
                                        <p:tgtEl>
                                          <p:spTgt spid="13"/>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 calcmode="lin" valueType="num">
                                      <p:cBhvr>
                                        <p:cTn id="20" dur="500" fill="hold"/>
                                        <p:tgtEl>
                                          <p:spTgt spid="16"/>
                                        </p:tgtEl>
                                        <p:attrNameLst>
                                          <p:attrName>style.rotation</p:attrName>
                                        </p:attrNameLst>
                                      </p:cBhvr>
                                      <p:tavLst>
                                        <p:tav tm="0">
                                          <p:val>
                                            <p:fltVal val="360"/>
                                          </p:val>
                                        </p:tav>
                                        <p:tav tm="100000">
                                          <p:val>
                                            <p:fltVal val="0"/>
                                          </p:val>
                                        </p:tav>
                                      </p:tavLst>
                                    </p:anim>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style.rotation</p:attrName>
                                        </p:attrNameLst>
                                      </p:cBhvr>
                                      <p:tavLst>
                                        <p:tav tm="0">
                                          <p:val>
                                            <p:fltVal val="360"/>
                                          </p:val>
                                        </p:tav>
                                        <p:tav tm="100000">
                                          <p:val>
                                            <p:fltVal val="0"/>
                                          </p:val>
                                        </p:tav>
                                      </p:tavLst>
                                    </p:anim>
                                    <p:animEffect transition="in" filter="fade">
                                      <p:cBhvr>
                                        <p:cTn id="29" dur="500"/>
                                        <p:tgtEl>
                                          <p:spTgt spid="10"/>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1794" name="Picture 2" descr="http://i.imgur.com/kdgMb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077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ular Callout 15"/>
          <p:cNvSpPr/>
          <p:nvPr/>
        </p:nvSpPr>
        <p:spPr>
          <a:xfrm>
            <a:off x="76200" y="3505200"/>
            <a:ext cx="4495800" cy="2286000"/>
          </a:xfrm>
          <a:prstGeom prst="wedgeRoundRectCallout">
            <a:avLst>
              <a:gd name="adj1" fmla="val -382"/>
              <a:gd name="adj2" fmla="val -96325"/>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225425">
              <a:spcBef>
                <a:spcPct val="20000"/>
              </a:spcBef>
              <a:buFont typeface="Wingdings" pitchFamily="2" charset="2"/>
              <a:buChar char="§"/>
              <a:defRPr/>
            </a:pPr>
            <a:r>
              <a:rPr lang="vi-VN" b="1">
                <a:solidFill>
                  <a:srgbClr val="0000FF"/>
                </a:solidFill>
                <a:latin typeface="Tahoma" pitchFamily="34" charset="0"/>
                <a:ea typeface="MS PGothic" pitchFamily="34" charset="-128"/>
                <a:cs typeface="Tahoma" pitchFamily="34" charset="0"/>
              </a:rPr>
              <a:t>Bị cho là yếu ớt, dễ bị tổn thương và cần được bảo vệ.</a:t>
            </a:r>
            <a:endParaRPr lang="en-US" b="1">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a:solidFill>
                  <a:srgbClr val="0000FF"/>
                </a:solidFill>
                <a:latin typeface="Tahoma" pitchFamily="34" charset="0"/>
                <a:ea typeface="MS PGothic" pitchFamily="34" charset="-128"/>
                <a:cs typeface="Tahoma" pitchFamily="34" charset="0"/>
              </a:rPr>
              <a:t>Được đánh giá cao về sắc đẹp và sự dễ thương.</a:t>
            </a:r>
            <a:endParaRPr lang="en-US" b="1">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a:solidFill>
                  <a:srgbClr val="0000FF"/>
                </a:solidFill>
                <a:latin typeface="Tahoma" pitchFamily="34" charset="0"/>
                <a:ea typeface="MS PGothic" pitchFamily="34" charset="-128"/>
                <a:cs typeface="Tahoma" pitchFamily="34" charset="0"/>
              </a:rPr>
              <a:t>Được mô tả với đặc điểm có tính phụ thuộc, </a:t>
            </a:r>
            <a:r>
              <a:rPr lang="en-US" b="1">
                <a:solidFill>
                  <a:srgbClr val="0000FF"/>
                </a:solidFill>
                <a:latin typeface="Tahoma" pitchFamily="34" charset="0"/>
                <a:ea typeface="MS PGothic" pitchFamily="34" charset="-128"/>
                <a:cs typeface="Tahoma" pitchFamily="34" charset="0"/>
              </a:rPr>
              <a:t>phục tùng, </a:t>
            </a:r>
            <a:r>
              <a:rPr lang="vi-VN" b="1">
                <a:solidFill>
                  <a:srgbClr val="0000FF"/>
                </a:solidFill>
                <a:latin typeface="Tahoma" pitchFamily="34" charset="0"/>
                <a:ea typeface="MS PGothic" pitchFamily="34" charset="-128"/>
                <a:cs typeface="Tahoma" pitchFamily="34" charset="0"/>
              </a:rPr>
              <a:t>có năng lực nuôi dưỡng.</a:t>
            </a:r>
            <a:endParaRPr lang="en-US" b="1">
              <a:solidFill>
                <a:srgbClr val="0000FF"/>
              </a:solidFill>
              <a:latin typeface="Tahoma" pitchFamily="34" charset="0"/>
              <a:ea typeface="MS PGothic" pitchFamily="34" charset="-128"/>
              <a:cs typeface="Tahoma" pitchFamily="34" charset="0"/>
            </a:endParaRPr>
          </a:p>
        </p:txBody>
      </p:sp>
      <p:sp>
        <p:nvSpPr>
          <p:cNvPr id="19" name="Rounded Rectangular Callout 18"/>
          <p:cNvSpPr/>
          <p:nvPr/>
        </p:nvSpPr>
        <p:spPr>
          <a:xfrm>
            <a:off x="4724400" y="3505200"/>
            <a:ext cx="4419600" cy="2286000"/>
          </a:xfrm>
          <a:prstGeom prst="wedgeRoundRectCallout">
            <a:avLst>
              <a:gd name="adj1" fmla="val -7413"/>
              <a:gd name="adj2" fmla="val -940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225425">
              <a:spcBef>
                <a:spcPct val="20000"/>
              </a:spcBef>
              <a:buFont typeface="Wingdings" pitchFamily="2" charset="2"/>
              <a:buChar char="§"/>
              <a:defRPr/>
            </a:pPr>
            <a:r>
              <a:rPr lang="vi-VN" b="1" dirty="0">
                <a:solidFill>
                  <a:srgbClr val="0000FF"/>
                </a:solidFill>
                <a:latin typeface="Tahoma" pitchFamily="34" charset="0"/>
                <a:ea typeface="MS PGothic" pitchFamily="34" charset="-128"/>
                <a:cs typeface="Tahoma" pitchFamily="34" charset="0"/>
              </a:rPr>
              <a:t>Được cho là mạnh mẽ</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quyết</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đoán</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và</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hiếu</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động</a:t>
            </a:r>
            <a:r>
              <a:rPr lang="vi-VN" b="1" dirty="0">
                <a:solidFill>
                  <a:srgbClr val="0000FF"/>
                </a:solidFill>
                <a:latin typeface="Tahoma" pitchFamily="34" charset="0"/>
                <a:ea typeface="MS PGothic" pitchFamily="34" charset="-128"/>
                <a:cs typeface="Tahoma" pitchFamily="34" charset="0"/>
              </a:rPr>
              <a:t>.</a:t>
            </a:r>
            <a:endParaRPr lang="en-US" b="1" dirty="0">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dirty="0">
                <a:solidFill>
                  <a:srgbClr val="0000FF"/>
                </a:solidFill>
                <a:latin typeface="Tahoma" pitchFamily="34" charset="0"/>
                <a:ea typeface="MS PGothic" pitchFamily="34" charset="-128"/>
                <a:cs typeface="Tahoma" pitchFamily="34" charset="0"/>
              </a:rPr>
              <a:t>Được đánh giá cao về trí tuệ và </a:t>
            </a:r>
            <a:r>
              <a:rPr lang="en-US" b="1" dirty="0" err="1">
                <a:solidFill>
                  <a:srgbClr val="0000FF"/>
                </a:solidFill>
                <a:latin typeface="Tahoma" pitchFamily="34" charset="0"/>
                <a:ea typeface="MS PGothic" pitchFamily="34" charset="-128"/>
                <a:cs typeface="Tahoma" pitchFamily="34" charset="0"/>
              </a:rPr>
              <a:t>sự</a:t>
            </a:r>
            <a:r>
              <a:rPr lang="en-US" b="1" dirty="0">
                <a:solidFill>
                  <a:srgbClr val="0000FF"/>
                </a:solidFill>
                <a:latin typeface="Tahoma" pitchFamily="34" charset="0"/>
                <a:ea typeface="MS PGothic" pitchFamily="34" charset="-128"/>
                <a:cs typeface="Tahoma" pitchFamily="34" charset="0"/>
              </a:rPr>
              <a:t> </a:t>
            </a:r>
            <a:r>
              <a:rPr lang="vi-VN" b="1" dirty="0">
                <a:solidFill>
                  <a:srgbClr val="0000FF"/>
                </a:solidFill>
                <a:latin typeface="Tahoma" pitchFamily="34" charset="0"/>
                <a:ea typeface="MS PGothic" pitchFamily="34" charset="-128"/>
                <a:cs typeface="Tahoma" pitchFamily="34" charset="0"/>
              </a:rPr>
              <a:t>thành đạt.</a:t>
            </a:r>
            <a:endParaRPr lang="en-US" b="1" dirty="0">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dirty="0">
                <a:solidFill>
                  <a:srgbClr val="0000FF"/>
                </a:solidFill>
                <a:latin typeface="Tahoma" pitchFamily="34" charset="0"/>
                <a:ea typeface="MS PGothic" pitchFamily="34" charset="-128"/>
                <a:cs typeface="Tahoma" pitchFamily="34" charset="0"/>
              </a:rPr>
              <a:t>Được mô tả với những đặc điểm có tính độc lập, có năng lực cạnh tranh và </a:t>
            </a:r>
            <a:r>
              <a:rPr lang="en-US" b="1" dirty="0" err="1" smtClean="0">
                <a:solidFill>
                  <a:srgbClr val="0000FF"/>
                </a:solidFill>
                <a:latin typeface="Tahoma" pitchFamily="34" charset="0"/>
                <a:ea typeface="MS PGothic" pitchFamily="34" charset="-128"/>
                <a:cs typeface="Tahoma" pitchFamily="34" charset="0"/>
              </a:rPr>
              <a:t>ra</a:t>
            </a:r>
            <a:r>
              <a:rPr lang="en-US" b="1" dirty="0" smtClean="0">
                <a:solidFill>
                  <a:srgbClr val="0000FF"/>
                </a:solidFill>
                <a:latin typeface="Tahoma" pitchFamily="34" charset="0"/>
                <a:ea typeface="MS PGothic" pitchFamily="34" charset="-128"/>
                <a:cs typeface="Tahoma" pitchFamily="34" charset="0"/>
              </a:rPr>
              <a:t> </a:t>
            </a:r>
            <a:r>
              <a:rPr lang="en-US" b="1" dirty="0" err="1" smtClean="0">
                <a:solidFill>
                  <a:srgbClr val="0000FF"/>
                </a:solidFill>
                <a:latin typeface="Tahoma" pitchFamily="34" charset="0"/>
                <a:ea typeface="MS PGothic" pitchFamily="34" charset="-128"/>
                <a:cs typeface="Tahoma" pitchFamily="34" charset="0"/>
              </a:rPr>
              <a:t>quyết</a:t>
            </a:r>
            <a:r>
              <a:rPr lang="en-US" b="1" dirty="0" smtClean="0">
                <a:solidFill>
                  <a:srgbClr val="0000FF"/>
                </a:solidFill>
                <a:latin typeface="Tahoma" pitchFamily="34" charset="0"/>
                <a:ea typeface="MS PGothic" pitchFamily="34" charset="-128"/>
                <a:cs typeface="Tahoma" pitchFamily="34" charset="0"/>
              </a:rPr>
              <a:t> </a:t>
            </a:r>
            <a:r>
              <a:rPr lang="en-US" b="1" dirty="0" err="1" smtClean="0">
                <a:solidFill>
                  <a:srgbClr val="0000FF"/>
                </a:solidFill>
                <a:latin typeface="Tahoma" pitchFamily="34" charset="0"/>
                <a:ea typeface="MS PGothic" pitchFamily="34" charset="-128"/>
                <a:cs typeface="Tahoma" pitchFamily="34" charset="0"/>
              </a:rPr>
              <a:t>định</a:t>
            </a:r>
            <a:r>
              <a:rPr lang="en-US" b="1" dirty="0" smtClean="0">
                <a:solidFill>
                  <a:srgbClr val="0000FF"/>
                </a:solidFill>
                <a:latin typeface="Tahoma" pitchFamily="34" charset="0"/>
                <a:ea typeface="MS PGothic" pitchFamily="34" charset="-128"/>
                <a:cs typeface="Tahoma" pitchFamily="34" charset="0"/>
              </a:rPr>
              <a:t> </a:t>
            </a:r>
            <a:r>
              <a:rPr lang="en-US" b="1" dirty="0" err="1" smtClean="0">
                <a:solidFill>
                  <a:srgbClr val="0000FF"/>
                </a:solidFill>
                <a:latin typeface="Tahoma" pitchFamily="34" charset="0"/>
                <a:ea typeface="MS PGothic" pitchFamily="34" charset="-128"/>
                <a:cs typeface="Tahoma" pitchFamily="34" charset="0"/>
              </a:rPr>
              <a:t>tốt</a:t>
            </a:r>
            <a:r>
              <a:rPr lang="vi-VN" b="1" dirty="0">
                <a:solidFill>
                  <a:srgbClr val="0000FF"/>
                </a:solidFill>
                <a:latin typeface="Tahoma" pitchFamily="34" charset="0"/>
                <a:ea typeface="MS PGothic" pitchFamily="34" charset="-128"/>
                <a:cs typeface="Tahoma" pitchFamily="34" charset="0"/>
              </a:rPr>
              <a:t>.</a:t>
            </a:r>
            <a:endParaRPr lang="en-US" b="1" dirty="0">
              <a:solidFill>
                <a:srgbClr val="0000FF"/>
              </a:solidFill>
              <a:latin typeface="Tahoma" pitchFamily="34" charset="0"/>
              <a:ea typeface="MS PGothic" pitchFamily="34" charset="-128"/>
              <a:cs typeface="Tahoma" pitchFamily="34" charset="0"/>
            </a:endParaRPr>
          </a:p>
        </p:txBody>
      </p:sp>
      <p:sp>
        <p:nvSpPr>
          <p:cNvPr id="7" name="AutoShape 19"/>
          <p:cNvSpPr>
            <a:spLocks noChangeArrowheads="1"/>
          </p:cNvSpPr>
          <p:nvPr/>
        </p:nvSpPr>
        <p:spPr bwMode="auto">
          <a:xfrm>
            <a:off x="609601" y="304800"/>
            <a:ext cx="8077200" cy="8382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err="1" smtClean="0">
                <a:solidFill>
                  <a:srgbClr val="0000FF"/>
                </a:solidFill>
              </a:rPr>
              <a:t>Ví</a:t>
            </a:r>
            <a:r>
              <a:rPr lang="en-US" altLang="en-US" sz="3200" b="1" dirty="0" smtClean="0">
                <a:solidFill>
                  <a:srgbClr val="0000FF"/>
                </a:solidFill>
              </a:rPr>
              <a:t> </a:t>
            </a:r>
            <a:r>
              <a:rPr lang="en-US" altLang="en-US" sz="3200" b="1" dirty="0" err="1" smtClean="0">
                <a:solidFill>
                  <a:srgbClr val="0000FF"/>
                </a:solidFill>
              </a:rPr>
              <a:t>dụ</a:t>
            </a:r>
            <a:r>
              <a:rPr lang="en-US" altLang="en-US" sz="3200" b="1" dirty="0" smtClean="0">
                <a:solidFill>
                  <a:srgbClr val="0000FF"/>
                </a:solidFill>
              </a:rPr>
              <a:t> </a:t>
            </a:r>
            <a:r>
              <a:rPr lang="en-US" altLang="en-US" sz="3200" b="1" dirty="0" err="1" smtClean="0">
                <a:solidFill>
                  <a:srgbClr val="0000FF"/>
                </a:solidFill>
              </a:rPr>
              <a:t>về</a:t>
            </a:r>
            <a:r>
              <a:rPr lang="en-US" altLang="en-US" sz="3200" b="1" dirty="0" smtClean="0">
                <a:solidFill>
                  <a:srgbClr val="0000FF"/>
                </a:solidFill>
              </a:rPr>
              <a:t> </a:t>
            </a:r>
            <a:r>
              <a:rPr lang="en-US" altLang="en-US" sz="3200" b="1" dirty="0" err="1" smtClean="0">
                <a:solidFill>
                  <a:srgbClr val="0000FF"/>
                </a:solidFill>
              </a:rPr>
              <a:t>định</a:t>
            </a:r>
            <a:r>
              <a:rPr lang="en-US" altLang="en-US" sz="3200" b="1" dirty="0" smtClean="0">
                <a:solidFill>
                  <a:srgbClr val="0000FF"/>
                </a:solidFill>
              </a:rPr>
              <a:t> </a:t>
            </a:r>
            <a:r>
              <a:rPr lang="en-US" altLang="en-US" sz="3200" b="1" dirty="0" err="1" smtClean="0">
                <a:solidFill>
                  <a:srgbClr val="0000FF"/>
                </a:solidFill>
              </a:rPr>
              <a:t>kiến</a:t>
            </a:r>
            <a:r>
              <a:rPr lang="en-US" altLang="en-US" sz="3200" b="1" dirty="0" smtClean="0">
                <a:solidFill>
                  <a:srgbClr val="0000FF"/>
                </a:solidFill>
              </a:rPr>
              <a:t> </a:t>
            </a:r>
            <a:r>
              <a:rPr lang="en-US" altLang="en-US" sz="3200" b="1" dirty="0" err="1" smtClean="0">
                <a:solidFill>
                  <a:srgbClr val="0000FF"/>
                </a:solidFill>
              </a:rPr>
              <a:t>giới</a:t>
            </a:r>
            <a:r>
              <a:rPr lang="en-US" altLang="en-US" sz="3200" b="1" dirty="0" smtClean="0">
                <a:solidFill>
                  <a:srgbClr val="0000FF"/>
                </a:solidFill>
              </a:rPr>
              <a:t> </a:t>
            </a:r>
            <a:r>
              <a:rPr lang="en-US" altLang="en-US" sz="3200" b="1" dirty="0" err="1" smtClean="0">
                <a:solidFill>
                  <a:srgbClr val="0000FF"/>
                </a:solidFill>
              </a:rPr>
              <a:t>trong</a:t>
            </a:r>
            <a:r>
              <a:rPr lang="en-US" altLang="en-US" sz="3200" b="1" dirty="0" smtClean="0">
                <a:solidFill>
                  <a:srgbClr val="0000FF"/>
                </a:solidFill>
              </a:rPr>
              <a:t> GĐ&amp;XH</a:t>
            </a:r>
            <a:endParaRPr lang="en-US" altLang="en-US" sz="3200" b="1" dirty="0">
              <a:solidFill>
                <a:srgbClr val="0000FF"/>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linds(horizontal)">
                                      <p:cBhvr>
                                        <p:cTn id="7" dur="500"/>
                                        <p:tgtEl>
                                          <p:spTgt spid="16179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48" presetClass="entr" presetSubtype="0" accel="5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9"/>
                                        </p:tgtEl>
                                        <p:attrNameLst>
                                          <p:attrName>ppt_y</p:attrName>
                                        </p:attrNameLst>
                                      </p:cBhvr>
                                      <p:tavLst>
                                        <p:tav tm="0">
                                          <p:val>
                                            <p:strVal val="#ppt_y"/>
                                          </p:val>
                                        </p:tav>
                                        <p:tav tm="100000">
                                          <p:val>
                                            <p:strVal val="#ppt_y"/>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83126"/>
            <a:ext cx="8763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65138" indent="-465138" algn="ctr">
              <a:lnSpc>
                <a:spcPct val="90000"/>
              </a:lnSpc>
              <a:buClr>
                <a:srgbClr val="0000FF"/>
              </a:buClr>
            </a:pPr>
            <a:r>
              <a:rPr lang="en-US" sz="2200" b="1" dirty="0" err="1" smtClean="0">
                <a:solidFill>
                  <a:srgbClr val="0000FF"/>
                </a:solidFill>
                <a:latin typeface="Verdana" pitchFamily="34" charset="0"/>
              </a:rPr>
              <a:t>Ví</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dụ</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Định</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kiến</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giới</a:t>
            </a:r>
            <a:r>
              <a:rPr lang="en-US" sz="2200" b="1" dirty="0" smtClean="0">
                <a:solidFill>
                  <a:srgbClr val="0000FF"/>
                </a:solidFill>
                <a:latin typeface="Verdana" pitchFamily="34" charset="0"/>
              </a:rPr>
              <a:t>/</a:t>
            </a:r>
            <a:r>
              <a:rPr lang="en-US" sz="2200" b="1" dirty="0" err="1" smtClean="0">
                <a:solidFill>
                  <a:srgbClr val="0000FF"/>
                </a:solidFill>
                <a:latin typeface="Verdana" pitchFamily="34" charset="0"/>
              </a:rPr>
              <a:t>Khuôn</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mẫu</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giới</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trong</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sách</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giáo</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khoa</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và</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tài</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liệu</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hướng</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nghiệp</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phổ</a:t>
            </a:r>
            <a:r>
              <a:rPr lang="en-US" sz="2200" b="1" dirty="0" smtClean="0">
                <a:solidFill>
                  <a:srgbClr val="0000FF"/>
                </a:solidFill>
                <a:latin typeface="Verdana" pitchFamily="34" charset="0"/>
              </a:rPr>
              <a:t> </a:t>
            </a:r>
            <a:r>
              <a:rPr lang="en-US" sz="2200" b="1" dirty="0" err="1" smtClean="0">
                <a:solidFill>
                  <a:srgbClr val="0000FF"/>
                </a:solidFill>
                <a:latin typeface="Verdana" pitchFamily="34" charset="0"/>
              </a:rPr>
              <a:t>thông</a:t>
            </a:r>
            <a:endParaRPr lang="en-US" sz="2200" i="1" dirty="0">
              <a:latin typeface="Verdan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1154423"/>
              </p:ext>
            </p:extLst>
          </p:nvPr>
        </p:nvGraphicFramePr>
        <p:xfrm>
          <a:off x="0" y="914400"/>
          <a:ext cx="9143999" cy="5772904"/>
        </p:xfrm>
        <a:graphic>
          <a:graphicData uri="http://schemas.openxmlformats.org/drawingml/2006/table">
            <a:tbl>
              <a:tblPr firstRow="1" bandRow="1">
                <a:tableStyleId>{5C22544A-7EE6-4342-B048-85BDC9FD1C3A}</a:tableStyleId>
              </a:tblPr>
              <a:tblGrid>
                <a:gridCol w="1433945"/>
                <a:gridCol w="3823855"/>
                <a:gridCol w="3886199"/>
              </a:tblGrid>
              <a:tr h="752587">
                <a:tc>
                  <a:txBody>
                    <a:bodyPr/>
                    <a:lstStyle/>
                    <a:p>
                      <a:pPr algn="ctr"/>
                      <a:r>
                        <a:rPr lang="en-US" sz="2000" dirty="0" err="1" smtClean="0">
                          <a:solidFill>
                            <a:schemeClr val="tx2"/>
                          </a:solidFill>
                        </a:rPr>
                        <a:t>Các</a:t>
                      </a:r>
                      <a:r>
                        <a:rPr lang="en-US" sz="2000" baseline="0" dirty="0" smtClean="0">
                          <a:solidFill>
                            <a:schemeClr val="tx2"/>
                          </a:solidFill>
                        </a:rPr>
                        <a:t>  </a:t>
                      </a:r>
                      <a:r>
                        <a:rPr lang="en-US" sz="2000" baseline="0" dirty="0" err="1" smtClean="0">
                          <a:solidFill>
                            <a:schemeClr val="tx2"/>
                          </a:solidFill>
                        </a:rPr>
                        <a:t>phát</a:t>
                      </a:r>
                      <a:r>
                        <a:rPr lang="en-US" sz="2000" baseline="0" dirty="0" smtClean="0">
                          <a:solidFill>
                            <a:schemeClr val="tx2"/>
                          </a:solidFill>
                        </a:rPr>
                        <a:t> </a:t>
                      </a:r>
                      <a:r>
                        <a:rPr lang="en-US" sz="2000" baseline="0" dirty="0" err="1" smtClean="0">
                          <a:solidFill>
                            <a:schemeClr val="tx2"/>
                          </a:solidFill>
                        </a:rPr>
                        <a:t>hiện</a:t>
                      </a:r>
                      <a:endParaRPr lang="en-US" sz="2000" dirty="0">
                        <a:solidFill>
                          <a:schemeClr val="tx2"/>
                        </a:solidFill>
                      </a:endParaRPr>
                    </a:p>
                  </a:txBody>
                  <a:tcPr marT="45717" marB="45717">
                    <a:solidFill>
                      <a:srgbClr val="FFC000"/>
                    </a:solidFill>
                  </a:tcPr>
                </a:tc>
                <a:tc>
                  <a:txBody>
                    <a:bodyPr/>
                    <a:lstStyle/>
                    <a:p>
                      <a:pPr algn="ctr"/>
                      <a:r>
                        <a:rPr lang="en-US" sz="2400" dirty="0" smtClean="0">
                          <a:solidFill>
                            <a:schemeClr val="tx2"/>
                          </a:solidFill>
                        </a:rPr>
                        <a:t>Nam </a:t>
                      </a:r>
                      <a:r>
                        <a:rPr lang="en-US" sz="2400" dirty="0" err="1" smtClean="0">
                          <a:solidFill>
                            <a:schemeClr val="tx2"/>
                          </a:solidFill>
                        </a:rPr>
                        <a:t>giới</a:t>
                      </a:r>
                      <a:r>
                        <a:rPr lang="en-US" sz="2400" dirty="0" smtClean="0">
                          <a:solidFill>
                            <a:schemeClr val="tx2"/>
                          </a:solidFill>
                        </a:rPr>
                        <a:t>/</a:t>
                      </a:r>
                      <a:r>
                        <a:rPr lang="en-US" sz="2400" dirty="0" err="1" smtClean="0">
                          <a:solidFill>
                            <a:schemeClr val="tx2"/>
                          </a:solidFill>
                        </a:rPr>
                        <a:t>em</a:t>
                      </a:r>
                      <a:r>
                        <a:rPr lang="en-US" sz="2400" baseline="0" dirty="0" smtClean="0">
                          <a:solidFill>
                            <a:schemeClr val="tx2"/>
                          </a:solidFill>
                        </a:rPr>
                        <a:t> </a:t>
                      </a:r>
                      <a:r>
                        <a:rPr lang="en-US" sz="2400" baseline="0" dirty="0" err="1" smtClean="0">
                          <a:solidFill>
                            <a:schemeClr val="tx2"/>
                          </a:solidFill>
                        </a:rPr>
                        <a:t>trai</a:t>
                      </a:r>
                      <a:endParaRPr lang="en-US" sz="2400" dirty="0">
                        <a:solidFill>
                          <a:schemeClr val="tx2"/>
                        </a:solidFill>
                      </a:endParaRPr>
                    </a:p>
                  </a:txBody>
                  <a:tcPr marT="45717" marB="45717">
                    <a:solidFill>
                      <a:srgbClr val="FFC000"/>
                    </a:solidFill>
                  </a:tcPr>
                </a:tc>
                <a:tc>
                  <a:txBody>
                    <a:bodyPr/>
                    <a:lstStyle/>
                    <a:p>
                      <a:pPr algn="ctr"/>
                      <a:r>
                        <a:rPr lang="en-US" sz="2400" dirty="0" err="1" smtClean="0">
                          <a:solidFill>
                            <a:schemeClr val="tx2"/>
                          </a:solidFill>
                        </a:rPr>
                        <a:t>Nữ</a:t>
                      </a:r>
                      <a:r>
                        <a:rPr lang="en-US" sz="2400" baseline="0" dirty="0" smtClean="0">
                          <a:solidFill>
                            <a:schemeClr val="tx2"/>
                          </a:solidFill>
                        </a:rPr>
                        <a:t> </a:t>
                      </a:r>
                      <a:r>
                        <a:rPr lang="en-US" sz="2400" baseline="0" dirty="0" err="1" smtClean="0">
                          <a:solidFill>
                            <a:schemeClr val="tx2"/>
                          </a:solidFill>
                        </a:rPr>
                        <a:t>giới</a:t>
                      </a:r>
                      <a:r>
                        <a:rPr lang="en-US" sz="2400" baseline="0" dirty="0" smtClean="0">
                          <a:solidFill>
                            <a:schemeClr val="tx2"/>
                          </a:solidFill>
                        </a:rPr>
                        <a:t>/</a:t>
                      </a:r>
                      <a:r>
                        <a:rPr lang="en-US" sz="2400" baseline="0" dirty="0" err="1" smtClean="0">
                          <a:solidFill>
                            <a:schemeClr val="tx2"/>
                          </a:solidFill>
                        </a:rPr>
                        <a:t>em</a:t>
                      </a:r>
                      <a:r>
                        <a:rPr lang="en-US" sz="2400" baseline="0" dirty="0" smtClean="0">
                          <a:solidFill>
                            <a:schemeClr val="tx2"/>
                          </a:solidFill>
                        </a:rPr>
                        <a:t> </a:t>
                      </a:r>
                      <a:r>
                        <a:rPr lang="en-US" sz="2400" baseline="0" dirty="0" err="1" smtClean="0">
                          <a:solidFill>
                            <a:schemeClr val="tx2"/>
                          </a:solidFill>
                        </a:rPr>
                        <a:t>gái</a:t>
                      </a:r>
                      <a:endParaRPr lang="en-US" sz="2400" dirty="0">
                        <a:solidFill>
                          <a:schemeClr val="tx2"/>
                        </a:solidFill>
                      </a:endParaRPr>
                    </a:p>
                  </a:txBody>
                  <a:tcPr marT="45717" marB="45717">
                    <a:solidFill>
                      <a:srgbClr val="FFC000"/>
                    </a:solidFill>
                  </a:tcPr>
                </a:tc>
              </a:tr>
              <a:tr h="2302340">
                <a:tc rowSpan="2">
                  <a:txBody>
                    <a:bodyPr/>
                    <a:lstStyle/>
                    <a:p>
                      <a:r>
                        <a:rPr lang="en-US" sz="2400" b="1" kern="1200" dirty="0" err="1" smtClean="0">
                          <a:solidFill>
                            <a:srgbClr val="FF0000"/>
                          </a:solidFill>
                          <a:latin typeface="Arial" pitchFamily="34" charset="0"/>
                          <a:ea typeface="+mn-ea"/>
                          <a:cs typeface="Arial" pitchFamily="34" charset="0"/>
                        </a:rPr>
                        <a:t>Hầu</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hết</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các</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ví</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dụ</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trong</a:t>
                      </a:r>
                      <a:r>
                        <a:rPr lang="en-US" sz="2400" b="1" kern="1200" dirty="0" smtClean="0">
                          <a:solidFill>
                            <a:srgbClr val="FF0000"/>
                          </a:solidFill>
                          <a:latin typeface="Arial" pitchFamily="34" charset="0"/>
                          <a:ea typeface="+mn-ea"/>
                          <a:cs typeface="Arial" pitchFamily="34" charset="0"/>
                        </a:rPr>
                        <a:t> SGK </a:t>
                      </a:r>
                      <a:r>
                        <a:rPr lang="en-US" sz="2400" b="1" kern="1200" dirty="0" err="1" smtClean="0">
                          <a:solidFill>
                            <a:srgbClr val="FF0000"/>
                          </a:solidFill>
                          <a:latin typeface="Arial" pitchFamily="34" charset="0"/>
                          <a:ea typeface="+mn-ea"/>
                          <a:cs typeface="Arial" pitchFamily="34" charset="0"/>
                        </a:rPr>
                        <a:t>đều</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có</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những</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định</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kiến</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rập</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khuôn</a:t>
                      </a:r>
                      <a:r>
                        <a:rPr lang="en-US" sz="2400" b="1" kern="1200" dirty="0" smtClean="0">
                          <a:solidFill>
                            <a:srgbClr val="FF0000"/>
                          </a:solidFill>
                          <a:latin typeface="Arial" pitchFamily="34" charset="0"/>
                          <a:ea typeface="+mn-ea"/>
                          <a:cs typeface="Arial" pitchFamily="34" charset="0"/>
                        </a:rPr>
                        <a:t> </a:t>
                      </a:r>
                      <a:r>
                        <a:rPr lang="en-US" sz="2400" b="1" kern="1200" dirty="0" err="1" smtClean="0">
                          <a:solidFill>
                            <a:srgbClr val="FF0000"/>
                          </a:solidFill>
                          <a:latin typeface="Arial" pitchFamily="34" charset="0"/>
                          <a:ea typeface="+mn-ea"/>
                          <a:cs typeface="Arial" pitchFamily="34" charset="0"/>
                        </a:rPr>
                        <a:t>về</a:t>
                      </a:r>
                      <a:r>
                        <a:rPr lang="en-US" sz="2400" b="1" kern="1200" baseline="0" dirty="0" smtClean="0">
                          <a:solidFill>
                            <a:srgbClr val="FF0000"/>
                          </a:solidFill>
                          <a:latin typeface="Arial" pitchFamily="34" charset="0"/>
                          <a:ea typeface="+mn-ea"/>
                          <a:cs typeface="Arial" pitchFamily="34" charset="0"/>
                        </a:rPr>
                        <a:t> </a:t>
                      </a:r>
                      <a:r>
                        <a:rPr lang="en-US" sz="2400" b="1" kern="1200" baseline="0" dirty="0" err="1" smtClean="0">
                          <a:solidFill>
                            <a:srgbClr val="FF0000"/>
                          </a:solidFill>
                          <a:latin typeface="Arial" pitchFamily="34" charset="0"/>
                          <a:ea typeface="+mn-ea"/>
                          <a:cs typeface="Arial" pitchFamily="34" charset="0"/>
                        </a:rPr>
                        <a:t>giới</a:t>
                      </a:r>
                      <a:endParaRPr lang="en-US" sz="2400" b="1" dirty="0">
                        <a:latin typeface="Arial" pitchFamily="34" charset="0"/>
                        <a:cs typeface="Arial" pitchFamily="34" charset="0"/>
                      </a:endParaRPr>
                    </a:p>
                  </a:txBody>
                  <a:tcPr marT="45717" marB="45717"/>
                </a:tc>
                <a:tc>
                  <a:txBody>
                    <a:bodyPr/>
                    <a:lstStyle/>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baseline="0" dirty="0" smtClean="0">
                          <a:solidFill>
                            <a:srgbClr val="0000CC"/>
                          </a:solidFill>
                          <a:latin typeface="+mn-lt"/>
                          <a:ea typeface="+mn-ea"/>
                          <a:cs typeface="+mn-cs"/>
                        </a:rPr>
                        <a:t>Nam </a:t>
                      </a:r>
                      <a:r>
                        <a:rPr lang="en-US" sz="1800" b="1" i="0" kern="1200" baseline="0" dirty="0" err="1" smtClean="0">
                          <a:solidFill>
                            <a:srgbClr val="0000CC"/>
                          </a:solidFill>
                          <a:latin typeface="+mn-lt"/>
                          <a:ea typeface="+mn-ea"/>
                          <a:cs typeface="+mn-cs"/>
                        </a:rPr>
                        <a:t>học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giỏi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toán</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có</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sức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khỏe</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Phù</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hợp</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học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kỹ</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thuật</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công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nghệ</a:t>
                      </a:r>
                      <a:r>
                        <a:rPr lang="en-US" sz="1800" b="1" i="0" kern="1200" baseline="0" dirty="0" smtClean="0">
                          <a:solidFill>
                            <a:srgbClr val="0000CC"/>
                          </a:solidFill>
                          <a:latin typeface="+mn-lt"/>
                          <a:ea typeface="+mn-ea"/>
                          <a:cs typeface="+mn-cs"/>
                        </a:rPr>
                        <a:t>,… </a:t>
                      </a: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smtClean="0">
                          <a:solidFill>
                            <a:srgbClr val="0000CC"/>
                          </a:solidFill>
                          <a:latin typeface="+mn-lt"/>
                          <a:ea typeface="+mn-ea"/>
                          <a:cs typeface="+mn-cs"/>
                        </a:rPr>
                        <a:t>Nam</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giới</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có</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tính</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tổ</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chức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cao</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lãnh</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đạo</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hiệu</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quả</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hơn</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phụ</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nữ</a:t>
                      </a:r>
                      <a:endParaRPr lang="en-US" sz="1800" b="1" i="0" kern="1200" dirty="0" smtClean="0">
                        <a:solidFill>
                          <a:srgbClr val="0000CC"/>
                        </a:solidFill>
                        <a:latin typeface="+mn-lt"/>
                        <a:ea typeface="+mn-ea"/>
                        <a:cs typeface="+mn-cs"/>
                      </a:endParaRP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smtClean="0">
                          <a:solidFill>
                            <a:srgbClr val="0000CC"/>
                          </a:solidFill>
                          <a:latin typeface="+mn-lt"/>
                          <a:ea typeface="+mn-ea"/>
                          <a:cs typeface="+mn-cs"/>
                        </a:rPr>
                        <a:t>Con </a:t>
                      </a:r>
                      <a:r>
                        <a:rPr lang="en-US" sz="1800" b="1" i="0" kern="1200" dirty="0" err="1" smtClean="0">
                          <a:solidFill>
                            <a:srgbClr val="0000CC"/>
                          </a:solidFill>
                          <a:latin typeface="+mn-lt"/>
                          <a:ea typeface="+mn-ea"/>
                          <a:cs typeface="+mn-cs"/>
                        </a:rPr>
                        <a:t>trai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phải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có</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trách</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nhiệm</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trụ</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cột</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gia</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đình</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thừa</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kế</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gia</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sản</a:t>
                      </a:r>
                      <a:r>
                        <a:rPr lang="en-US" sz="1800" b="1" i="0" kern="1200" dirty="0" smtClean="0">
                          <a:solidFill>
                            <a:srgbClr val="0000CC"/>
                          </a:solidFill>
                          <a:latin typeface="+mn-lt"/>
                          <a:ea typeface="+mn-ea"/>
                          <a:cs typeface="+mn-cs"/>
                        </a:rPr>
                        <a:t>. </a:t>
                      </a:r>
                    </a:p>
                  </a:txBody>
                  <a:tcPr marT="45717" marB="45717"/>
                </a:tc>
                <a:tc>
                  <a:txBody>
                    <a:bodyPr/>
                    <a:lstStyle/>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err="1" smtClean="0">
                          <a:solidFill>
                            <a:srgbClr val="0000CC"/>
                          </a:solidFill>
                          <a:latin typeface="+mn-lt"/>
                          <a:ea typeface="+mn-ea"/>
                          <a:cs typeface="+mn-cs"/>
                        </a:rPr>
                        <a:t>Nữ</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học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giỏi</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văn</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sức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khỏe</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yếu</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Phù</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hợp</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học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khoa</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học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xã</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hội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và</a:t>
                      </a:r>
                      <a:r>
                        <a:rPr lang="en-US" sz="1800" b="1" i="0" kern="1200" baseline="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nhân</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văn</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nghệ</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thuật</a:t>
                      </a:r>
                      <a:r>
                        <a:rPr lang="en-US" sz="1800" b="1" i="0" kern="1200" dirty="0" smtClean="0">
                          <a:solidFill>
                            <a:srgbClr val="0000CC"/>
                          </a:solidFill>
                          <a:latin typeface="+mn-lt"/>
                          <a:ea typeface="+mn-ea"/>
                          <a:cs typeface="+mn-cs"/>
                        </a:rPr>
                        <a:t>,…</a:t>
                      </a: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err="1" smtClean="0">
                          <a:solidFill>
                            <a:srgbClr val="0000CC"/>
                          </a:solidFill>
                          <a:latin typeface="+mn-lt"/>
                          <a:ea typeface="+mn-ea"/>
                          <a:cs typeface="+mn-cs"/>
                        </a:rPr>
                        <a:t>Nữ</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rất</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dễ</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mũi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lòng</a:t>
                      </a:r>
                      <a:r>
                        <a:rPr lang="en-US" sz="1800" b="1" i="0" kern="1200" dirty="0" smtClean="0">
                          <a:solidFill>
                            <a:srgbClr val="0000CC"/>
                          </a:solidFill>
                          <a:latin typeface="+mn-lt"/>
                          <a:ea typeface="+mn-ea"/>
                          <a:cs typeface="+mn-cs"/>
                        </a:rPr>
                        <a:t>, hay </a:t>
                      </a:r>
                      <a:r>
                        <a:rPr lang="en-US" sz="1800" b="1" i="0" kern="1200" dirty="0" err="1" smtClean="0">
                          <a:solidFill>
                            <a:srgbClr val="0000CC"/>
                          </a:solidFill>
                          <a:latin typeface="+mn-lt"/>
                          <a:ea typeface="+mn-ea"/>
                          <a:cs typeface="+mn-cs"/>
                        </a:rPr>
                        <a:t>khóc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sợ</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máu</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sợ</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bóng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tối</a:t>
                      </a:r>
                      <a:r>
                        <a:rPr lang="en-US" sz="1800" b="1" i="0" kern="1200" baseline="0" dirty="0" smtClean="0">
                          <a:solidFill>
                            <a:srgbClr val="0000CC"/>
                          </a:solidFill>
                          <a:latin typeface="+mn-lt"/>
                          <a:ea typeface="+mn-ea"/>
                          <a:cs typeface="+mn-cs"/>
                        </a:rPr>
                        <a:t>/ma</a:t>
                      </a:r>
                      <a:endParaRPr lang="en-US" sz="1800" b="1" i="0" kern="1200" dirty="0" smtClean="0">
                        <a:solidFill>
                          <a:srgbClr val="0000CC"/>
                        </a:solidFill>
                        <a:latin typeface="+mn-lt"/>
                        <a:ea typeface="+mn-ea"/>
                        <a:cs typeface="+mn-cs"/>
                      </a:endParaRP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smtClean="0">
                          <a:solidFill>
                            <a:srgbClr val="0000CC"/>
                          </a:solidFill>
                          <a:latin typeface="+mn-lt"/>
                          <a:ea typeface="+mn-ea"/>
                          <a:cs typeface="+mn-cs"/>
                        </a:rPr>
                        <a:t>Con </a:t>
                      </a:r>
                      <a:r>
                        <a:rPr lang="en-US" sz="1800" b="1" i="0" kern="1200" dirty="0" err="1" smtClean="0">
                          <a:solidFill>
                            <a:srgbClr val="0000CC"/>
                          </a:solidFill>
                          <a:latin typeface="+mn-lt"/>
                          <a:ea typeface="+mn-ea"/>
                          <a:cs typeface="+mn-cs"/>
                        </a:rPr>
                        <a:t>gái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a:t>
                      </a:r>
                      <a:r>
                        <a:rPr lang="en-US" sz="1800" b="1" i="0" kern="1200" dirty="0" err="1" smtClean="0">
                          <a:solidFill>
                            <a:srgbClr val="0000CC"/>
                          </a:solidFill>
                          <a:latin typeface="+mn-lt"/>
                          <a:ea typeface="+mn-ea"/>
                          <a:cs typeface="+mn-cs"/>
                        </a:rPr>
                        <a:t>hi</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gia</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đình</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gặp</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khó</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khăn</a:t>
                      </a:r>
                      <a:r>
                        <a:rPr lang="en-US" sz="1800" b="1" i="0" kern="1200" baseline="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phải</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hy</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sinh</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bản</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thân</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để</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chăm</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sóc</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bố</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mẹ</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và</a:t>
                      </a:r>
                      <a:r>
                        <a:rPr lang="en-US" sz="1800" b="1" i="0" kern="1200" dirty="0" smtClean="0">
                          <a:solidFill>
                            <a:srgbClr val="0000CC"/>
                          </a:solidFill>
                          <a:latin typeface="+mn-lt"/>
                          <a:ea typeface="+mn-ea"/>
                          <a:cs typeface="+mn-cs"/>
                        </a:rPr>
                        <a:t> lo </a:t>
                      </a:r>
                      <a:r>
                        <a:rPr lang="en-US" sz="1800" b="1" i="0" kern="1200" dirty="0" err="1" smtClean="0">
                          <a:solidFill>
                            <a:srgbClr val="0000CC"/>
                          </a:solidFill>
                          <a:latin typeface="+mn-lt"/>
                          <a:ea typeface="+mn-ea"/>
                          <a:cs typeface="+mn-cs"/>
                        </a:rPr>
                        <a:t>toan</a:t>
                      </a:r>
                      <a:r>
                        <a:rPr lang="en-US" sz="1800" b="1" i="0" kern="1200" dirty="0" smtClean="0">
                          <a:solidFill>
                            <a:srgbClr val="0000CC"/>
                          </a:solidFill>
                          <a:latin typeface="+mn-lt"/>
                          <a:ea typeface="+mn-ea"/>
                          <a:cs typeface="+mn-cs"/>
                        </a:rPr>
                        <a:t> </a:t>
                      </a:r>
                      <a:r>
                        <a:rPr lang="en-US" sz="1800" b="1" i="0" kern="1200" dirty="0" err="1" smtClean="0">
                          <a:solidFill>
                            <a:srgbClr val="0000CC"/>
                          </a:solidFill>
                          <a:latin typeface="+mn-lt"/>
                          <a:ea typeface="+mn-ea"/>
                          <a:cs typeface="+mn-cs"/>
                        </a:rPr>
                        <a:t>cho</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gia</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đình</a:t>
                      </a:r>
                      <a:r>
                        <a:rPr lang="en-US" sz="1800" b="1" i="0" kern="1200" dirty="0" smtClean="0">
                          <a:solidFill>
                            <a:srgbClr val="0000CC"/>
                          </a:solidFill>
                          <a:latin typeface="+mn-lt"/>
                          <a:ea typeface="+mn-ea"/>
                          <a:cs typeface="+mn-cs"/>
                        </a:rPr>
                        <a:t>.</a:t>
                      </a:r>
                    </a:p>
                  </a:txBody>
                  <a:tcPr marT="45717" marB="45717"/>
                </a:tc>
              </a:tr>
              <a:tr h="271797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rgbClr val="FF0000"/>
                        </a:solidFill>
                        <a:latin typeface="Arial" pitchFamily="34" charset="0"/>
                        <a:ea typeface="+mn-ea"/>
                        <a:cs typeface="Arial" pitchFamily="34" charset="0"/>
                      </a:endParaRPr>
                    </a:p>
                  </a:txBody>
                  <a:tcPr marT="45717" marB="45717"/>
                </a:tc>
                <a:tc>
                  <a:txBody>
                    <a:bodyPr/>
                    <a:lstStyle/>
                    <a:p>
                      <a:pPr marL="166688" marR="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1" i="0" kern="1200" baseline="0" dirty="0" smtClean="0">
                          <a:solidFill>
                            <a:srgbClr val="0000CC"/>
                          </a:solidFill>
                          <a:latin typeface="+mn-lt"/>
                          <a:ea typeface="+mn-ea"/>
                          <a:cs typeface="+mn-cs"/>
                        </a:rPr>
                        <a:t>Nam </a:t>
                      </a:r>
                      <a:r>
                        <a:rPr lang="en-US" sz="1700" b="1" i="0" kern="1200" baseline="0" dirty="0" err="1" smtClean="0">
                          <a:solidFill>
                            <a:srgbClr val="0000CC"/>
                          </a:solidFill>
                          <a:latin typeface="+mn-lt"/>
                          <a:ea typeface="+mn-ea"/>
                          <a:cs typeface="+mn-cs"/>
                        </a:rPr>
                        <a:t>được</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mô</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tả</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là</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người</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rất</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thành</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công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trong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các</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ngành</a:t>
                      </a:r>
                      <a:r>
                        <a:rPr lang="en-US" sz="1700" b="1" i="0" kern="1200" baseline="0" dirty="0" smtClean="0">
                          <a:solidFill>
                            <a:srgbClr val="0000CC"/>
                          </a:solidFill>
                          <a:latin typeface="+mn-lt"/>
                          <a:ea typeface="+mn-ea"/>
                          <a:cs typeface="+mn-cs"/>
                        </a:rPr>
                        <a:t>/</a:t>
                      </a:r>
                      <a:r>
                        <a:rPr lang="en-US" sz="1700" b="1" i="0" kern="1200" baseline="0" dirty="0" err="1" smtClean="0">
                          <a:solidFill>
                            <a:srgbClr val="0000CC"/>
                          </a:solidFill>
                          <a:latin typeface="+mn-lt"/>
                          <a:ea typeface="+mn-ea"/>
                          <a:cs typeface="+mn-cs"/>
                        </a:rPr>
                        <a:t>nghề</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được</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xã</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hội</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coi</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trọng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được</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thăng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chức</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tăng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lương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nhanh</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thu</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nhập</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cao</a:t>
                      </a:r>
                      <a:r>
                        <a:rPr lang="en-US" sz="1700" b="1" i="0" kern="1200" baseline="0" dirty="0" smtClean="0">
                          <a:solidFill>
                            <a:srgbClr val="0000CC"/>
                          </a:solidFill>
                          <a:latin typeface="+mn-lt"/>
                          <a:ea typeface="+mn-ea"/>
                          <a:cs typeface="+mn-cs"/>
                        </a:rPr>
                        <a:t>,…</a:t>
                      </a:r>
                    </a:p>
                    <a:p>
                      <a:pPr marL="166688" marR="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1" i="0" kern="1200" dirty="0" err="1" smtClean="0">
                          <a:solidFill>
                            <a:srgbClr val="0000CC"/>
                          </a:solidFill>
                          <a:latin typeface="+mn-lt"/>
                          <a:ea typeface="+mn-ea"/>
                          <a:cs typeface="+mn-cs"/>
                        </a:rPr>
                        <a:t>Tần</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suất</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nam</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xuất</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hiện</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nhiều</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hơn</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nữ</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trong</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các</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câu</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chuyện</a:t>
                      </a:r>
                      <a:r>
                        <a:rPr lang="en-US" sz="1700" b="1" i="0" kern="1200" baseline="0" dirty="0" smtClean="0">
                          <a:solidFill>
                            <a:srgbClr val="0000CC"/>
                          </a:solidFill>
                          <a:latin typeface="+mn-lt"/>
                          <a:ea typeface="+mn-ea"/>
                          <a:cs typeface="+mn-cs"/>
                        </a:rPr>
                        <a:t> </a:t>
                      </a:r>
                      <a:r>
                        <a:rPr lang="en-US" sz="1700" b="1" i="0" kern="1200" dirty="0" smtClean="0">
                          <a:solidFill>
                            <a:srgbClr val="0000CC"/>
                          </a:solidFill>
                          <a:latin typeface="+mn-lt"/>
                          <a:ea typeface="+mn-ea"/>
                          <a:cs typeface="+mn-cs"/>
                        </a:rPr>
                        <a:t>minh </a:t>
                      </a:r>
                      <a:r>
                        <a:rPr lang="en-US" sz="1700" b="1" i="0" kern="1200" dirty="0" err="1" smtClean="0">
                          <a:solidFill>
                            <a:srgbClr val="0000CC"/>
                          </a:solidFill>
                          <a:latin typeface="+mn-lt"/>
                          <a:ea typeface="+mn-ea"/>
                          <a:cs typeface="+mn-cs"/>
                        </a:rPr>
                        <a:t>họa</a:t>
                      </a:r>
                      <a:r>
                        <a:rPr lang="en-US" sz="1700" b="1" i="0" kern="1200" dirty="0" smtClean="0">
                          <a:solidFill>
                            <a:srgbClr val="0000CC"/>
                          </a:solidFill>
                          <a:latin typeface="+mn-lt"/>
                          <a:ea typeface="+mn-ea"/>
                          <a:cs typeface="+mn-cs"/>
                        </a:rPr>
                        <a:t> </a:t>
                      </a:r>
                      <a:r>
                        <a:rPr lang="en-US" sz="1700" b="1" i="0" kern="1200" dirty="0" err="1" smtClean="0">
                          <a:solidFill>
                            <a:srgbClr val="0000CC"/>
                          </a:solidFill>
                          <a:latin typeface="+mn-lt"/>
                          <a:ea typeface="+mn-ea"/>
                          <a:cs typeface="+mn-cs"/>
                        </a:rPr>
                        <a:t>sự</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thành</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công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trong</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nghề</a:t>
                      </a:r>
                      <a:r>
                        <a:rPr lang="en-US" sz="1700" b="1" i="0" kern="1200" baseline="0" dirty="0" smtClean="0">
                          <a:solidFill>
                            <a:srgbClr val="0000CC"/>
                          </a:solidFill>
                          <a:latin typeface="+mn-lt"/>
                          <a:ea typeface="+mn-ea"/>
                          <a:cs typeface="+mn-cs"/>
                        </a:rPr>
                        <a:t> </a:t>
                      </a:r>
                      <a:r>
                        <a:rPr lang="en-US" sz="1700" b="1" i="0" kern="1200" baseline="0" dirty="0" err="1" smtClean="0">
                          <a:solidFill>
                            <a:srgbClr val="0000CC"/>
                          </a:solidFill>
                          <a:latin typeface="+mn-lt"/>
                          <a:ea typeface="+mn-ea"/>
                          <a:cs typeface="+mn-cs"/>
                        </a:rPr>
                        <a:t>nghiệp</a:t>
                      </a:r>
                      <a:r>
                        <a:rPr lang="en-US" sz="1700" b="1" i="0" kern="1200" dirty="0" smtClean="0">
                          <a:solidFill>
                            <a:srgbClr val="0000CC"/>
                          </a:solidFill>
                          <a:latin typeface="+mn-lt"/>
                          <a:ea typeface="+mn-ea"/>
                          <a:cs typeface="+mn-cs"/>
                        </a:rPr>
                        <a:t>.</a:t>
                      </a:r>
                      <a:r>
                        <a:rPr lang="en-US" sz="1700" b="1" i="0" kern="1200" baseline="0" dirty="0" smtClean="0">
                          <a:solidFill>
                            <a:srgbClr val="0000CC"/>
                          </a:solidFill>
                          <a:latin typeface="+mn-lt"/>
                          <a:ea typeface="+mn-ea"/>
                          <a:cs typeface="+mn-cs"/>
                        </a:rPr>
                        <a:t> </a:t>
                      </a:r>
                    </a:p>
                    <a:p>
                      <a:pPr marL="166688" marR="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i="0" kern="1200" baseline="0" dirty="0" err="1" smtClean="0">
                          <a:solidFill>
                            <a:schemeClr val="tx1"/>
                          </a:solidFill>
                          <a:latin typeface="+mn-lt"/>
                          <a:ea typeface="+mn-ea"/>
                          <a:cs typeface="+mn-cs"/>
                        </a:rPr>
                        <a:t>Ví</a:t>
                      </a:r>
                      <a:r>
                        <a:rPr lang="en-US" sz="1600" b="1" i="0" kern="1200" baseline="0" dirty="0" smtClean="0">
                          <a:solidFill>
                            <a:schemeClr val="tx1"/>
                          </a:solidFill>
                          <a:latin typeface="+mn-lt"/>
                          <a:ea typeface="+mn-ea"/>
                          <a:cs typeface="+mn-cs"/>
                        </a:rPr>
                        <a:t> </a:t>
                      </a:r>
                      <a:r>
                        <a:rPr lang="en-US" sz="1600" b="1" i="0" kern="1200" baseline="0" dirty="0" err="1" smtClean="0">
                          <a:solidFill>
                            <a:schemeClr val="tx1"/>
                          </a:solidFill>
                          <a:latin typeface="+mn-lt"/>
                          <a:ea typeface="+mn-ea"/>
                          <a:cs typeface="+mn-cs"/>
                        </a:rPr>
                        <a:t>dụ</a:t>
                      </a:r>
                      <a:r>
                        <a:rPr lang="en-US" sz="1600" b="1" i="0" kern="1200" baseline="0" dirty="0" smtClean="0">
                          <a:solidFill>
                            <a:schemeClr val="tx1"/>
                          </a:solidFill>
                          <a:latin typeface="+mn-lt"/>
                          <a:ea typeface="+mn-ea"/>
                          <a:cs typeface="+mn-cs"/>
                        </a:rPr>
                        <a:t>: </a:t>
                      </a:r>
                      <a:r>
                        <a:rPr lang="en-US" sz="1600" b="1" i="0" kern="1200" dirty="0" smtClean="0">
                          <a:solidFill>
                            <a:schemeClr val="tx1"/>
                          </a:solidFill>
                          <a:latin typeface="+mn-lt"/>
                          <a:ea typeface="+mn-ea"/>
                          <a:cs typeface="+mn-cs"/>
                        </a:rPr>
                        <a:t>6 </a:t>
                      </a:r>
                      <a:r>
                        <a:rPr lang="en-US" sz="1600" b="1" i="0" kern="1200" dirty="0" err="1" smtClean="0">
                          <a:solidFill>
                            <a:schemeClr val="tx2"/>
                          </a:solidFill>
                          <a:latin typeface="+mn-lt"/>
                          <a:ea typeface="+mn-ea"/>
                          <a:cs typeface="+mn-cs"/>
                        </a:rPr>
                        <a:t>câu</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chuyện</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điển</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hình</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trong</a:t>
                      </a:r>
                      <a:r>
                        <a:rPr lang="en-US" sz="1600" b="1" i="0" kern="1200" dirty="0" smtClean="0">
                          <a:solidFill>
                            <a:schemeClr val="tx2"/>
                          </a:solidFill>
                          <a:latin typeface="+mn-lt"/>
                          <a:ea typeface="+mn-ea"/>
                          <a:cs typeface="+mn-cs"/>
                        </a:rPr>
                        <a:t> TL </a:t>
                      </a:r>
                      <a:r>
                        <a:rPr lang="en-US" sz="1600" b="1" i="0" kern="1200" dirty="0" err="1" smtClean="0">
                          <a:solidFill>
                            <a:schemeClr val="tx2"/>
                          </a:solidFill>
                          <a:latin typeface="+mn-lt"/>
                          <a:ea typeface="+mn-ea"/>
                          <a:cs typeface="+mn-cs"/>
                        </a:rPr>
                        <a:t>hướng</a:t>
                      </a:r>
                      <a:r>
                        <a:rPr lang="en-US" sz="1600" b="1" i="0" kern="1200" baseline="0" dirty="0" smtClean="0">
                          <a:solidFill>
                            <a:schemeClr val="tx2"/>
                          </a:solidFill>
                          <a:latin typeface="+mn-lt"/>
                          <a:ea typeface="+mn-ea"/>
                          <a:cs typeface="+mn-cs"/>
                        </a:rPr>
                        <a:t> </a:t>
                      </a:r>
                      <a:r>
                        <a:rPr lang="en-US" sz="1600" b="1" i="0" kern="1200" baseline="0" dirty="0" err="1" smtClean="0">
                          <a:solidFill>
                            <a:schemeClr val="tx2"/>
                          </a:solidFill>
                          <a:latin typeface="+mn-lt"/>
                          <a:ea typeface="+mn-ea"/>
                          <a:cs typeface="+mn-cs"/>
                        </a:rPr>
                        <a:t>nghiệp</a:t>
                      </a:r>
                      <a:r>
                        <a:rPr lang="en-US" sz="1600" b="1" i="0" kern="1200" baseline="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lớp</a:t>
                      </a:r>
                      <a:r>
                        <a:rPr lang="en-US" sz="1600" b="1" i="0" kern="1200" dirty="0" smtClean="0">
                          <a:solidFill>
                            <a:schemeClr val="tx2"/>
                          </a:solidFill>
                          <a:latin typeface="+mn-lt"/>
                          <a:ea typeface="+mn-ea"/>
                          <a:cs typeface="+mn-cs"/>
                        </a:rPr>
                        <a:t> 9,10, 11, 12</a:t>
                      </a:r>
                      <a:r>
                        <a:rPr lang="en-US" sz="1600" b="1" i="0" kern="1200" baseline="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chỉ</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có</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hình</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ảnh</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của</a:t>
                      </a:r>
                      <a:r>
                        <a:rPr lang="en-US" sz="1600" b="1" i="0" kern="1200" dirty="0" smtClean="0">
                          <a:solidFill>
                            <a:schemeClr val="tx2"/>
                          </a:solidFill>
                          <a:latin typeface="+mn-lt"/>
                          <a:ea typeface="+mn-ea"/>
                          <a:cs typeface="+mn-cs"/>
                        </a:rPr>
                        <a:t> </a:t>
                      </a:r>
                      <a:r>
                        <a:rPr lang="en-US" sz="1600" b="1" i="0" kern="1200" dirty="0" err="1" smtClean="0">
                          <a:solidFill>
                            <a:schemeClr val="tx2"/>
                          </a:solidFill>
                          <a:latin typeface="+mn-lt"/>
                          <a:ea typeface="+mn-ea"/>
                          <a:cs typeface="+mn-cs"/>
                        </a:rPr>
                        <a:t>nam</a:t>
                      </a:r>
                      <a:r>
                        <a:rPr lang="en-US" sz="1600" b="1" i="0" kern="1200" dirty="0" smtClean="0">
                          <a:solidFill>
                            <a:schemeClr val="tx2"/>
                          </a:solidFill>
                          <a:latin typeface="+mn-lt"/>
                          <a:ea typeface="+mn-ea"/>
                          <a:cs typeface="+mn-cs"/>
                        </a:rPr>
                        <a:t>,</a:t>
                      </a:r>
                      <a:r>
                        <a:rPr lang="en-US" sz="1600" b="1" i="0" kern="1200" baseline="0" dirty="0" smtClean="0">
                          <a:solidFill>
                            <a:schemeClr val="tx2"/>
                          </a:solidFill>
                          <a:latin typeface="+mn-lt"/>
                          <a:ea typeface="+mn-ea"/>
                          <a:cs typeface="+mn-cs"/>
                        </a:rPr>
                        <a:t> </a:t>
                      </a:r>
                      <a:r>
                        <a:rPr lang="en-US" sz="1600" b="1" i="0" kern="1200" baseline="0" dirty="0" err="1" smtClean="0">
                          <a:solidFill>
                            <a:schemeClr val="tx2"/>
                          </a:solidFill>
                          <a:latin typeface="+mn-lt"/>
                          <a:ea typeface="+mn-ea"/>
                          <a:cs typeface="+mn-cs"/>
                        </a:rPr>
                        <a:t>không</a:t>
                      </a:r>
                      <a:r>
                        <a:rPr lang="en-US" sz="1600" b="1" i="0" kern="1200" baseline="0" dirty="0" smtClean="0">
                          <a:solidFill>
                            <a:schemeClr val="tx2"/>
                          </a:solidFill>
                          <a:latin typeface="+mn-lt"/>
                          <a:ea typeface="+mn-ea"/>
                          <a:cs typeface="+mn-cs"/>
                        </a:rPr>
                        <a:t> </a:t>
                      </a:r>
                      <a:r>
                        <a:rPr lang="en-US" sz="1600" b="1" i="0" kern="1200" baseline="0" dirty="0" err="1" smtClean="0">
                          <a:solidFill>
                            <a:schemeClr val="tx2"/>
                          </a:solidFill>
                          <a:latin typeface="+mn-lt"/>
                          <a:ea typeface="+mn-ea"/>
                          <a:cs typeface="+mn-cs"/>
                        </a:rPr>
                        <a:t>có</a:t>
                      </a:r>
                      <a:r>
                        <a:rPr lang="en-US" sz="1600" b="1" i="0" kern="1200" baseline="0" dirty="0" smtClean="0">
                          <a:solidFill>
                            <a:schemeClr val="tx2"/>
                          </a:solidFill>
                          <a:latin typeface="+mn-lt"/>
                          <a:ea typeface="+mn-ea"/>
                          <a:cs typeface="+mn-cs"/>
                        </a:rPr>
                        <a:t> </a:t>
                      </a:r>
                      <a:r>
                        <a:rPr lang="en-US" sz="1600" b="1" i="0" kern="1200" baseline="0" dirty="0" err="1" smtClean="0">
                          <a:solidFill>
                            <a:schemeClr val="tx2"/>
                          </a:solidFill>
                          <a:latin typeface="+mn-lt"/>
                          <a:ea typeface="+mn-ea"/>
                          <a:cs typeface="+mn-cs"/>
                        </a:rPr>
                        <a:t>nữ</a:t>
                      </a:r>
                      <a:endParaRPr lang="en-US" sz="1600" b="1" i="0" kern="1200" dirty="0" smtClean="0">
                        <a:solidFill>
                          <a:schemeClr val="tx2"/>
                        </a:solidFill>
                        <a:latin typeface="+mn-lt"/>
                        <a:ea typeface="+mn-ea"/>
                        <a:cs typeface="+mn-cs"/>
                      </a:endParaRPr>
                    </a:p>
                  </a:txBody>
                  <a:tcPr marT="45717" marB="45717"/>
                </a:tc>
                <a:tc>
                  <a:txBody>
                    <a:bodyPr/>
                    <a:lstStyle/>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baseline="0" dirty="0" err="1" smtClean="0">
                          <a:solidFill>
                            <a:srgbClr val="0000CC"/>
                          </a:solidFill>
                          <a:latin typeface="+mn-lt"/>
                          <a:ea typeface="+mn-ea"/>
                          <a:cs typeface="+mn-cs"/>
                        </a:rPr>
                        <a:t>Nữ</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được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mô</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tả</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thiếu</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động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lực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thiếu</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hứng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thú</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làm</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việc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thành</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công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nghề</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nghiệp</a:t>
                      </a:r>
                      <a:r>
                        <a:rPr lang="en-US" sz="1800" b="1" i="0" kern="1200" baseline="0" dirty="0" smtClean="0">
                          <a:solidFill>
                            <a:srgbClr val="0000CC"/>
                          </a:solidFill>
                          <a:latin typeface="+mn-lt"/>
                          <a:ea typeface="+mn-ea"/>
                          <a:cs typeface="+mn-cs"/>
                        </a:rPr>
                        <a:t> ở </a:t>
                      </a:r>
                      <a:r>
                        <a:rPr lang="en-US" sz="1800" b="1" i="0" kern="1200" baseline="0" dirty="0" err="1" smtClean="0">
                          <a:solidFill>
                            <a:srgbClr val="0000CC"/>
                          </a:solidFill>
                          <a:latin typeface="+mn-lt"/>
                          <a:ea typeface="+mn-ea"/>
                          <a:cs typeface="+mn-cs"/>
                        </a:rPr>
                        <a:t>mức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thấp</a:t>
                      </a:r>
                      <a:endParaRPr lang="en-US" sz="1800" b="1" i="0" kern="1200" baseline="0" dirty="0" smtClean="0">
                        <a:solidFill>
                          <a:srgbClr val="0000CC"/>
                        </a:solidFill>
                        <a:latin typeface="+mn-lt"/>
                        <a:ea typeface="+mn-ea"/>
                        <a:cs typeface="+mn-cs"/>
                      </a:endParaRP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baseline="0" dirty="0" err="1" smtClean="0">
                          <a:solidFill>
                            <a:srgbClr val="0000CC"/>
                          </a:solidFill>
                          <a:latin typeface="+mn-lt"/>
                          <a:ea typeface="+mn-ea"/>
                          <a:cs typeface="+mn-cs"/>
                        </a:rPr>
                        <a:t>Không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thấy</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hình</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ảnh</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nữ</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thành</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công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trong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các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lĩnh</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vực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nghề</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nghiệp</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như</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cơ</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khí</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chế</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tạo</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máy</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nghiên</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cứu</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khoa</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học</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hàng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không</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vũ</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trụ</a:t>
                      </a:r>
                      <a:r>
                        <a:rPr lang="en-US" sz="1800" b="1" i="0" kern="1200" baseline="0" dirty="0" smtClean="0">
                          <a:solidFill>
                            <a:srgbClr val="0000CC"/>
                          </a:solidFill>
                          <a:latin typeface="+mn-lt"/>
                          <a:ea typeface="+mn-ea"/>
                          <a:cs typeface="+mn-cs"/>
                        </a:rPr>
                        <a:t> hay </a:t>
                      </a:r>
                      <a:r>
                        <a:rPr lang="en-US" sz="1800" b="1" i="0" kern="1200" baseline="0" dirty="0" err="1" smtClean="0">
                          <a:solidFill>
                            <a:srgbClr val="0000CC"/>
                          </a:solidFill>
                          <a:latin typeface="+mn-lt"/>
                          <a:ea typeface="+mn-ea"/>
                          <a:cs typeface="+mn-cs"/>
                        </a:rPr>
                        <a:t>thể</a:t>
                      </a:r>
                      <a:r>
                        <a:rPr lang="en-US" sz="1800" b="1" i="0" kern="1200" baseline="0" dirty="0" smtClean="0">
                          <a:solidFill>
                            <a:srgbClr val="0000CC"/>
                          </a:solidFill>
                          <a:latin typeface="+mn-lt"/>
                          <a:ea typeface="+mn-ea"/>
                          <a:cs typeface="+mn-cs"/>
                        </a:rPr>
                        <a:t> </a:t>
                      </a:r>
                      <a:r>
                        <a:rPr lang="en-US" sz="1800" b="1" i="0" kern="1200" baseline="0" dirty="0" err="1" smtClean="0">
                          <a:solidFill>
                            <a:srgbClr val="0000CC"/>
                          </a:solidFill>
                          <a:latin typeface="+mn-lt"/>
                          <a:ea typeface="+mn-ea"/>
                          <a:cs typeface="+mn-cs"/>
                        </a:rPr>
                        <a:t>thao</a:t>
                      </a:r>
                      <a:r>
                        <a:rPr lang="en-US" sz="1800" b="1" i="0" kern="1200" baseline="0" dirty="0" smtClean="0">
                          <a:solidFill>
                            <a:srgbClr val="0000CC"/>
                          </a:solidFill>
                          <a:latin typeface="+mn-lt"/>
                          <a:ea typeface="+mn-ea"/>
                          <a:cs typeface="+mn-cs"/>
                        </a:rPr>
                        <a:t>,…</a:t>
                      </a:r>
                    </a:p>
                  </a:txBody>
                  <a:tcPr marT="45717" marB="45717"/>
                </a:tc>
              </a:tr>
            </a:tbl>
          </a:graphicData>
        </a:graphic>
      </p:graphicFrame>
    </p:spTree>
    <p:extLst>
      <p:ext uri="{BB962C8B-B14F-4D97-AF65-F5344CB8AC3E}">
        <p14:creationId xmlns:p14="http://schemas.microsoft.com/office/powerpoint/2010/main" val="1080960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16855" cy="563562"/>
          </a:xfrm>
        </p:spPr>
        <p:txBody>
          <a:bodyPr/>
          <a:lstStyle/>
          <a:p>
            <a:r>
              <a:rPr lang="en-US" sz="2800" b="1" dirty="0" err="1">
                <a:solidFill>
                  <a:srgbClr val="0000FF"/>
                </a:solidFill>
                <a:latin typeface="Calibri" pitchFamily="34" charset="0"/>
                <a:cs typeface="Arial" pitchFamily="34" charset="0"/>
              </a:rPr>
              <a:t>Ví</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dụ</a:t>
            </a:r>
            <a:r>
              <a:rPr lang="en-US" sz="2800" b="1" dirty="0">
                <a:solidFill>
                  <a:srgbClr val="0000FF"/>
                </a:solidFill>
                <a:latin typeface="Calibri" pitchFamily="34" charset="0"/>
                <a:cs typeface="Arial" pitchFamily="34" charset="0"/>
              </a:rPr>
              <a:t>: </a:t>
            </a:r>
            <a:r>
              <a:rPr lang="en-US" sz="2800" b="1" dirty="0" err="1" smtClean="0">
                <a:solidFill>
                  <a:srgbClr val="0000FF"/>
                </a:solidFill>
                <a:latin typeface="Calibri" pitchFamily="34" charset="0"/>
                <a:cs typeface="Arial" pitchFamily="34" charset="0"/>
              </a:rPr>
              <a:t>Phân</a:t>
            </a:r>
            <a:r>
              <a:rPr lang="en-US" sz="2800" b="1" dirty="0" smtClean="0">
                <a:solidFill>
                  <a:srgbClr val="0000FF"/>
                </a:solidFill>
                <a:latin typeface="Calibri" pitchFamily="34" charset="0"/>
                <a:cs typeface="Arial" pitchFamily="34" charset="0"/>
              </a:rPr>
              <a:t> </a:t>
            </a:r>
            <a:r>
              <a:rPr lang="en-US" sz="2800" b="1" dirty="0" err="1" smtClean="0">
                <a:solidFill>
                  <a:srgbClr val="0000FF"/>
                </a:solidFill>
                <a:latin typeface="Calibri" pitchFamily="34" charset="0"/>
                <a:cs typeface="Arial" pitchFamily="34" charset="0"/>
              </a:rPr>
              <a:t>biệt</a:t>
            </a:r>
            <a:r>
              <a:rPr lang="en-US" sz="2800" b="1" dirty="0" smtClean="0">
                <a:solidFill>
                  <a:srgbClr val="0000FF"/>
                </a:solidFill>
                <a:latin typeface="Calibri" pitchFamily="34" charset="0"/>
                <a:cs typeface="Arial" pitchFamily="34" charset="0"/>
              </a:rPr>
              <a:t> </a:t>
            </a:r>
            <a:r>
              <a:rPr lang="en-US" sz="2800" b="1" dirty="0" err="1" smtClean="0">
                <a:solidFill>
                  <a:srgbClr val="0000FF"/>
                </a:solidFill>
                <a:latin typeface="Calibri" pitchFamily="34" charset="0"/>
                <a:cs typeface="Arial" pitchFamily="34" charset="0"/>
              </a:rPr>
              <a:t>đối</a:t>
            </a:r>
            <a:r>
              <a:rPr lang="en-US" sz="2800" b="1" dirty="0" smtClean="0">
                <a:solidFill>
                  <a:srgbClr val="0000FF"/>
                </a:solidFill>
                <a:latin typeface="Calibri" pitchFamily="34" charset="0"/>
                <a:cs typeface="Arial" pitchFamily="34" charset="0"/>
              </a:rPr>
              <a:t> </a:t>
            </a:r>
            <a:r>
              <a:rPr lang="en-US" sz="2800" b="1" dirty="0" err="1" smtClean="0">
                <a:solidFill>
                  <a:srgbClr val="0000FF"/>
                </a:solidFill>
                <a:latin typeface="Calibri" pitchFamily="34" charset="0"/>
                <a:cs typeface="Arial" pitchFamily="34" charset="0"/>
              </a:rPr>
              <a:t>xử</a:t>
            </a:r>
            <a:r>
              <a:rPr lang="en-US" sz="2800" b="1" dirty="0" smtClean="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về</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giới</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trong</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nhà</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trường</a:t>
            </a:r>
            <a:r>
              <a:rPr lang="en-US" sz="2800" b="1" dirty="0">
                <a:solidFill>
                  <a:srgbClr val="0000FF"/>
                </a:solidFill>
                <a:latin typeface="Calibri" pitchFamily="34" charset="0"/>
                <a:cs typeface="Arial" pitchFamily="34" charset="0"/>
              </a:rPr>
              <a:t> </a:t>
            </a:r>
            <a:r>
              <a:rPr lang="en-US" sz="2800" b="1" dirty="0" err="1" smtClean="0">
                <a:solidFill>
                  <a:srgbClr val="0000FF"/>
                </a:solidFill>
                <a:latin typeface="Calibri" pitchFamily="34" charset="0"/>
                <a:cs typeface="Arial" pitchFamily="34" charset="0"/>
              </a:rPr>
              <a:t>phổ</a:t>
            </a:r>
            <a:r>
              <a:rPr lang="en-US" sz="2800" b="1" dirty="0" smtClean="0">
                <a:solidFill>
                  <a:srgbClr val="0000FF"/>
                </a:solidFill>
                <a:latin typeface="Calibri" pitchFamily="34" charset="0"/>
                <a:cs typeface="Arial" pitchFamily="34" charset="0"/>
              </a:rPr>
              <a:t> </a:t>
            </a:r>
            <a:r>
              <a:rPr lang="en-US" sz="2800" b="1" dirty="0" err="1" smtClean="0">
                <a:solidFill>
                  <a:srgbClr val="0000FF"/>
                </a:solidFill>
                <a:latin typeface="Calibri" pitchFamily="34" charset="0"/>
                <a:cs typeface="Arial" pitchFamily="34" charset="0"/>
              </a:rPr>
              <a:t>thông</a:t>
            </a:r>
            <a:endParaRPr lang="en-US" sz="2800" dirty="0">
              <a:latin typeface="Calibri" pitchFamily="34" charset="0"/>
            </a:endParaRPr>
          </a:p>
        </p:txBody>
      </p:sp>
      <p:sp>
        <p:nvSpPr>
          <p:cNvPr id="4" name="Rectangle 3"/>
          <p:cNvSpPr>
            <a:spLocks noChangeArrowheads="1"/>
          </p:cNvSpPr>
          <p:nvPr/>
        </p:nvSpPr>
        <p:spPr bwMode="auto">
          <a:xfrm>
            <a:off x="211015" y="914400"/>
            <a:ext cx="5712113" cy="6019800"/>
          </a:xfrm>
          <a:prstGeom prst="rect">
            <a:avLst/>
          </a:prstGeom>
          <a:noFill/>
          <a:ln w="9525">
            <a:noFill/>
            <a:miter lim="800000"/>
            <a:headEnd/>
            <a:tailEnd/>
          </a:ln>
        </p:spPr>
        <p:txBody>
          <a:bodyPr/>
          <a:lstStyle/>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smtClean="0">
                <a:solidFill>
                  <a:schemeClr val="tx2"/>
                </a:solidFill>
                <a:latin typeface="Arial" pitchFamily="34" charset="0"/>
                <a:cs typeface="Arial" pitchFamily="34" charset="0"/>
              </a:rPr>
              <a:t>GVCN </a:t>
            </a:r>
            <a:r>
              <a:rPr lang="en-US" sz="2200" b="1" dirty="0" err="1">
                <a:solidFill>
                  <a:schemeClr val="tx2"/>
                </a:solidFill>
                <a:latin typeface="Arial" pitchFamily="34" charset="0"/>
                <a:cs typeface="Arial" pitchFamily="34" charset="0"/>
              </a:rPr>
              <a:t>thường</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giao</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cho</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nữ</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làm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nhiều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việc</a:t>
            </a:r>
            <a:r>
              <a:rPr lang="en-US" sz="2200" b="1" dirty="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nhẹ</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việc</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phụ</a:t>
            </a:r>
            <a:r>
              <a:rPr lang="en-US" sz="2200" b="1" dirty="0" smtClean="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trợ</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hơn</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nam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yêu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cầu</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nam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làm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nhiều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việc</a:t>
            </a:r>
            <a:r>
              <a:rPr lang="en-US" sz="2200" b="1" dirty="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nặng</a:t>
            </a:r>
            <a:endParaRPr lang="en-US" sz="2200" b="1" dirty="0" smtClean="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err="1" smtClean="0">
                <a:solidFill>
                  <a:schemeClr val="tx2"/>
                </a:solidFill>
                <a:latin typeface="Arial" pitchFamily="34" charset="0"/>
                <a:cs typeface="Arial" pitchFamily="34" charset="0"/>
              </a:rPr>
              <a:t>Không</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gian</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sinh</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hoạt</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chơi</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và</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những</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trò</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chơi</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của</a:t>
            </a:r>
            <a:r>
              <a:rPr lang="en-US" sz="2200" b="1" dirty="0" smtClean="0">
                <a:solidFill>
                  <a:schemeClr val="tx2"/>
                </a:solidFill>
                <a:latin typeface="Arial" pitchFamily="34" charset="0"/>
                <a:cs typeface="Arial" pitchFamily="34" charset="0"/>
              </a:rPr>
              <a:t> HS </a:t>
            </a:r>
            <a:r>
              <a:rPr lang="en-US" sz="2200" b="1" dirty="0" err="1" smtClean="0">
                <a:solidFill>
                  <a:schemeClr val="tx2"/>
                </a:solidFill>
                <a:latin typeface="Arial" pitchFamily="34" charset="0"/>
                <a:cs typeface="Arial" pitchFamily="34" charset="0"/>
              </a:rPr>
              <a:t>nam</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cũng</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nhiều</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hơn</a:t>
            </a:r>
            <a:r>
              <a:rPr lang="en-US" sz="2200" b="1" dirty="0" smtClean="0">
                <a:solidFill>
                  <a:schemeClr val="tx2"/>
                </a:solidFill>
                <a:latin typeface="Arial" pitchFamily="34" charset="0"/>
                <a:cs typeface="Arial" pitchFamily="34" charset="0"/>
              </a:rPr>
              <a:t> HS </a:t>
            </a:r>
            <a:r>
              <a:rPr lang="en-US" sz="2200" b="1" dirty="0" err="1" smtClean="0">
                <a:solidFill>
                  <a:schemeClr val="tx2"/>
                </a:solidFill>
                <a:latin typeface="Arial" pitchFamily="34" charset="0"/>
                <a:cs typeface="Arial" pitchFamily="34" charset="0"/>
              </a:rPr>
              <a:t>nữ</a:t>
            </a:r>
            <a:endParaRPr lang="en-US" sz="2200" b="1" dirty="0" smtClean="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smtClean="0">
                <a:solidFill>
                  <a:schemeClr val="tx2"/>
                </a:solidFill>
                <a:latin typeface="Arial" pitchFamily="34" charset="0"/>
                <a:cs typeface="Arial" pitchFamily="34" charset="0"/>
              </a:rPr>
              <a:t>HS </a:t>
            </a:r>
            <a:r>
              <a:rPr lang="en-US" sz="2200" b="1" dirty="0" err="1" smtClean="0">
                <a:solidFill>
                  <a:schemeClr val="tx2"/>
                </a:solidFill>
                <a:latin typeface="Arial" pitchFamily="34" charset="0"/>
                <a:cs typeface="Arial" pitchFamily="34" charset="0"/>
              </a:rPr>
              <a:t>nam</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có</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thể</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được</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chọn</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vào</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các</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đội</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tuyển</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thi</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đấu</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thể</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thao</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ngược</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lại</a:t>
            </a:r>
            <a:r>
              <a:rPr lang="en-US" sz="2200" b="1" dirty="0" smtClean="0">
                <a:solidFill>
                  <a:schemeClr val="tx2"/>
                </a:solidFill>
                <a:latin typeface="Arial" pitchFamily="34" charset="0"/>
                <a:cs typeface="Arial" pitchFamily="34" charset="0"/>
              </a:rPr>
              <a:t> HS </a:t>
            </a:r>
            <a:r>
              <a:rPr lang="en-US" sz="2200" b="1" dirty="0" err="1" smtClean="0">
                <a:solidFill>
                  <a:schemeClr val="tx2"/>
                </a:solidFill>
                <a:latin typeface="Arial" pitchFamily="34" charset="0"/>
                <a:cs typeface="Arial" pitchFamily="34" charset="0"/>
              </a:rPr>
              <a:t>nữ</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được</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chọn</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vào</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đội</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văn</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nghệ</a:t>
            </a:r>
            <a:endParaRPr lang="en-US" sz="2200" b="1" dirty="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err="1" smtClean="0">
                <a:solidFill>
                  <a:schemeClr val="tx2"/>
                </a:solidFill>
                <a:latin typeface="Arial" pitchFamily="34" charset="0"/>
                <a:cs typeface="Arial" pitchFamily="34" charset="0"/>
              </a:rPr>
              <a:t>Tỷ</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lệ</a:t>
            </a:r>
            <a:r>
              <a:rPr lang="en-US" sz="2200" b="1" dirty="0" smtClean="0">
                <a:solidFill>
                  <a:schemeClr val="tx2"/>
                </a:solidFill>
                <a:latin typeface="Arial" pitchFamily="34" charset="0"/>
                <a:cs typeface="Arial" pitchFamily="34" charset="0"/>
              </a:rPr>
              <a:t> HS </a:t>
            </a:r>
            <a:r>
              <a:rPr lang="en-US" sz="2200" b="1" dirty="0" err="1" smtClean="0">
                <a:solidFill>
                  <a:schemeClr val="tx2"/>
                </a:solidFill>
                <a:latin typeface="Arial" pitchFamily="34" charset="0"/>
                <a:cs typeface="Arial" pitchFamily="34" charset="0"/>
              </a:rPr>
              <a:t>nữ</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được</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học</a:t>
            </a:r>
            <a:r>
              <a:rPr lang="en-US" sz="2200" b="1" dirty="0" smtClean="0">
                <a:solidFill>
                  <a:schemeClr val="tx2"/>
                </a:solidFill>
                <a:latin typeface="Arial" pitchFamily="34" charset="0"/>
                <a:cs typeface="Arial" pitchFamily="34" charset="0"/>
              </a:rPr>
              <a:t> </a:t>
            </a:r>
            <a:r>
              <a:rPr lang="en-US" sz="2200" b="1" err="1" smtClean="0">
                <a:solidFill>
                  <a:schemeClr val="tx2"/>
                </a:solidFill>
                <a:latin typeface="Arial" pitchFamily="34" charset="0"/>
                <a:cs typeface="Arial" pitchFamily="34" charset="0"/>
              </a:rPr>
              <a:t>nghề</a:t>
            </a:r>
            <a:r>
              <a:rPr lang="en-US" sz="2200" b="1" smtClean="0">
                <a:solidFill>
                  <a:schemeClr val="tx2"/>
                </a:solidFill>
                <a:latin typeface="Arial" pitchFamily="34" charset="0"/>
                <a:cs typeface="Arial" pitchFamily="34" charset="0"/>
              </a:rPr>
              <a:t> kỹ </a:t>
            </a:r>
            <a:r>
              <a:rPr lang="en-US" sz="2200" b="1" dirty="0" err="1" smtClean="0">
                <a:solidFill>
                  <a:schemeClr val="tx2"/>
                </a:solidFill>
                <a:latin typeface="Arial" pitchFamily="34" charset="0"/>
                <a:cs typeface="Arial" pitchFamily="34" charset="0"/>
              </a:rPr>
              <a:t>thuật</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ít</a:t>
            </a:r>
            <a:r>
              <a:rPr lang="en-US" sz="2200" b="1" dirty="0" smtClean="0">
                <a:solidFill>
                  <a:schemeClr val="tx2"/>
                </a:solidFill>
                <a:latin typeface="Arial" pitchFamily="34" charset="0"/>
                <a:cs typeface="Arial" pitchFamily="34" charset="0"/>
              </a:rPr>
              <a:t> </a:t>
            </a:r>
            <a:r>
              <a:rPr lang="en-US" sz="2200" b="1" dirty="0" err="1" smtClean="0">
                <a:solidFill>
                  <a:schemeClr val="tx2"/>
                </a:solidFill>
                <a:latin typeface="Arial" pitchFamily="34" charset="0"/>
                <a:cs typeface="Arial" pitchFamily="34" charset="0"/>
              </a:rPr>
              <a:t>hơn</a:t>
            </a:r>
            <a:r>
              <a:rPr lang="en-US" sz="2200" b="1" dirty="0" smtClean="0">
                <a:solidFill>
                  <a:schemeClr val="tx2"/>
                </a:solidFill>
                <a:latin typeface="Arial" pitchFamily="34" charset="0"/>
                <a:cs typeface="Arial" pitchFamily="34" charset="0"/>
              </a:rPr>
              <a:t> HS </a:t>
            </a:r>
            <a:r>
              <a:rPr lang="en-US" sz="2200" b="1" dirty="0" err="1" smtClean="0">
                <a:solidFill>
                  <a:schemeClr val="tx2"/>
                </a:solidFill>
                <a:latin typeface="Arial" pitchFamily="34" charset="0"/>
                <a:cs typeface="Arial" pitchFamily="34" charset="0"/>
              </a:rPr>
              <a:t>nam</a:t>
            </a:r>
            <a:endParaRPr lang="en-US" sz="2200" b="1" dirty="0" smtClean="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smtClean="0">
                <a:solidFill>
                  <a:schemeClr val="tx2"/>
                </a:solidFill>
                <a:latin typeface="Arial" pitchFamily="34" charset="0"/>
                <a:cs typeface="Arial" pitchFamily="34" charset="0"/>
              </a:rPr>
              <a:t>…….</a:t>
            </a:r>
            <a:endParaRPr lang="en-US" sz="2200" b="1" dirty="0">
              <a:solidFill>
                <a:schemeClr val="tx2"/>
              </a:solidFill>
              <a:latin typeface="Arial" pitchFamily="34" charset="0"/>
              <a:cs typeface="Arial" pitchFamily="34" charset="0"/>
            </a:endParaRPr>
          </a:p>
          <a:p>
            <a:pPr marL="307975" lvl="2" indent="-328613" algn="just">
              <a:lnSpc>
                <a:spcPct val="80000"/>
              </a:lnSpc>
              <a:spcBef>
                <a:spcPct val="20000"/>
              </a:spcBef>
              <a:spcAft>
                <a:spcPts val="600"/>
              </a:spcAft>
              <a:buClr>
                <a:srgbClr val="FF0000"/>
              </a:buClr>
              <a:buSzPct val="90000"/>
              <a:buFont typeface="Wingdings" pitchFamily="2" charset="2"/>
              <a:buChar char=""/>
              <a:defRPr/>
            </a:pPr>
            <a:r>
              <a:rPr lang="en-US" sz="2200" b="1" smtClean="0">
                <a:solidFill>
                  <a:srgbClr val="0000CC"/>
                </a:solidFill>
                <a:latin typeface="Arial" pitchFamily="34" charset="0"/>
                <a:cs typeface="Arial" pitchFamily="34" charset="0"/>
              </a:rPr>
              <a:t>Những </a:t>
            </a:r>
            <a:r>
              <a:rPr lang="en-US" sz="2200" b="1" dirty="0" smtClean="0">
                <a:solidFill>
                  <a:srgbClr val="0000CC"/>
                </a:solidFill>
                <a:latin typeface="Arial" pitchFamily="34" charset="0"/>
                <a:cs typeface="Arial" pitchFamily="34" charset="0"/>
              </a:rPr>
              <a:t>PBĐX </a:t>
            </a:r>
            <a:r>
              <a:rPr lang="en-US" sz="2200" b="1" dirty="0" err="1" smtClean="0">
                <a:solidFill>
                  <a:srgbClr val="0000CC"/>
                </a:solidFill>
                <a:latin typeface="Arial" pitchFamily="34" charset="0"/>
                <a:cs typeface="Arial" pitchFamily="34" charset="0"/>
              </a:rPr>
              <a:t>về</a:t>
            </a:r>
            <a:r>
              <a:rPr lang="en-US" sz="2200" b="1" dirty="0" smtClean="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giới</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này</a:t>
            </a:r>
            <a:r>
              <a:rPr lang="en-US" sz="2200" b="1" dirty="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có</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thể</a:t>
            </a:r>
            <a:r>
              <a:rPr lang="en-US" sz="2200" b="1" dirty="0" smtClean="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cản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trở</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nam</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nữ</a:t>
            </a:r>
            <a:r>
              <a:rPr lang="en-US" sz="2200" b="1" dirty="0">
                <a:solidFill>
                  <a:srgbClr val="0000CC"/>
                </a:solidFill>
                <a:latin typeface="Arial" pitchFamily="34" charset="0"/>
                <a:cs typeface="Arial" pitchFamily="34" charset="0"/>
              </a:rPr>
              <a:t> HS </a:t>
            </a:r>
            <a:r>
              <a:rPr lang="en-US" sz="2200" b="1" dirty="0" err="1">
                <a:solidFill>
                  <a:srgbClr val="0000CC"/>
                </a:solidFill>
                <a:latin typeface="Arial" pitchFamily="34" charset="0"/>
                <a:cs typeface="Arial" pitchFamily="34" charset="0"/>
              </a:rPr>
              <a:t>được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tiếp</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cận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công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bằng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với</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cơ</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hội</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học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tập</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phát</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triển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nghề</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nghiệp</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theo</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đúng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năng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lực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sở</a:t>
            </a:r>
            <a:r>
              <a:rPr lang="en-US" sz="2200" b="1" dirty="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trường</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cũng</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như</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sự</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rèn</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luyện</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các</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kỹ</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năng</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để</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phát</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triển</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bản</a:t>
            </a:r>
            <a:r>
              <a:rPr lang="en-US" sz="2200" b="1" dirty="0" smtClean="0">
                <a:solidFill>
                  <a:srgbClr val="0000CC"/>
                </a:solidFill>
                <a:latin typeface="Arial" pitchFamily="34" charset="0"/>
                <a:cs typeface="Arial" pitchFamily="34" charset="0"/>
              </a:rPr>
              <a:t> </a:t>
            </a:r>
            <a:r>
              <a:rPr lang="en-US" sz="2200" b="1" dirty="0" err="1" smtClean="0">
                <a:solidFill>
                  <a:srgbClr val="0000CC"/>
                </a:solidFill>
                <a:latin typeface="Arial" pitchFamily="34" charset="0"/>
                <a:cs typeface="Arial" pitchFamily="34" charset="0"/>
              </a:rPr>
              <a:t>thân</a:t>
            </a:r>
            <a:endParaRPr lang="en-US" sz="2000" b="1" dirty="0">
              <a:solidFill>
                <a:srgbClr val="0000CC"/>
              </a:solidFill>
              <a:latin typeface="Arial" pitchFamily="34" charset="0"/>
              <a:cs typeface="Arial" pitchFamily="34" charset="0"/>
            </a:endParaRPr>
          </a:p>
          <a:p>
            <a:pPr marL="548640" indent="-568325" algn="just">
              <a:lnSpc>
                <a:spcPct val="80000"/>
              </a:lnSpc>
              <a:spcBef>
                <a:spcPct val="20000"/>
              </a:spcBef>
              <a:spcAft>
                <a:spcPts val="600"/>
              </a:spcAft>
              <a:buClr>
                <a:srgbClr val="FF0000"/>
              </a:buClr>
              <a:buSzPct val="90000"/>
              <a:buFont typeface="Wingdings" pitchFamily="2" charset="2"/>
              <a:buChar char=""/>
              <a:defRPr/>
            </a:pPr>
            <a:endParaRPr lang="en-US" sz="2000" i="1" dirty="0">
              <a:solidFill>
                <a:srgbClr val="0000CC"/>
              </a:solidFill>
              <a:latin typeface="Arial" pitchFamily="34" charset="0"/>
              <a:cs typeface="Arial" pitchFamily="34" charset="0"/>
            </a:endParaRPr>
          </a:p>
          <a:p>
            <a:pPr marL="548640" indent="-568325" algn="just">
              <a:lnSpc>
                <a:spcPct val="80000"/>
              </a:lnSpc>
              <a:spcBef>
                <a:spcPct val="20000"/>
              </a:spcBef>
              <a:spcAft>
                <a:spcPts val="600"/>
              </a:spcAft>
              <a:buClr>
                <a:srgbClr val="FF0000"/>
              </a:buClr>
              <a:buSzPct val="90000"/>
              <a:buFont typeface="Wingdings" pitchFamily="2" charset="2"/>
              <a:buChar char=""/>
              <a:defRPr/>
            </a:pPr>
            <a:endParaRPr lang="en-US" sz="2800" dirty="0">
              <a:solidFill>
                <a:schemeClr val="tx2"/>
              </a:solidFill>
              <a:latin typeface="Times New Roman" pitchFamily="18" charset="0"/>
              <a:cs typeface="Times New Roman" pitchFamily="18" charset="0"/>
            </a:endParaRPr>
          </a:p>
          <a:p>
            <a:pPr marL="568325" indent="-568325" algn="just">
              <a:lnSpc>
                <a:spcPct val="90000"/>
              </a:lnSpc>
              <a:spcBef>
                <a:spcPct val="20000"/>
              </a:spcBef>
              <a:buClr>
                <a:schemeClr val="folHlink"/>
              </a:buClr>
              <a:buSzPct val="90000"/>
              <a:buFont typeface="Wingdings" pitchFamily="2" charset="2"/>
              <a:buNone/>
              <a:defRPr/>
            </a:pPr>
            <a:endParaRPr lang="en-US" b="1" dirty="0">
              <a:latin typeface="Calibri" pitchFamily="34" charset="0"/>
              <a:cs typeface="+mn-cs"/>
            </a:endParaRPr>
          </a:p>
        </p:txBody>
      </p:sp>
      <p:pic>
        <p:nvPicPr>
          <p:cNvPr id="5" name="Picture 2" descr="C:\Users\Admin\Pictures\Samsung\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35038" y="1418942"/>
            <a:ext cx="2981817" cy="2553693"/>
          </a:xfrm>
          <a:prstGeom prst="rect">
            <a:avLst/>
          </a:prstGeom>
          <a:noFill/>
        </p:spPr>
      </p:pic>
      <p:pic>
        <p:nvPicPr>
          <p:cNvPr id="6" name="Picture 3" descr="C:\Users\Admin\Pictures\Samsung\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44020" y="4148494"/>
            <a:ext cx="3099979" cy="2464981"/>
          </a:xfrm>
          <a:prstGeom prst="rect">
            <a:avLst/>
          </a:prstGeom>
          <a:noFill/>
        </p:spPr>
      </p:pic>
    </p:spTree>
    <p:extLst>
      <p:ext uri="{BB962C8B-B14F-4D97-AF65-F5344CB8AC3E}">
        <p14:creationId xmlns:p14="http://schemas.microsoft.com/office/powerpoint/2010/main" val="18037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Bottom)">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Linh tinh-1\Phim-Anh ve gioi\Anh dinh kien gioi\Phân-biệt-đối-xử-với-việc-làm-thêm-giờ-over-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Description: http://t1.gstatic.com/images?q=tbn:ANd9GcRxkuSxqrqQHNfgE_xhFtM4w-v8S-GK5Pa1tAtl_AgC9U-5qQ8PSA">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4267200" cy="3276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0" name="Content Placeholder 3"/>
          <p:cNvSpPr>
            <a:spLocks noGrp="1"/>
          </p:cNvSpPr>
          <p:nvPr>
            <p:ph sz="half" idx="4294967295"/>
          </p:nvPr>
        </p:nvSpPr>
        <p:spPr>
          <a:xfrm>
            <a:off x="228600" y="228600"/>
            <a:ext cx="8763000" cy="1981200"/>
          </a:xfrm>
        </p:spPr>
        <p:txBody>
          <a:bodyPr/>
          <a:lstStyle/>
          <a:p>
            <a:pPr marL="457200" indent="-457200">
              <a:buClr>
                <a:srgbClr val="FF0000"/>
              </a:buClr>
              <a:buFont typeface="Wingdings 2" pitchFamily="18" charset="2"/>
              <a:buChar char="E"/>
            </a:pPr>
            <a:r>
              <a:rPr lang="en-US" sz="2600" b="1" dirty="0" err="1" smtClean="0">
                <a:solidFill>
                  <a:srgbClr val="006600"/>
                </a:solidFill>
                <a:latin typeface="Arial" pitchFamily="34" charset="0"/>
                <a:cs typeface="Arial" pitchFamily="34" charset="0"/>
              </a:rPr>
              <a:t>Định</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kiến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giới</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mang</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tính</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tuyệt</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đối</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hóa</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khuôn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mẫu</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chuẩn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mực</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cứng</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nhắc</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về</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tính</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cách</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giá</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trị</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khả</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năng</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của</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nam</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và</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nữ</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mà</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không</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dựa</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trên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sự</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phân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tích</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năng</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lực</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cụ</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thể</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của</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mỗi</a:t>
            </a:r>
            <a:r>
              <a:rPr lang="en-US" sz="2600" b="1" dirty="0" smtClean="0">
                <a:solidFill>
                  <a:srgbClr val="006600"/>
                </a:solidFill>
                <a:latin typeface="Arial" pitchFamily="34" charset="0"/>
                <a:cs typeface="Arial" pitchFamily="34" charset="0"/>
              </a:rPr>
              <a:t> con </a:t>
            </a:r>
            <a:r>
              <a:rPr lang="en-US" sz="2600" b="1" dirty="0" err="1" smtClean="0">
                <a:solidFill>
                  <a:srgbClr val="006600"/>
                </a:solidFill>
                <a:latin typeface="Arial" pitchFamily="34" charset="0"/>
                <a:cs typeface="Arial" pitchFamily="34" charset="0"/>
              </a:rPr>
              <a:t>người</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cụ</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thể</a:t>
            </a:r>
            <a:endParaRPr lang="en-US" sz="2600" b="1" dirty="0" smtClean="0">
              <a:solidFill>
                <a:srgbClr val="006600"/>
              </a:solidFill>
              <a:latin typeface="Arial" pitchFamily="34" charset="0"/>
              <a:cs typeface="Arial" pitchFamily="34" charset="0"/>
            </a:endParaRPr>
          </a:p>
          <a:p>
            <a:pPr marL="457200" indent="-457200">
              <a:buClr>
                <a:srgbClr val="FF0000"/>
              </a:buClr>
              <a:buFont typeface="Arial" pitchFamily="34" charset="0"/>
              <a:buNone/>
            </a:pPr>
            <a:endParaRPr lang="en-US" sz="2600" b="1" dirty="0" smtClean="0">
              <a:solidFill>
                <a:srgbClr val="006600"/>
              </a:solidFill>
              <a:latin typeface="Arial" pitchFamily="34" charset="0"/>
              <a:cs typeface="Arial" pitchFamily="34" charset="0"/>
            </a:endParaRPr>
          </a:p>
          <a:p>
            <a:pPr marL="457200" indent="-457200">
              <a:buFont typeface="Arial" pitchFamily="34" charset="0"/>
              <a:buNone/>
            </a:pPr>
            <a:endParaRPr lang="en-US" sz="3600" b="1" dirty="0" smtClean="0"/>
          </a:p>
        </p:txBody>
      </p:sp>
      <p:sp>
        <p:nvSpPr>
          <p:cNvPr id="7" name="Content Placeholder 3"/>
          <p:cNvSpPr>
            <a:spLocks noGrp="1"/>
          </p:cNvSpPr>
          <p:nvPr>
            <p:ph sz="half" idx="4294967295"/>
          </p:nvPr>
        </p:nvSpPr>
        <p:spPr>
          <a:xfrm>
            <a:off x="190500" y="5791200"/>
            <a:ext cx="8763000" cy="762000"/>
          </a:xfrm>
        </p:spPr>
        <p:txBody>
          <a:bodyPr/>
          <a:lstStyle/>
          <a:p>
            <a:pPr marL="457200" indent="-457200">
              <a:buClr>
                <a:srgbClr val="FF0000"/>
              </a:buClr>
              <a:buFont typeface="Wingdings 2" pitchFamily="18" charset="2"/>
              <a:buChar char="E"/>
            </a:pPr>
            <a:r>
              <a:rPr lang="en-US" sz="2600" b="1" dirty="0" err="1" smtClean="0">
                <a:solidFill>
                  <a:srgbClr val="006600"/>
                </a:solidFill>
                <a:latin typeface="Arial" pitchFamily="34" charset="0"/>
                <a:cs typeface="Arial" pitchFamily="34" charset="0"/>
              </a:rPr>
              <a:t>Định</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kiến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giới</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dẫn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đến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sự</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phân</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biệt</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đối</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xử</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về</a:t>
            </a:r>
            <a:r>
              <a:rPr lang="en-US" sz="2600" b="1" dirty="0" smtClean="0">
                <a:solidFill>
                  <a:srgbClr val="006600"/>
                </a:solidFill>
                <a:latin typeface="Arial" pitchFamily="34" charset="0"/>
                <a:cs typeface="Arial" pitchFamily="34" charset="0"/>
              </a:rPr>
              <a:t> </a:t>
            </a:r>
            <a:r>
              <a:rPr lang="en-US" sz="2600" b="1" dirty="0" err="1" smtClean="0">
                <a:solidFill>
                  <a:srgbClr val="006600"/>
                </a:solidFill>
                <a:latin typeface="Arial" pitchFamily="34" charset="0"/>
                <a:cs typeface="Arial" pitchFamily="34" charset="0"/>
              </a:rPr>
              <a:t>giới</a:t>
            </a:r>
            <a:endParaRPr lang="en-US" sz="2600" b="1" dirty="0" smtClean="0">
              <a:solidFill>
                <a:srgbClr val="006600"/>
              </a:solidFill>
              <a:latin typeface="Arial" pitchFamily="34" charset="0"/>
              <a:cs typeface="Arial" pitchFamily="34" charset="0"/>
            </a:endParaRPr>
          </a:p>
          <a:p>
            <a:pPr marL="457200" indent="-457200">
              <a:buFont typeface="Arial" pitchFamily="34" charset="0"/>
              <a:buNone/>
            </a:pP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p:txBody>
          <a:bodyPr/>
          <a:lstStyle/>
          <a:p>
            <a:pPr>
              <a:defRPr/>
            </a:pPr>
            <a:fld id="{A17A5A24-58FB-4E15-AB97-F9CE2BF3EB3B}" type="slidenum">
              <a:rPr lang="en-US">
                <a:latin typeface="Arial" pitchFamily="34" charset="0"/>
              </a:rPr>
              <a:pPr>
                <a:defRPr/>
              </a:pPr>
              <a:t>28</a:t>
            </a:fld>
            <a:endParaRPr lang="en-US">
              <a:latin typeface="Arial" pitchFamily="34" charset="0"/>
            </a:endParaRPr>
          </a:p>
        </p:txBody>
      </p:sp>
      <p:sp>
        <p:nvSpPr>
          <p:cNvPr id="17411" name="Date Placeholder 3"/>
          <p:cNvSpPr txBox="1">
            <a:spLocks noGrp="1"/>
          </p:cNvSpPr>
          <p:nvPr/>
        </p:nvSpPr>
        <p:spPr bwMode="auto">
          <a:xfrm>
            <a:off x="3048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vi-VN" sz="1200">
              <a:solidFill>
                <a:srgbClr val="898989"/>
              </a:solidFill>
              <a:latin typeface="Tahoma" pitchFamily="34" charset="0"/>
            </a:endParaRPr>
          </a:p>
        </p:txBody>
      </p:sp>
      <p:sp>
        <p:nvSpPr>
          <p:cNvPr id="1741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vi-VN" sz="1200">
              <a:solidFill>
                <a:srgbClr val="898989"/>
              </a:solidFill>
              <a:latin typeface="Tahoma" pitchFamily="34" charset="0"/>
            </a:endParaRPr>
          </a:p>
        </p:txBody>
      </p:sp>
      <p:sp>
        <p:nvSpPr>
          <p:cNvPr id="2" name="AutoShape 3"/>
          <p:cNvSpPr>
            <a:spLocks noChangeArrowheads="1"/>
          </p:cNvSpPr>
          <p:nvPr/>
        </p:nvSpPr>
        <p:spPr bwMode="auto">
          <a:xfrm>
            <a:off x="0" y="2743200"/>
            <a:ext cx="9144000" cy="3657600"/>
          </a:xfrm>
          <a:prstGeom prst="ribbon">
            <a:avLst>
              <a:gd name="adj1" fmla="val 6671"/>
              <a:gd name="adj2" fmla="val 64926"/>
            </a:avLst>
          </a:prstGeom>
          <a:solidFill>
            <a:srgbClr val="FFC000"/>
          </a:solidFill>
          <a:ln w="9525">
            <a:solidFill>
              <a:schemeClr val="tx1"/>
            </a:solidFill>
            <a:round/>
            <a:headEnd/>
            <a:tailEnd/>
          </a:ln>
          <a:effectLst/>
        </p:spPr>
        <p:txBody>
          <a:bodyPr wrap="none" anchor="ctr"/>
          <a:lstStyle/>
          <a:p>
            <a:pPr algn="ctr">
              <a:lnSpc>
                <a:spcPct val="90000"/>
              </a:lnSpc>
              <a:spcBef>
                <a:spcPts val="1200"/>
              </a:spcBef>
              <a:defRPr/>
            </a:pPr>
            <a:r>
              <a:rPr lang="en-US" sz="3600" dirty="0" smtClean="0">
                <a:solidFill>
                  <a:srgbClr val="0000FF"/>
                </a:solidFill>
                <a:effectLst>
                  <a:outerShdw blurRad="38100" dist="38100" dir="2700000" algn="tl">
                    <a:srgbClr val="000000"/>
                  </a:outerShdw>
                </a:effectLst>
                <a:latin typeface="Tahoma" pitchFamily="34" charset="0"/>
                <a:cs typeface="+mn-cs"/>
              </a:rPr>
              <a:t>BẤT </a:t>
            </a:r>
            <a:r>
              <a:rPr lang="en-US" sz="3600" dirty="0">
                <a:solidFill>
                  <a:srgbClr val="0000FF"/>
                </a:solidFill>
                <a:effectLst>
                  <a:outerShdw blurRad="38100" dist="38100" dir="2700000" algn="tl">
                    <a:srgbClr val="000000"/>
                  </a:outerShdw>
                </a:effectLst>
                <a:latin typeface="Tahoma" pitchFamily="34" charset="0"/>
                <a:cs typeface="+mn-cs"/>
              </a:rPr>
              <a:t>BÌNH ĐẲNG GIỚI</a:t>
            </a:r>
          </a:p>
          <a:p>
            <a:pPr algn="ctr">
              <a:lnSpc>
                <a:spcPct val="90000"/>
              </a:lnSpc>
              <a:spcBef>
                <a:spcPts val="1200"/>
              </a:spcBef>
              <a:defRPr/>
            </a:pPr>
            <a:r>
              <a:rPr lang="en-US" sz="3600" dirty="0" smtClean="0">
                <a:solidFill>
                  <a:srgbClr val="0000FF"/>
                </a:solidFill>
                <a:effectLst>
                  <a:outerShdw blurRad="38100" dist="38100" dir="2700000" algn="tl">
                    <a:srgbClr val="000000"/>
                  </a:outerShdw>
                </a:effectLst>
                <a:latin typeface="Tahoma" pitchFamily="34" charset="0"/>
                <a:cs typeface="+mn-cs"/>
              </a:rPr>
              <a:t>VÀ BẠO LỰC GIỚI</a:t>
            </a:r>
          </a:p>
          <a:p>
            <a:pPr algn="ctr">
              <a:lnSpc>
                <a:spcPct val="90000"/>
              </a:lnSpc>
              <a:spcBef>
                <a:spcPts val="1200"/>
              </a:spcBef>
              <a:defRPr/>
            </a:pPr>
            <a:r>
              <a:rPr lang="en-US" sz="3600" dirty="0" smtClean="0">
                <a:solidFill>
                  <a:srgbClr val="0000FF"/>
                </a:solidFill>
                <a:effectLst>
                  <a:outerShdw blurRad="38100" dist="38100" dir="2700000" algn="tl">
                    <a:srgbClr val="000000"/>
                  </a:outerShdw>
                </a:effectLst>
                <a:latin typeface="Tahoma" pitchFamily="34" charset="0"/>
                <a:cs typeface="+mn-cs"/>
              </a:rPr>
              <a:t>DIỄN </a:t>
            </a:r>
            <a:r>
              <a:rPr lang="en-US" sz="3600" dirty="0">
                <a:solidFill>
                  <a:srgbClr val="0000FF"/>
                </a:solidFill>
                <a:effectLst>
                  <a:outerShdw blurRad="38100" dist="38100" dir="2700000" algn="tl">
                    <a:srgbClr val="000000"/>
                  </a:outerShdw>
                </a:effectLst>
                <a:latin typeface="Tahoma" pitchFamily="34" charset="0"/>
                <a:cs typeface="+mn-cs"/>
              </a:rPr>
              <a:t>RA Ở MỌI LĨNH VỰC</a:t>
            </a:r>
          </a:p>
          <a:p>
            <a:pPr algn="ctr">
              <a:lnSpc>
                <a:spcPct val="90000"/>
              </a:lnSpc>
              <a:spcBef>
                <a:spcPts val="1200"/>
              </a:spcBef>
              <a:defRPr/>
            </a:pPr>
            <a:r>
              <a:rPr lang="en-US" sz="3600" dirty="0">
                <a:solidFill>
                  <a:srgbClr val="0000FF"/>
                </a:solidFill>
                <a:effectLst>
                  <a:outerShdw blurRad="38100" dist="38100" dir="2700000" algn="tl">
                    <a:srgbClr val="000000"/>
                  </a:outerShdw>
                </a:effectLst>
                <a:latin typeface="Tahoma" pitchFamily="34" charset="0"/>
                <a:cs typeface="+mn-cs"/>
              </a:rPr>
              <a:t>CỦA ĐỜI SỐNG XH VÀ GĐ</a:t>
            </a:r>
          </a:p>
        </p:txBody>
      </p:sp>
      <p:grpSp>
        <p:nvGrpSpPr>
          <p:cNvPr id="6" name="Group 18"/>
          <p:cNvGrpSpPr>
            <a:grpSpLocks/>
          </p:cNvGrpSpPr>
          <p:nvPr/>
        </p:nvGrpSpPr>
        <p:grpSpPr bwMode="auto">
          <a:xfrm>
            <a:off x="304800" y="373434"/>
            <a:ext cx="8610599" cy="1754106"/>
            <a:chOff x="2208" y="1296"/>
            <a:chExt cx="1363" cy="1525"/>
          </a:xfrm>
        </p:grpSpPr>
        <p:sp>
          <p:nvSpPr>
            <p:cNvPr id="7" name="AutoShape 19"/>
            <p:cNvSpPr>
              <a:spLocks noChangeArrowheads="1"/>
            </p:cNvSpPr>
            <p:nvPr/>
          </p:nvSpPr>
          <p:spPr bwMode="gray">
            <a:xfrm>
              <a:off x="2208" y="1490"/>
              <a:ext cx="1363" cy="1331"/>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en-US">
                <a:latin typeface="Calibri" pitchFamily="34" charset="0"/>
              </a:endParaRPr>
            </a:p>
          </p:txBody>
        </p:sp>
        <p:sp>
          <p:nvSpPr>
            <p:cNvPr id="8" name="AutoShape 20"/>
            <p:cNvSpPr>
              <a:spLocks noChangeArrowheads="1"/>
            </p:cNvSpPr>
            <p:nvPr/>
          </p:nvSpPr>
          <p:spPr bwMode="gray">
            <a:xfrm>
              <a:off x="2229" y="1539"/>
              <a:ext cx="1322" cy="1282"/>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en-US">
                <a:latin typeface="Calibri" pitchFamily="34" charset="0"/>
              </a:endParaRPr>
            </a:p>
          </p:txBody>
        </p:sp>
        <p:sp>
          <p:nvSpPr>
            <p:cNvPr id="9" name="AutoShape 22"/>
            <p:cNvSpPr>
              <a:spLocks noChangeArrowheads="1"/>
            </p:cNvSpPr>
            <p:nvPr/>
          </p:nvSpPr>
          <p:spPr bwMode="gray">
            <a:xfrm>
              <a:off x="2256" y="1486"/>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en-US">
                <a:latin typeface="Calibri" pitchFamily="34" charset="0"/>
              </a:endParaRPr>
            </a:p>
          </p:txBody>
        </p:sp>
        <p:sp>
          <p:nvSpPr>
            <p:cNvPr id="10" name="Oval 23"/>
            <p:cNvSpPr>
              <a:spLocks noChangeArrowheads="1"/>
            </p:cNvSpPr>
            <p:nvPr/>
          </p:nvSpPr>
          <p:spPr bwMode="gray">
            <a:xfrm>
              <a:off x="2677" y="1296"/>
              <a:ext cx="405"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latin typeface="Calibri" pitchFamily="34" charset="0"/>
              </a:endParaRPr>
            </a:p>
          </p:txBody>
        </p:sp>
        <p:sp>
          <p:nvSpPr>
            <p:cNvPr id="11"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2"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3"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4" name="Oval 27"/>
            <p:cNvSpPr>
              <a:spLocks noChangeArrowheads="1"/>
            </p:cNvSpPr>
            <p:nvPr/>
          </p:nvSpPr>
          <p:spPr bwMode="gray">
            <a:xfrm>
              <a:off x="2712" y="1359"/>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5" name="Text Box 29"/>
            <p:cNvSpPr txBox="1">
              <a:spLocks noChangeArrowheads="1"/>
            </p:cNvSpPr>
            <p:nvPr/>
          </p:nvSpPr>
          <p:spPr bwMode="gray">
            <a:xfrm>
              <a:off x="2253" y="1814"/>
              <a:ext cx="1296"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3200" b="1" dirty="0">
                  <a:solidFill>
                    <a:srgbClr val="0000FF"/>
                  </a:solidFill>
                  <a:latin typeface="Verdana" pitchFamily="34" charset="0"/>
                </a:rPr>
                <a:t>HỆ QUẢ CỦA ĐỊNH KIẾN GIỚI VÀ PHÂN BIỆT ĐỐI XỬ VỀ GIỚI</a:t>
              </a:r>
            </a:p>
          </p:txBody>
        </p:sp>
      </p:grpSp>
    </p:spTree>
    <p:extLst>
      <p:ext uri="{BB962C8B-B14F-4D97-AF65-F5344CB8AC3E}">
        <p14:creationId xmlns:p14="http://schemas.microsoft.com/office/powerpoint/2010/main" val="80799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0" y="0"/>
            <a:ext cx="9144000" cy="0"/>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wrap="none" anchor="ctr">
            <a:spAutoFit/>
          </a:bodyPr>
          <a:lstStyle/>
          <a:p>
            <a:pPr>
              <a:defRPr/>
            </a:pPr>
            <a:endParaRPr lang="en-US"/>
          </a:p>
        </p:txBody>
      </p:sp>
      <p:pic>
        <p:nvPicPr>
          <p:cNvPr id="23555" name="Picture 9" descr="Kết quả hình ảnh cho Ảnh hoạt hình phụ nữ mang bầ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a:spLocks noGrp="1"/>
          </p:cNvSpPr>
          <p:nvPr>
            <p:ph type="title"/>
          </p:nvPr>
        </p:nvSpPr>
        <p:spPr>
          <a:xfrm>
            <a:off x="228600" y="152400"/>
            <a:ext cx="8763000" cy="563563"/>
          </a:xfrm>
          <a:solidFill>
            <a:srgbClr val="FFC000"/>
          </a:solidFill>
        </p:spPr>
        <p:txBody>
          <a:bodyPr/>
          <a:lstStyle/>
          <a:p>
            <a:r>
              <a:rPr lang="en-US" sz="3200" b="1" dirty="0" smtClean="0"/>
              <a:t>VD: </a:t>
            </a:r>
            <a:r>
              <a:rPr lang="en-US" sz="3200" b="1" dirty="0" err="1" smtClean="0"/>
              <a:t>Bất</a:t>
            </a:r>
            <a:r>
              <a:rPr lang="en-US" sz="3200" b="1" dirty="0" smtClean="0"/>
              <a:t> </a:t>
            </a:r>
            <a:r>
              <a:rPr lang="en-US" sz="3200" b="1" dirty="0" err="1" smtClean="0"/>
              <a:t>bình</a:t>
            </a:r>
            <a:r>
              <a:rPr lang="en-US" sz="3200" b="1" dirty="0" smtClean="0"/>
              <a:t> </a:t>
            </a:r>
            <a:r>
              <a:rPr lang="en-US" sz="3200" b="1" dirty="0" err="1" smtClean="0"/>
              <a:t>đẳng</a:t>
            </a:r>
            <a:r>
              <a:rPr lang="en-US" sz="3200" b="1" dirty="0" smtClean="0"/>
              <a:t> </a:t>
            </a:r>
            <a:r>
              <a:rPr lang="en-US" sz="3200" b="1" dirty="0" err="1" smtClean="0"/>
              <a:t>giới</a:t>
            </a:r>
            <a:r>
              <a:rPr lang="en-US" sz="3200" b="1" dirty="0" smtClean="0"/>
              <a:t> </a:t>
            </a:r>
            <a:r>
              <a:rPr lang="en-US" sz="3200" b="1" dirty="0" err="1" smtClean="0"/>
              <a:t>trong</a:t>
            </a:r>
            <a:r>
              <a:rPr lang="en-US" sz="3200" b="1" dirty="0" smtClean="0"/>
              <a:t> </a:t>
            </a:r>
            <a:r>
              <a:rPr lang="en-US" sz="3200" b="1" dirty="0" err="1" smtClean="0"/>
              <a:t>hôn</a:t>
            </a:r>
            <a:r>
              <a:rPr lang="en-US" sz="3200" b="1" dirty="0" smtClean="0"/>
              <a:t> </a:t>
            </a:r>
            <a:r>
              <a:rPr lang="en-US" sz="3200" b="1" dirty="0" err="1" smtClean="0"/>
              <a:t>nhân</a:t>
            </a:r>
            <a:r>
              <a:rPr lang="en-US" sz="3200" b="1" dirty="0" smtClean="0"/>
              <a:t> </a:t>
            </a:r>
            <a:r>
              <a:rPr lang="en-US" sz="3200" b="1" dirty="0" err="1" smtClean="0"/>
              <a:t>và</a:t>
            </a:r>
            <a:r>
              <a:rPr lang="en-US" sz="3200" b="1" dirty="0" smtClean="0"/>
              <a:t> </a:t>
            </a:r>
            <a:r>
              <a:rPr lang="en-US" sz="3200" b="1" dirty="0" err="1" smtClean="0"/>
              <a:t>gia</a:t>
            </a:r>
            <a:r>
              <a:rPr lang="en-US" sz="3200" b="1" dirty="0" smtClean="0"/>
              <a:t> </a:t>
            </a:r>
            <a:r>
              <a:rPr lang="en-US" sz="3200" b="1" dirty="0" err="1" smtClean="0"/>
              <a:t>đình</a:t>
            </a:r>
            <a:endParaRPr lang="en-US" sz="3200" b="1" dirty="0" smtClean="0"/>
          </a:p>
        </p:txBody>
      </p:sp>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3248025"/>
            <a:ext cx="3886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12"/>
          <p:cNvPicPr>
            <a:picLocks noChangeAspect="1" noChangeArrowheads="1"/>
          </p:cNvPicPr>
          <p:nvPr/>
        </p:nvPicPr>
        <p:blipFill>
          <a:blip r:embed="rId4"/>
          <a:srcRect/>
          <a:stretch>
            <a:fillRect/>
          </a:stretch>
        </p:blipFill>
        <p:spPr bwMode="auto">
          <a:xfrm>
            <a:off x="228600" y="3667125"/>
            <a:ext cx="3962400" cy="2368550"/>
          </a:xfrm>
          <a:prstGeom prst="rect">
            <a:avLst/>
          </a:prstGeom>
          <a:solidFill>
            <a:schemeClr val="accent3">
              <a:lumMod val="40000"/>
              <a:lumOff val="60000"/>
            </a:schemeClr>
          </a:solidFill>
          <a:ln w="9525">
            <a:noFill/>
            <a:round/>
            <a:headEnd/>
            <a:tailEnd/>
          </a:ln>
        </p:spPr>
      </p:pic>
      <p:sp>
        <p:nvSpPr>
          <p:cNvPr id="15" name="AutoShape 5"/>
          <p:cNvSpPr>
            <a:spLocks noChangeArrowheads="1"/>
          </p:cNvSpPr>
          <p:nvPr/>
        </p:nvSpPr>
        <p:spPr bwMode="auto">
          <a:xfrm rot="1299685">
            <a:off x="4926013" y="1365250"/>
            <a:ext cx="3429000" cy="838200"/>
          </a:xfrm>
          <a:prstGeom prst="wedgeRoundRectCallout">
            <a:avLst>
              <a:gd name="adj1" fmla="val 9788"/>
              <a:gd name="adj2" fmla="val 255030"/>
              <a:gd name="adj3" fmla="val 16667"/>
            </a:avLst>
          </a:prstGeom>
          <a:solidFill>
            <a:schemeClr val="accent2">
              <a:lumMod val="20000"/>
              <a:lumOff val="80000"/>
            </a:schemeClr>
          </a:solidFill>
          <a:ln w="9525">
            <a:solidFill>
              <a:srgbClr val="000000"/>
            </a:solidFill>
            <a:miter lim="800000"/>
            <a:headEnd/>
            <a:tailEnd/>
          </a:ln>
        </p:spPr>
        <p:txBody>
          <a:bodyPr/>
          <a:lstStyle/>
          <a:p>
            <a:pPr algn="ctr">
              <a:spcBef>
                <a:spcPts val="425"/>
              </a:spcBef>
              <a:spcAft>
                <a:spcPts val="500"/>
              </a:spcAft>
              <a:defRPr/>
            </a:pPr>
            <a:r>
              <a:rPr lang="en-US" sz="2400" b="1" dirty="0">
                <a:latin typeface="Times New Roman" pitchFamily="18" charset="0"/>
                <a:cs typeface="Arial" charset="0"/>
              </a:rPr>
              <a:t>AI ĐANG LÀM CV chăm sóc không lương?</a:t>
            </a:r>
            <a:endParaRPr lang="vi-VN" sz="2400" dirty="0">
              <a:latin typeface="Arial" charset="0"/>
              <a:cs typeface="Arial" charset="0"/>
            </a:endParaRPr>
          </a:p>
        </p:txBody>
      </p:sp>
      <p:sp>
        <p:nvSpPr>
          <p:cNvPr id="16" name="Title 1"/>
          <p:cNvSpPr txBox="1">
            <a:spLocks/>
          </p:cNvSpPr>
          <p:nvPr/>
        </p:nvSpPr>
        <p:spPr bwMode="auto">
          <a:xfrm>
            <a:off x="381000" y="62484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i="1">
                <a:latin typeface="Times New Roman" pitchFamily="18" charset="0"/>
                <a:ea typeface="ＭＳ Ｐゴシック" pitchFamily="34" charset="-128"/>
                <a:cs typeface="Times New Roman" pitchFamily="18" charset="0"/>
              </a:rPr>
              <a:t>Nguồn: </a:t>
            </a:r>
            <a:r>
              <a:rPr lang="en-US" sz="1100" i="1">
                <a:latin typeface="Times New Roman" pitchFamily="18" charset="0"/>
                <a:ea typeface="ＭＳ Ｐゴシック" pitchFamily="34" charset="-128"/>
                <a:cs typeface="Times New Roman" pitchFamily="18" charset="0"/>
              </a:rPr>
              <a:t>UNDP, 2012. Quản lý sáng kiến giới và chính sách kinh tế Châu Á và TBD. Việc không lương</a:t>
            </a:r>
            <a:r>
              <a:rPr lang="en-US" sz="1100" b="1" i="1">
                <a:latin typeface="Times New Roman" pitchFamily="18" charset="0"/>
                <a:ea typeface="ＭＳ Ｐゴシック" pitchFamily="34" charset="-128"/>
                <a:cs typeface="Times New Roman" pitchFamily="18" charset="0"/>
              </a:rPr>
              <a:t/>
            </a:r>
            <a:br>
              <a:rPr lang="en-US" sz="1100" b="1" i="1">
                <a:latin typeface="Times New Roman" pitchFamily="18" charset="0"/>
                <a:ea typeface="ＭＳ Ｐゴシック" pitchFamily="34" charset="-128"/>
                <a:cs typeface="Times New Roman" pitchFamily="18" charset="0"/>
              </a:rPr>
            </a:br>
            <a:r>
              <a:rPr lang="vi-VN" sz="1100" i="1">
                <a:latin typeface="Times New Roman" pitchFamily="18" charset="0"/>
                <a:ea typeface="ＭＳ Ｐゴシック" pitchFamily="34" charset="-128"/>
                <a:cs typeface="Times New Roman" pitchFamily="18" charset="0"/>
              </a:rPr>
              <a:t>TS. Haroon Akram-Lodhi. Bài giảng lớp tập huấn giảng viên nguồn về Phân tích chính sách có trách nhiệm giới và ASXH ở Việt Nam. Tháng 4/2015</a:t>
            </a:r>
            <a:endParaRPr lang="en-US" sz="1100" b="1" i="1">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32387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3</a:t>
            </a:fld>
            <a:endParaRPr lang="vi-VN" altLang="en-US" smtClean="0">
              <a:solidFill>
                <a:srgbClr val="898989"/>
              </a:solidFill>
              <a:latin typeface="Calibri" pitchFamily="34" charset="0"/>
            </a:endParaRPr>
          </a:p>
        </p:txBody>
      </p:sp>
      <p:sp>
        <p:nvSpPr>
          <p:cNvPr id="4099" name="Rectangle 2"/>
          <p:cNvSpPr>
            <a:spLocks noGrp="1" noChangeArrowheads="1"/>
          </p:cNvSpPr>
          <p:nvPr>
            <p:ph type="body" idx="1"/>
          </p:nvPr>
        </p:nvSpPr>
        <p:spPr/>
        <p:txBody>
          <a:bodyPr/>
          <a:lstStyle/>
          <a:p>
            <a:pPr eaLnBrk="1" hangingPunct="1"/>
            <a:endParaRPr lang="vi-VN" altLang="en-US" smtClean="0">
              <a:latin typeface="Perpetua" pitchFamily="18" charset="0"/>
            </a:endParaRPr>
          </a:p>
        </p:txBody>
      </p:sp>
      <p:sp>
        <p:nvSpPr>
          <p:cNvPr id="4100" name="Rectangle 3" descr="Bouquet"/>
          <p:cNvSpPr>
            <a:spLocks noGrp="1" noChangeArrowheads="1"/>
          </p:cNvSpPr>
          <p:nvPr>
            <p:ph type="title"/>
          </p:nvPr>
        </p:nvSpPr>
        <p:spPr>
          <a:xfrm>
            <a:off x="0" y="0"/>
            <a:ext cx="9448800" cy="6858000"/>
          </a:xfrm>
          <a:blipFill dpi="0" rotWithShape="1">
            <a:blip r:embed="rId2"/>
            <a:srcRect/>
            <a:tile tx="0" ty="0" sx="100000" sy="100000" flip="none" algn="tl"/>
          </a:blipFill>
        </p:spPr>
        <p:txBody>
          <a:bodyPr/>
          <a:lstStyle/>
          <a:p>
            <a:pPr algn="just" eaLnBrk="1" hangingPunct="1"/>
            <a:r>
              <a:rPr lang="en-US" altLang="en-US" smtClean="0"/>
              <a:t>              </a:t>
            </a:r>
            <a:endParaRPr lang="en-US" altLang="en-US" b="1" smtClean="0"/>
          </a:p>
        </p:txBody>
      </p:sp>
      <p:pic>
        <p:nvPicPr>
          <p:cNvPr id="4102" name="Picture 3" descr="1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495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Subtitle 2"/>
          <p:cNvSpPr txBox="1">
            <a:spLocks/>
          </p:cNvSpPr>
          <p:nvPr/>
        </p:nvSpPr>
        <p:spPr bwMode="auto">
          <a:xfrm>
            <a:off x="1066800" y="3810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4400" b="1" dirty="0" smtClean="0"/>
              <a:t>PHẦN I  </a:t>
            </a:r>
            <a:endParaRPr lang="en-US" altLang="en-US" sz="4400" dirty="0"/>
          </a:p>
        </p:txBody>
      </p:sp>
      <p:sp>
        <p:nvSpPr>
          <p:cNvPr id="11" name="WordArt 4"/>
          <p:cNvSpPr>
            <a:spLocks noChangeArrowheads="1" noChangeShapeType="1" noTextEdit="1"/>
          </p:cNvSpPr>
          <p:nvPr/>
        </p:nvSpPr>
        <p:spPr bwMode="auto">
          <a:xfrm>
            <a:off x="304800" y="1371600"/>
            <a:ext cx="8991600" cy="1804988"/>
          </a:xfrm>
          <a:prstGeom prst="rect">
            <a:avLst/>
          </a:prstGeom>
        </p:spPr>
        <p:txBody>
          <a:bodyPr wrap="none" fromWordArt="1">
            <a:prstTxWarp prst="textPlain">
              <a:avLst>
                <a:gd name="adj" fmla="val 50208"/>
              </a:avLst>
            </a:prstTxWarp>
          </a:bodyPr>
          <a:lstStyle/>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CÁC </a:t>
            </a:r>
            <a:r>
              <a:rPr lang="en-US" sz="3600" b="1" kern="10" dirty="0">
                <a:ln w="12700">
                  <a:solidFill>
                    <a:srgbClr val="0000E2"/>
                  </a:solidFill>
                  <a:round/>
                  <a:headEnd/>
                  <a:tailEnd/>
                </a:ln>
                <a:solidFill>
                  <a:srgbClr val="0000FF"/>
                </a:solidFill>
                <a:latin typeface="Times New Roman"/>
                <a:ea typeface="Times New Roman"/>
                <a:cs typeface="Times New Roman"/>
              </a:rPr>
              <a:t>KIẾN THỨC CƠ BẢN VỀ GIỚI </a:t>
            </a:r>
          </a:p>
        </p:txBody>
      </p:sp>
    </p:spTree>
  </p:cSld>
  <p:clrMapOvr>
    <a:masterClrMapping/>
  </p:clrMapOvr>
  <p:transition>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p>
        </p:txBody>
      </p:sp>
      <p:sp>
        <p:nvSpPr>
          <p:cNvPr id="2662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p>
        </p:txBody>
      </p:sp>
      <p:sp>
        <p:nvSpPr>
          <p:cNvPr id="266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p>
        </p:txBody>
      </p:sp>
      <p:sp>
        <p:nvSpPr>
          <p:cNvPr id="26630" name="Rectangle 4"/>
          <p:cNvSpPr>
            <a:spLocks noChangeArrowheads="1"/>
          </p:cNvSpPr>
          <p:nvPr/>
        </p:nvSpPr>
        <p:spPr bwMode="auto">
          <a:xfrm>
            <a:off x="4724400" y="3048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5000"/>
              </a:lnSpc>
              <a:spcBef>
                <a:spcPct val="20000"/>
              </a:spcBef>
              <a:buFontTx/>
              <a:buChar char="•"/>
            </a:pPr>
            <a:endParaRPr lang="vi-VN" sz="1400">
              <a:solidFill>
                <a:srgbClr val="006600"/>
              </a:solidFill>
              <a:latin typeface="Times New Roman" pitchFamily="18" charset="0"/>
            </a:endParaRPr>
          </a:p>
        </p:txBody>
      </p:sp>
      <p:sp>
        <p:nvSpPr>
          <p:cNvPr id="26631" name="Rectangle 2"/>
          <p:cNvSpPr>
            <a:spLocks noGrp="1" noChangeArrowheads="1"/>
          </p:cNvSpPr>
          <p:nvPr>
            <p:ph type="title" sz="quarter"/>
          </p:nvPr>
        </p:nvSpPr>
        <p:spPr>
          <a:xfrm>
            <a:off x="0" y="152400"/>
            <a:ext cx="9144000" cy="533400"/>
          </a:xfrm>
        </p:spPr>
        <p:txBody>
          <a:bodyPr/>
          <a:lstStyle/>
          <a:p>
            <a:r>
              <a:rPr lang="en-US" sz="3200" b="1" smtClean="0">
                <a:solidFill>
                  <a:srgbClr val="FF0000"/>
                </a:solidFill>
                <a:latin typeface="Tahoma" pitchFamily="34" charset="0"/>
                <a:cs typeface="Tahoma" pitchFamily="34" charset="0"/>
              </a:rPr>
              <a:t>Phân biệt giới tính thai nhi – Những hệ lụy?</a:t>
            </a:r>
          </a:p>
        </p:txBody>
      </p:sp>
      <p:graphicFrame>
        <p:nvGraphicFramePr>
          <p:cNvPr id="26635" name="Object 2"/>
          <p:cNvGraphicFramePr>
            <a:graphicFrameLocks noChangeAspect="1"/>
          </p:cNvGraphicFramePr>
          <p:nvPr>
            <p:extLst>
              <p:ext uri="{D42A27DB-BD31-4B8C-83A1-F6EECF244321}">
                <p14:modId xmlns:p14="http://schemas.microsoft.com/office/powerpoint/2010/main" val="3848310066"/>
              </p:ext>
            </p:extLst>
          </p:nvPr>
        </p:nvGraphicFramePr>
        <p:xfrm>
          <a:off x="-76200" y="1077913"/>
          <a:ext cx="5562600" cy="2732087"/>
        </p:xfrm>
        <a:graphic>
          <a:graphicData uri="http://schemas.openxmlformats.org/presentationml/2006/ole">
            <mc:AlternateContent xmlns:mc="http://schemas.openxmlformats.org/markup-compatibility/2006">
              <mc:Choice xmlns:v="urn:schemas-microsoft-com:vml" Requires="v">
                <p:oleObj spid="_x0000_s36926" name="Worksheet" r:id="rId4" imgW="5314918" imgH="2810009" progId="Excel.Sheet.8">
                  <p:embed/>
                </p:oleObj>
              </mc:Choice>
              <mc:Fallback>
                <p:oleObj name="Worksheet" r:id="rId4" imgW="5314918" imgH="2810009" progId="Excel.Sheet.8">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77913"/>
                        <a:ext cx="5562600" cy="273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62000" y="800100"/>
            <a:ext cx="4419600" cy="461963"/>
          </a:xfrm>
          <a:prstGeom prst="rect">
            <a:avLst/>
          </a:prstGeom>
          <a:solidFill>
            <a:srgbClr val="92D050"/>
          </a:solidFill>
        </p:spPr>
        <p:txBody>
          <a:bodyPr>
            <a:spAutoFit/>
          </a:bodyPr>
          <a:lstStyle/>
          <a:p>
            <a:pPr algn="ctr" eaLnBrk="0" hangingPunct="0">
              <a:defRPr/>
            </a:pPr>
            <a:r>
              <a:rPr lang="en-US" sz="2400" b="1" dirty="0" err="1">
                <a:solidFill>
                  <a:srgbClr val="FF0000"/>
                </a:solidFill>
                <a:latin typeface="+mn-lt"/>
                <a:cs typeface="+mn-cs"/>
              </a:rPr>
              <a:t>Tỷ</a:t>
            </a:r>
            <a:r>
              <a:rPr lang="en-US" sz="2400" b="1" dirty="0">
                <a:solidFill>
                  <a:srgbClr val="FF0000"/>
                </a:solidFill>
                <a:latin typeface="+mn-lt"/>
                <a:cs typeface="+mn-cs"/>
              </a:rPr>
              <a:t> </a:t>
            </a:r>
            <a:r>
              <a:rPr lang="en-US" sz="2400" b="1" dirty="0" err="1">
                <a:solidFill>
                  <a:srgbClr val="FF0000"/>
                </a:solidFill>
                <a:latin typeface="+mn-lt"/>
                <a:cs typeface="+mn-cs"/>
              </a:rPr>
              <a:t>số</a:t>
            </a:r>
            <a:r>
              <a:rPr lang="en-US" sz="2400" b="1" dirty="0">
                <a:solidFill>
                  <a:srgbClr val="FF0000"/>
                </a:solidFill>
                <a:latin typeface="+mn-lt"/>
                <a:cs typeface="+mn-cs"/>
              </a:rPr>
              <a:t> </a:t>
            </a:r>
            <a:r>
              <a:rPr lang="en-US" sz="2400" b="1" dirty="0" err="1">
                <a:solidFill>
                  <a:srgbClr val="FF0000"/>
                </a:solidFill>
                <a:latin typeface="+mn-lt"/>
                <a:cs typeface="+mn-cs"/>
              </a:rPr>
              <a:t>giới</a:t>
            </a:r>
            <a:r>
              <a:rPr lang="en-US" sz="2400" b="1" dirty="0">
                <a:solidFill>
                  <a:srgbClr val="FF0000"/>
                </a:solidFill>
                <a:latin typeface="+mn-lt"/>
                <a:cs typeface="+mn-cs"/>
              </a:rPr>
              <a:t> </a:t>
            </a:r>
            <a:r>
              <a:rPr lang="en-US" sz="2400" b="1" dirty="0" err="1">
                <a:solidFill>
                  <a:srgbClr val="FF0000"/>
                </a:solidFill>
                <a:latin typeface="+mn-lt"/>
                <a:cs typeface="+mn-cs"/>
              </a:rPr>
              <a:t>tính</a:t>
            </a:r>
            <a:r>
              <a:rPr lang="en-US" sz="2400" b="1" dirty="0">
                <a:solidFill>
                  <a:srgbClr val="FF0000"/>
                </a:solidFill>
                <a:latin typeface="+mn-lt"/>
                <a:cs typeface="+mn-cs"/>
              </a:rPr>
              <a:t> </a:t>
            </a:r>
            <a:r>
              <a:rPr lang="en-US" sz="2400" b="1" dirty="0" err="1">
                <a:solidFill>
                  <a:srgbClr val="FF0000"/>
                </a:solidFill>
                <a:latin typeface="+mn-lt"/>
                <a:cs typeface="+mn-cs"/>
              </a:rPr>
              <a:t>khi</a:t>
            </a:r>
            <a:r>
              <a:rPr lang="en-US" sz="2400" b="1" dirty="0">
                <a:solidFill>
                  <a:srgbClr val="FF0000"/>
                </a:solidFill>
                <a:latin typeface="+mn-lt"/>
                <a:cs typeface="+mn-cs"/>
              </a:rPr>
              <a:t> </a:t>
            </a:r>
            <a:r>
              <a:rPr lang="en-US" sz="2400" b="1" dirty="0" err="1">
                <a:solidFill>
                  <a:srgbClr val="FF0000"/>
                </a:solidFill>
                <a:latin typeface="+mn-lt"/>
                <a:cs typeface="+mn-cs"/>
              </a:rPr>
              <a:t>sinh</a:t>
            </a:r>
            <a:endParaRPr lang="en-US" sz="2400" b="1" dirty="0">
              <a:solidFill>
                <a:srgbClr val="FF0000"/>
              </a:solidFill>
              <a:latin typeface="+mn-lt"/>
              <a:cs typeface="+mn-cs"/>
            </a:endParaRPr>
          </a:p>
        </p:txBody>
      </p:sp>
      <p:sp>
        <p:nvSpPr>
          <p:cNvPr id="16" name="TextBox 15"/>
          <p:cNvSpPr txBox="1"/>
          <p:nvPr/>
        </p:nvSpPr>
        <p:spPr>
          <a:xfrm>
            <a:off x="5486400" y="914400"/>
            <a:ext cx="3581400" cy="2738438"/>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a:spAutoFit/>
          </a:bodyPr>
          <a:lstStyle/>
          <a:p>
            <a:pPr marL="111125" indent="-111125" eaLnBrk="0" hangingPunct="0">
              <a:buFont typeface="Wingdings" pitchFamily="2" charset="2"/>
              <a:buChar char="§"/>
              <a:defRPr/>
            </a:pPr>
            <a:r>
              <a:rPr lang="en-US" sz="2800" b="1" dirty="0">
                <a:solidFill>
                  <a:srgbClr val="FF0000"/>
                </a:solidFill>
                <a:latin typeface="+mj-lt"/>
              </a:rPr>
              <a:t> </a:t>
            </a:r>
            <a:r>
              <a:rPr lang="en-US" sz="2400" b="1" dirty="0" err="1">
                <a:solidFill>
                  <a:srgbClr val="FF0000"/>
                </a:solidFill>
              </a:rPr>
              <a:t>Lựa</a:t>
            </a:r>
            <a:r>
              <a:rPr lang="en-US" sz="2400" b="1" dirty="0">
                <a:solidFill>
                  <a:srgbClr val="FF0000"/>
                </a:solidFill>
              </a:rPr>
              <a:t> </a:t>
            </a:r>
            <a:r>
              <a:rPr lang="en-US" sz="2400" b="1" dirty="0" err="1">
                <a:solidFill>
                  <a:srgbClr val="FF0000"/>
                </a:solidFill>
              </a:rPr>
              <a:t>chọn</a:t>
            </a:r>
            <a:r>
              <a:rPr lang="en-US" sz="2400" b="1" dirty="0">
                <a:solidFill>
                  <a:srgbClr val="FF0000"/>
                </a:solidFill>
              </a:rPr>
              <a:t> </a:t>
            </a:r>
            <a:r>
              <a:rPr lang="en-US" sz="2400" b="1" dirty="0" err="1">
                <a:solidFill>
                  <a:srgbClr val="FF0000"/>
                </a:solidFill>
              </a:rPr>
              <a:t>giới</a:t>
            </a:r>
            <a:r>
              <a:rPr lang="en-US" sz="2400" b="1" dirty="0">
                <a:solidFill>
                  <a:srgbClr val="FF0000"/>
                </a:solidFill>
              </a:rPr>
              <a:t> </a:t>
            </a:r>
            <a:r>
              <a:rPr lang="en-US" sz="2400" b="1" dirty="0" err="1">
                <a:solidFill>
                  <a:srgbClr val="FF0000"/>
                </a:solidFill>
              </a:rPr>
              <a:t>tính</a:t>
            </a:r>
            <a:r>
              <a:rPr lang="en-US" sz="2400" b="1" dirty="0">
                <a:solidFill>
                  <a:srgbClr val="FF0000"/>
                </a:solidFill>
              </a:rPr>
              <a:t> </a:t>
            </a:r>
            <a:r>
              <a:rPr lang="en-US" sz="2400" b="1" dirty="0" err="1">
                <a:solidFill>
                  <a:srgbClr val="FF0000"/>
                </a:solidFill>
              </a:rPr>
              <a:t>thai</a:t>
            </a:r>
            <a:r>
              <a:rPr lang="en-US" sz="2400" b="1" dirty="0">
                <a:solidFill>
                  <a:srgbClr val="FF0000"/>
                </a:solidFill>
              </a:rPr>
              <a:t> </a:t>
            </a:r>
            <a:r>
              <a:rPr lang="en-US" sz="2400" b="1" dirty="0" err="1">
                <a:solidFill>
                  <a:srgbClr val="FF0000"/>
                </a:solidFill>
              </a:rPr>
              <a:t>nhi</a:t>
            </a:r>
            <a:r>
              <a:rPr lang="en-US" sz="2400" b="1" dirty="0">
                <a:solidFill>
                  <a:srgbClr val="FF0000"/>
                </a:solidFill>
              </a:rPr>
              <a:t>, </a:t>
            </a:r>
            <a:r>
              <a:rPr lang="en-US" sz="2400" b="1" dirty="0" err="1">
                <a:solidFill>
                  <a:srgbClr val="FF0000"/>
                </a:solidFill>
              </a:rPr>
              <a:t>dẫn</a:t>
            </a:r>
            <a:r>
              <a:rPr lang="en-US" sz="2400" b="1" dirty="0">
                <a:solidFill>
                  <a:srgbClr val="FF0000"/>
                </a:solidFill>
              </a:rPr>
              <a:t> </a:t>
            </a:r>
            <a:r>
              <a:rPr lang="en-US" sz="2400" b="1" dirty="0" err="1">
                <a:solidFill>
                  <a:srgbClr val="FF0000"/>
                </a:solidFill>
              </a:rPr>
              <a:t>đến</a:t>
            </a:r>
            <a:r>
              <a:rPr lang="en-US" sz="2400" b="1" dirty="0">
                <a:solidFill>
                  <a:srgbClr val="FF0000"/>
                </a:solidFill>
              </a:rPr>
              <a:t> </a:t>
            </a:r>
            <a:r>
              <a:rPr lang="en-US" sz="2400" b="1" dirty="0" err="1">
                <a:solidFill>
                  <a:srgbClr val="FF0000"/>
                </a:solidFill>
              </a:rPr>
              <a:t>mất</a:t>
            </a:r>
            <a:r>
              <a:rPr lang="en-US" sz="2400" b="1" dirty="0">
                <a:solidFill>
                  <a:srgbClr val="FF0000"/>
                </a:solidFill>
              </a:rPr>
              <a:t> </a:t>
            </a:r>
            <a:r>
              <a:rPr lang="en-US" sz="2400" b="1" dirty="0" err="1">
                <a:solidFill>
                  <a:srgbClr val="FF0000"/>
                </a:solidFill>
              </a:rPr>
              <a:t>cân</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giới</a:t>
            </a:r>
            <a:r>
              <a:rPr lang="en-US" sz="2400" b="1" dirty="0">
                <a:solidFill>
                  <a:srgbClr val="FF0000"/>
                </a:solidFill>
              </a:rPr>
              <a:t> </a:t>
            </a:r>
            <a:r>
              <a:rPr lang="en-US" sz="2400" b="1" dirty="0" err="1">
                <a:solidFill>
                  <a:srgbClr val="FF0000"/>
                </a:solidFill>
              </a:rPr>
              <a:t>tính</a:t>
            </a:r>
            <a:r>
              <a:rPr lang="en-US" sz="2400" b="1" dirty="0">
                <a:solidFill>
                  <a:srgbClr val="FF0000"/>
                </a:solidFill>
              </a:rPr>
              <a:t> </a:t>
            </a:r>
            <a:r>
              <a:rPr lang="en-US" sz="2400" b="1" dirty="0" err="1">
                <a:solidFill>
                  <a:srgbClr val="FF0000"/>
                </a:solidFill>
              </a:rPr>
              <a:t>khi</a:t>
            </a:r>
            <a:r>
              <a:rPr lang="en-US" sz="2400" b="1" dirty="0">
                <a:solidFill>
                  <a:srgbClr val="FF0000"/>
                </a:solidFill>
              </a:rPr>
              <a:t>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đang</a:t>
            </a:r>
            <a:r>
              <a:rPr lang="en-US" sz="2400" b="1" dirty="0">
                <a:solidFill>
                  <a:srgbClr val="FF0000"/>
                </a:solidFill>
              </a:rPr>
              <a:t> </a:t>
            </a:r>
            <a:r>
              <a:rPr lang="en-US" sz="2400" b="1" dirty="0" err="1">
                <a:solidFill>
                  <a:srgbClr val="FF0000"/>
                </a:solidFill>
              </a:rPr>
              <a:t>gia</a:t>
            </a:r>
            <a:r>
              <a:rPr lang="en-US" sz="2400" b="1" dirty="0">
                <a:solidFill>
                  <a:srgbClr val="FF0000"/>
                </a:solidFill>
              </a:rPr>
              <a:t> </a:t>
            </a:r>
            <a:r>
              <a:rPr lang="en-US" sz="2400" b="1" dirty="0" err="1">
                <a:solidFill>
                  <a:srgbClr val="FF0000"/>
                </a:solidFill>
              </a:rPr>
              <a:t>tăng</a:t>
            </a:r>
            <a:r>
              <a:rPr lang="en-US" sz="2400" b="1" dirty="0">
                <a:solidFill>
                  <a:srgbClr val="FF0000"/>
                </a:solidFill>
              </a:rPr>
              <a:t>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tốc</a:t>
            </a:r>
            <a:r>
              <a:rPr lang="en-US" sz="2400" b="1" dirty="0">
                <a:solidFill>
                  <a:srgbClr val="FF0000"/>
                </a:solidFill>
              </a:rPr>
              <a:t> </a:t>
            </a:r>
            <a:r>
              <a:rPr lang="en-US" sz="2400" b="1" dirty="0" err="1">
                <a:solidFill>
                  <a:srgbClr val="FF0000"/>
                </a:solidFill>
              </a:rPr>
              <a:t>độ</a:t>
            </a:r>
            <a:r>
              <a:rPr lang="en-US" sz="2400" b="1" dirty="0">
                <a:solidFill>
                  <a:srgbClr val="FF0000"/>
                </a:solidFill>
              </a:rPr>
              <a:t> </a:t>
            </a:r>
            <a:r>
              <a:rPr lang="en-US" sz="2400" b="1" dirty="0" err="1">
                <a:solidFill>
                  <a:srgbClr val="FF0000"/>
                </a:solidFill>
              </a:rPr>
              <a:t>nhanh</a:t>
            </a:r>
            <a:endParaRPr lang="en-US" sz="2400" b="1" dirty="0">
              <a:solidFill>
                <a:srgbClr val="FF0000"/>
              </a:solidFill>
            </a:endParaRPr>
          </a:p>
          <a:p>
            <a:pPr marL="111125" indent="-111125" eaLnBrk="0" hangingPunct="0">
              <a:buFont typeface="Wingdings" pitchFamily="2" charset="2"/>
              <a:buChar char="§"/>
              <a:defRPr/>
            </a:pPr>
            <a:r>
              <a:rPr lang="en-US" sz="2400" b="1" dirty="0" err="1">
                <a:solidFill>
                  <a:srgbClr val="FF0000"/>
                </a:solidFill>
              </a:rPr>
              <a:t>Trên</a:t>
            </a:r>
            <a:r>
              <a:rPr lang="en-US" sz="2400" b="1" dirty="0">
                <a:solidFill>
                  <a:srgbClr val="FF0000"/>
                </a:solidFill>
              </a:rPr>
              <a:t> 90% </a:t>
            </a:r>
            <a:r>
              <a:rPr lang="en-US" sz="2400" b="1" dirty="0" err="1">
                <a:solidFill>
                  <a:srgbClr val="FF0000"/>
                </a:solidFill>
              </a:rPr>
              <a:t>nạn</a:t>
            </a:r>
            <a:r>
              <a:rPr lang="en-US" sz="2400" b="1" dirty="0">
                <a:solidFill>
                  <a:srgbClr val="FF0000"/>
                </a:solidFill>
              </a:rPr>
              <a:t> </a:t>
            </a:r>
            <a:r>
              <a:rPr lang="en-US" sz="2400" b="1" dirty="0" err="1">
                <a:solidFill>
                  <a:srgbClr val="FF0000"/>
                </a:solidFill>
              </a:rPr>
              <a:t>nhân</a:t>
            </a:r>
            <a:r>
              <a:rPr lang="en-US" sz="2400" b="1" dirty="0">
                <a:solidFill>
                  <a:srgbClr val="FF0000"/>
                </a:solidFill>
              </a:rPr>
              <a:t> </a:t>
            </a:r>
            <a:r>
              <a:rPr lang="en-US" sz="2400" b="1" dirty="0" err="1">
                <a:solidFill>
                  <a:srgbClr val="FF0000"/>
                </a:solidFill>
              </a:rPr>
              <a:t>bị</a:t>
            </a:r>
            <a:r>
              <a:rPr lang="en-US" sz="2400" b="1" dirty="0">
                <a:solidFill>
                  <a:srgbClr val="FF0000"/>
                </a:solidFill>
              </a:rPr>
              <a:t> </a:t>
            </a:r>
            <a:r>
              <a:rPr lang="en-US" sz="2400" b="1" dirty="0" err="1">
                <a:solidFill>
                  <a:srgbClr val="FF0000"/>
                </a:solidFill>
              </a:rPr>
              <a:t>mua</a:t>
            </a:r>
            <a:r>
              <a:rPr lang="en-US" sz="2400" b="1" dirty="0">
                <a:solidFill>
                  <a:srgbClr val="FF0000"/>
                </a:solidFill>
              </a:rPr>
              <a:t> </a:t>
            </a:r>
            <a:r>
              <a:rPr lang="en-US" sz="2400" b="1" dirty="0" err="1">
                <a:solidFill>
                  <a:srgbClr val="FF0000"/>
                </a:solidFill>
              </a:rPr>
              <a:t>bán</a:t>
            </a: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phụ</a:t>
            </a:r>
            <a:r>
              <a:rPr lang="en-US" sz="2400" b="1" dirty="0">
                <a:solidFill>
                  <a:srgbClr val="FF0000"/>
                </a:solidFill>
              </a:rPr>
              <a:t> </a:t>
            </a:r>
            <a:r>
              <a:rPr lang="en-US" sz="2400" b="1" dirty="0" err="1">
                <a:solidFill>
                  <a:srgbClr val="FF0000"/>
                </a:solidFill>
              </a:rPr>
              <a:t>nữ</a:t>
            </a:r>
            <a:r>
              <a:rPr lang="en-US" sz="2400" b="1" dirty="0">
                <a:solidFill>
                  <a:srgbClr val="FF0000"/>
                </a:solidFill>
              </a:rPr>
              <a:t> </a:t>
            </a:r>
            <a:r>
              <a:rPr lang="en-US" sz="2400" b="1" dirty="0" err="1">
                <a:solidFill>
                  <a:srgbClr val="FF0000"/>
                </a:solidFill>
              </a:rPr>
              <a:t>và</a:t>
            </a:r>
            <a:r>
              <a:rPr lang="en-US" sz="2400" b="1" dirty="0">
                <a:solidFill>
                  <a:srgbClr val="FF0000"/>
                </a:solidFill>
              </a:rPr>
              <a:t> TE. </a:t>
            </a:r>
          </a:p>
        </p:txBody>
      </p:sp>
      <p:pic>
        <p:nvPicPr>
          <p:cNvPr id="14" name="Picture 5" descr="sieu%20am%20tha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33800"/>
            <a:ext cx="396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10 năm nhặt xác 3000 hài nh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3228" y="4038600"/>
            <a:ext cx="2743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p:cNvSpPr>
            <a:spLocks noChangeArrowheads="1"/>
          </p:cNvSpPr>
          <p:nvPr/>
        </p:nvSpPr>
        <p:spPr bwMode="auto">
          <a:xfrm>
            <a:off x="228600" y="4572000"/>
            <a:ext cx="5410200" cy="2971800"/>
          </a:xfrm>
          <a:prstGeom prst="rightArrow">
            <a:avLst>
              <a:gd name="adj1" fmla="val 50000"/>
              <a:gd name="adj2" fmla="val 48960"/>
            </a:avLst>
          </a:prstGeom>
          <a:solidFill>
            <a:srgbClr val="FFFF66"/>
          </a:solidFill>
          <a:ln w="9525" algn="ctr">
            <a:solidFill>
              <a:schemeClr val="tx1"/>
            </a:solidFill>
            <a:round/>
            <a:headEnd/>
            <a:tailEnd/>
          </a:ln>
        </p:spPr>
        <p:txBody>
          <a:bodyPr/>
          <a:lstStyle/>
          <a:p>
            <a:r>
              <a:rPr lang="en-US" sz="2200" dirty="0" err="1">
                <a:solidFill>
                  <a:srgbClr val="0000F1"/>
                </a:solidFill>
                <a:latin typeface="Tahoma" pitchFamily="34" charset="0"/>
                <a:cs typeface="Tahoma" pitchFamily="34" charset="0"/>
              </a:rPr>
              <a:t>bà</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Phạm</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Thị</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Cường</a:t>
            </a:r>
            <a:r>
              <a:rPr lang="en-US" sz="2200" dirty="0">
                <a:solidFill>
                  <a:srgbClr val="0000F1"/>
                </a:solidFill>
                <a:latin typeface="Tahoma" pitchFamily="34" charset="0"/>
                <a:cs typeface="Tahoma" pitchFamily="34" charset="0"/>
              </a:rPr>
              <a:t>, 73 </a:t>
            </a:r>
            <a:r>
              <a:rPr lang="en-US" sz="2200" dirty="0" err="1">
                <a:solidFill>
                  <a:srgbClr val="0000F1"/>
                </a:solidFill>
                <a:latin typeface="Tahoma" pitchFamily="34" charset="0"/>
                <a:cs typeface="Tahoma" pitchFamily="34" charset="0"/>
              </a:rPr>
              <a:t>tuổi</a:t>
            </a:r>
            <a:r>
              <a:rPr lang="en-US" sz="2200" dirty="0">
                <a:solidFill>
                  <a:srgbClr val="0000F1"/>
                </a:solidFill>
                <a:latin typeface="Tahoma" pitchFamily="34" charset="0"/>
                <a:cs typeface="Tahoma" pitchFamily="34" charset="0"/>
              </a:rPr>
              <a:t> ở </a:t>
            </a:r>
            <a:r>
              <a:rPr lang="en-US" sz="2200" dirty="0" err="1">
                <a:solidFill>
                  <a:srgbClr val="0000F1"/>
                </a:solidFill>
                <a:latin typeface="Tahoma" pitchFamily="34" charset="0"/>
                <a:cs typeface="Tahoma" pitchFamily="34" charset="0"/>
              </a:rPr>
              <a:t>xã</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Nghĩa</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Thắng</a:t>
            </a:r>
            <a:r>
              <a:rPr lang="en-US" sz="2200" dirty="0">
                <a:solidFill>
                  <a:srgbClr val="0000F1"/>
                </a:solidFill>
                <a:latin typeface="Tahoma" pitchFamily="34" charset="0"/>
                <a:cs typeface="Tahoma" pitchFamily="34" charset="0"/>
              </a:rPr>
              <a:t>, H </a:t>
            </a:r>
            <a:r>
              <a:rPr lang="en-US" sz="2200" dirty="0" err="1">
                <a:solidFill>
                  <a:srgbClr val="0000F1"/>
                </a:solidFill>
                <a:latin typeface="Tahoma" pitchFamily="34" charset="0"/>
                <a:cs typeface="Tahoma" pitchFamily="34" charset="0"/>
              </a:rPr>
              <a:t>Nghĩa</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Hưng</a:t>
            </a:r>
            <a:r>
              <a:rPr lang="en-US" sz="2200" dirty="0">
                <a:solidFill>
                  <a:srgbClr val="0000F1"/>
                </a:solidFill>
                <a:latin typeface="Tahoma" pitchFamily="34" charset="0"/>
                <a:cs typeface="Tahoma" pitchFamily="34" charset="0"/>
              </a:rPr>
              <a:t>, Nam </a:t>
            </a:r>
            <a:r>
              <a:rPr lang="en-US" sz="2200" dirty="0" err="1">
                <a:solidFill>
                  <a:srgbClr val="0000F1"/>
                </a:solidFill>
                <a:latin typeface="Tahoma" pitchFamily="34" charset="0"/>
                <a:cs typeface="Tahoma" pitchFamily="34" charset="0"/>
              </a:rPr>
              <a:t>Định</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trong</a:t>
            </a:r>
            <a:r>
              <a:rPr lang="en-US" sz="2200" dirty="0">
                <a:solidFill>
                  <a:srgbClr val="0000F1"/>
                </a:solidFill>
                <a:latin typeface="Tahoma" pitchFamily="34" charset="0"/>
                <a:cs typeface="Tahoma" pitchFamily="34" charset="0"/>
              </a:rPr>
              <a:t> 10 </a:t>
            </a:r>
            <a:r>
              <a:rPr lang="en-US" sz="2200" dirty="0" err="1">
                <a:solidFill>
                  <a:srgbClr val="0000F1"/>
                </a:solidFill>
                <a:latin typeface="Tahoma" pitchFamily="34" charset="0"/>
                <a:cs typeface="Tahoma" pitchFamily="34" charset="0"/>
              </a:rPr>
              <a:t>năm</a:t>
            </a:r>
            <a:r>
              <a:rPr lang="en-US" sz="2200" dirty="0">
                <a:solidFill>
                  <a:srgbClr val="0000F1"/>
                </a:solidFill>
                <a:latin typeface="Tahoma" pitchFamily="34" charset="0"/>
                <a:cs typeface="Tahoma" pitchFamily="34" charset="0"/>
              </a:rPr>
              <a:t> (2001 -2011) </a:t>
            </a:r>
            <a:r>
              <a:rPr lang="en-US" sz="2200" dirty="0" err="1">
                <a:solidFill>
                  <a:srgbClr val="0000F1"/>
                </a:solidFill>
                <a:latin typeface="Tahoma" pitchFamily="34" charset="0"/>
                <a:cs typeface="Tahoma" pitchFamily="34" charset="0"/>
              </a:rPr>
              <a:t>nhặt</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được</a:t>
            </a:r>
            <a:r>
              <a:rPr lang="en-US" sz="2200" dirty="0">
                <a:solidFill>
                  <a:srgbClr val="0000F1"/>
                </a:solidFill>
                <a:latin typeface="Tahoma" pitchFamily="34" charset="0"/>
                <a:cs typeface="Tahoma" pitchFamily="34" charset="0"/>
              </a:rPr>
              <a:t> 3000 </a:t>
            </a:r>
            <a:r>
              <a:rPr lang="en-US" sz="2200" dirty="0" err="1">
                <a:solidFill>
                  <a:srgbClr val="0000F1"/>
                </a:solidFill>
                <a:latin typeface="Tahoma" pitchFamily="34" charset="0"/>
                <a:cs typeface="Tahoma" pitchFamily="34" charset="0"/>
              </a:rPr>
              <a:t>xác</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hài</a:t>
            </a:r>
            <a:r>
              <a:rPr lang="en-US" sz="2200" dirty="0">
                <a:solidFill>
                  <a:srgbClr val="0000F1"/>
                </a:solidFill>
                <a:latin typeface="Tahoma" pitchFamily="34" charset="0"/>
                <a:cs typeface="Tahoma" pitchFamily="34" charset="0"/>
              </a:rPr>
              <a:t> </a:t>
            </a:r>
            <a:r>
              <a:rPr lang="en-US" sz="2200" dirty="0" err="1">
                <a:solidFill>
                  <a:srgbClr val="0000F1"/>
                </a:solidFill>
                <a:latin typeface="Tahoma" pitchFamily="34" charset="0"/>
                <a:cs typeface="Tahoma" pitchFamily="34" charset="0"/>
              </a:rPr>
              <a:t>nhi</a:t>
            </a:r>
            <a:endParaRPr lang="en-US" sz="2200" dirty="0">
              <a:solidFill>
                <a:srgbClr val="0000F1"/>
              </a:solidFill>
              <a:latin typeface="Tahoma" pitchFamily="34" charset="0"/>
              <a:cs typeface="Tahoma" pitchFamily="34" charset="0"/>
            </a:endParaRPr>
          </a:p>
        </p:txBody>
      </p:sp>
      <p:pic>
        <p:nvPicPr>
          <p:cNvPr id="19" name="Picture 4" descr="B&amp;#xe0; Ph&amp;#x001ea1;m Th&amp;#x001ecb; C&amp;#x0001b0;&amp;#x001edd;ng th&amp;#x001eaf;p nhang cho nh&amp;#x001eef;ng h&amp;#xe0;i nhi x&amp;#x001ea5;u s&amp;#x001e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8100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50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1B16CC7-589D-4581-BC8F-39C5B10C0D40}" type="slidenum">
              <a:rPr lang="en-US"/>
              <a:pPr>
                <a:defRPr/>
              </a:pPr>
              <a:t>31</a:t>
            </a:fld>
            <a:endParaRPr lang="en-US"/>
          </a:p>
        </p:txBody>
      </p:sp>
      <p:sp>
        <p:nvSpPr>
          <p:cNvPr id="27651" name="Slide Number Placeholder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55B149D-5CBB-41A4-9FC1-75EDF6C48519}" type="slidenum">
              <a:rPr lang="en-US" sz="1400"/>
              <a:pPr algn="r" eaLnBrk="1" hangingPunct="1"/>
              <a:t>31</a:t>
            </a:fld>
            <a:endParaRPr lang="en-US" sz="1400"/>
          </a:p>
        </p:txBody>
      </p:sp>
      <p:pic>
        <p:nvPicPr>
          <p:cNvPr id="753667" name="Picture 3" descr="AETE1L9CAXRE2UGCA82FRZRCAE0XAI0CAM6UPYGCATQJFOCCA8OXHEBCA7YCQULCAVNVJTLCA59C8SPCAMDDJ3WCA161BC5CABWJZQ4CAA2WNH7CAJJ53M5CAXAC6EYCAIKM3L8CA4ED1ODCAPNOTI4CA0S50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49675"/>
            <a:ext cx="312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ình ảnh Xử phạt thế nào với người ngược đãi, đánh đập vợ con? số 1"/>
          <p:cNvPicPr>
            <a:picLocks noChangeAspect="1" noChangeArrowheads="1"/>
          </p:cNvPicPr>
          <p:nvPr/>
        </p:nvPicPr>
        <p:blipFill>
          <a:blip r:embed="rId3"/>
          <a:srcRect/>
          <a:stretch>
            <a:fillRect/>
          </a:stretch>
        </p:blipFill>
        <p:spPr bwMode="auto">
          <a:xfrm>
            <a:off x="5715000" y="914400"/>
            <a:ext cx="3323896" cy="2682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hemeClr val="accent3">
              <a:shade val="50000"/>
            </a:schemeClr>
          </a:lnRef>
          <a:fillRef idx="1">
            <a:schemeClr val="accent3"/>
          </a:fillRef>
          <a:effectRef idx="0">
            <a:schemeClr val="accent3"/>
          </a:effectRef>
          <a:fontRef idx="minor">
            <a:schemeClr val="lt1"/>
          </a:fontRef>
        </p:style>
      </p:pic>
      <p:sp>
        <p:nvSpPr>
          <p:cNvPr id="27654" name="Rectangle 2"/>
          <p:cNvSpPr txBox="1">
            <a:spLocks noChangeArrowheads="1"/>
          </p:cNvSpPr>
          <p:nvPr/>
        </p:nvSpPr>
        <p:spPr bwMode="auto">
          <a:xfrm>
            <a:off x="0" y="152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200" b="1" dirty="0" err="1">
                <a:solidFill>
                  <a:srgbClr val="FF0000"/>
                </a:solidFill>
                <a:latin typeface="Tahoma" pitchFamily="34" charset="0"/>
                <a:cs typeface="Tahoma" pitchFamily="34" charset="0"/>
              </a:rPr>
              <a:t>Bạo</a:t>
            </a:r>
            <a:r>
              <a:rPr lang="en-US" sz="3200" b="1" dirty="0">
                <a:solidFill>
                  <a:srgbClr val="FF0000"/>
                </a:solidFill>
                <a:latin typeface="Tahoma" pitchFamily="34" charset="0"/>
                <a:cs typeface="Tahoma" pitchFamily="34" charset="0"/>
              </a:rPr>
              <a:t> </a:t>
            </a:r>
            <a:r>
              <a:rPr lang="en-US" sz="3200" b="1" dirty="0" err="1">
                <a:solidFill>
                  <a:srgbClr val="FF0000"/>
                </a:solidFill>
                <a:latin typeface="Tahoma" pitchFamily="34" charset="0"/>
                <a:cs typeface="Tahoma" pitchFamily="34" charset="0"/>
              </a:rPr>
              <a:t>lực</a:t>
            </a:r>
            <a:r>
              <a:rPr lang="en-US" sz="3200" b="1" dirty="0">
                <a:solidFill>
                  <a:srgbClr val="FF0000"/>
                </a:solidFill>
                <a:latin typeface="Tahoma" pitchFamily="34" charset="0"/>
                <a:cs typeface="Tahoma" pitchFamily="34" charset="0"/>
              </a:rPr>
              <a:t> </a:t>
            </a:r>
            <a:r>
              <a:rPr lang="en-US" sz="3200" b="1" dirty="0" err="1">
                <a:solidFill>
                  <a:srgbClr val="FF0000"/>
                </a:solidFill>
                <a:latin typeface="Tahoma" pitchFamily="34" charset="0"/>
                <a:cs typeface="Tahoma" pitchFamily="34" charset="0"/>
              </a:rPr>
              <a:t>gia</a:t>
            </a:r>
            <a:r>
              <a:rPr lang="en-US" sz="3200" b="1" dirty="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đình</a:t>
            </a:r>
            <a:r>
              <a:rPr lang="en-US" sz="3200" b="1" dirty="0" smtClean="0">
                <a:solidFill>
                  <a:srgbClr val="FF0000"/>
                </a:solidFill>
                <a:latin typeface="Tahoma" pitchFamily="34" charset="0"/>
                <a:cs typeface="Tahoma" pitchFamily="34" charset="0"/>
              </a:rPr>
              <a:t> </a:t>
            </a:r>
            <a:r>
              <a:rPr lang="en-US" sz="3200" b="1" dirty="0">
                <a:solidFill>
                  <a:srgbClr val="FF0000"/>
                </a:solidFill>
                <a:latin typeface="Tahoma" pitchFamily="34" charset="0"/>
                <a:cs typeface="Tahoma" pitchFamily="34" charset="0"/>
              </a:rPr>
              <a:t>– </a:t>
            </a:r>
            <a:r>
              <a:rPr lang="en-US" sz="3200" b="1" dirty="0" err="1">
                <a:solidFill>
                  <a:srgbClr val="FF0000"/>
                </a:solidFill>
                <a:latin typeface="Tahoma" pitchFamily="34" charset="0"/>
                <a:cs typeface="Tahoma" pitchFamily="34" charset="0"/>
              </a:rPr>
              <a:t>Những</a:t>
            </a:r>
            <a:r>
              <a:rPr lang="en-US" sz="3200" b="1" dirty="0">
                <a:solidFill>
                  <a:srgbClr val="FF0000"/>
                </a:solidFill>
                <a:latin typeface="Tahoma" pitchFamily="34" charset="0"/>
                <a:cs typeface="Tahoma" pitchFamily="34" charset="0"/>
              </a:rPr>
              <a:t> </a:t>
            </a:r>
            <a:r>
              <a:rPr lang="en-US" sz="3200" b="1" dirty="0" err="1">
                <a:solidFill>
                  <a:srgbClr val="FF0000"/>
                </a:solidFill>
                <a:latin typeface="Tahoma" pitchFamily="34" charset="0"/>
                <a:cs typeface="Tahoma" pitchFamily="34" charset="0"/>
              </a:rPr>
              <a:t>hệ</a:t>
            </a:r>
            <a:r>
              <a:rPr lang="en-US" sz="3200" b="1" dirty="0">
                <a:solidFill>
                  <a:srgbClr val="FF0000"/>
                </a:solidFill>
                <a:latin typeface="Tahoma" pitchFamily="34" charset="0"/>
                <a:cs typeface="Tahoma" pitchFamily="34" charset="0"/>
              </a:rPr>
              <a:t> </a:t>
            </a:r>
            <a:r>
              <a:rPr lang="en-US" sz="3200" b="1" dirty="0" err="1">
                <a:solidFill>
                  <a:srgbClr val="FF0000"/>
                </a:solidFill>
                <a:latin typeface="Tahoma" pitchFamily="34" charset="0"/>
                <a:cs typeface="Tahoma" pitchFamily="34" charset="0"/>
              </a:rPr>
              <a:t>lụy</a:t>
            </a:r>
            <a:r>
              <a:rPr lang="en-US" sz="3200" b="1" dirty="0">
                <a:solidFill>
                  <a:srgbClr val="FF0000"/>
                </a:solidFill>
                <a:latin typeface="Tahoma" pitchFamily="34" charset="0"/>
                <a:cs typeface="Tahoma" pitchFamily="34" charset="0"/>
              </a:rPr>
              <a:t>?</a:t>
            </a:r>
          </a:p>
        </p:txBody>
      </p:sp>
      <p:sp>
        <p:nvSpPr>
          <p:cNvPr id="2" name="Rectangle 1"/>
          <p:cNvSpPr/>
          <p:nvPr/>
        </p:nvSpPr>
        <p:spPr>
          <a:xfrm>
            <a:off x="152400" y="1158419"/>
            <a:ext cx="5334000" cy="4708981"/>
          </a:xfrm>
          <a:prstGeom prst="rect">
            <a:avLst/>
          </a:prstGeom>
          <a:solidFill>
            <a:srgbClr val="66FFCC"/>
          </a:solidFill>
        </p:spPr>
        <p:txBody>
          <a:bodyPr>
            <a:spAutoFit/>
          </a:bodyPr>
          <a:lstStyle/>
          <a:p>
            <a:pPr marL="457200" indent="-457200">
              <a:buFont typeface="Wingdings" pitchFamily="2" charset="2"/>
              <a:buChar char="§"/>
              <a:defRPr/>
            </a:pPr>
            <a:r>
              <a:rPr lang="vi-VN" sz="2800" dirty="0" smtClean="0">
                <a:latin typeface="Calibri" pitchFamily="34" charset="0"/>
              </a:rPr>
              <a:t>58</a:t>
            </a:r>
            <a:r>
              <a:rPr lang="vi-VN" sz="2800" dirty="0">
                <a:latin typeface="Calibri" pitchFamily="34" charset="0"/>
              </a:rPr>
              <a:t>% </a:t>
            </a:r>
            <a:r>
              <a:rPr lang="en-US" sz="2800" dirty="0">
                <a:latin typeface="Calibri" pitchFamily="34" charset="0"/>
              </a:rPr>
              <a:t>PN </a:t>
            </a:r>
            <a:r>
              <a:rPr lang="vi-VN" sz="2800" dirty="0">
                <a:latin typeface="Calibri" pitchFamily="34" charset="0"/>
              </a:rPr>
              <a:t>độ tuổi từ 18</a:t>
            </a:r>
            <a:r>
              <a:rPr lang="en-US" sz="2800" dirty="0">
                <a:latin typeface="Calibri" pitchFamily="34" charset="0"/>
              </a:rPr>
              <a:t>-</a:t>
            </a:r>
            <a:r>
              <a:rPr lang="vi-VN" sz="2800" dirty="0">
                <a:latin typeface="Calibri" pitchFamily="34" charset="0"/>
              </a:rPr>
              <a:t>60 đã từng kết hôn cho biết họ từng bị bạo lực do chồng hoặc bạn tình gây ra ít nhất một </a:t>
            </a:r>
            <a:r>
              <a:rPr lang="vi-VN" sz="2800" dirty="0" smtClean="0">
                <a:latin typeface="Calibri" pitchFamily="34" charset="0"/>
              </a:rPr>
              <a:t>lần</a:t>
            </a:r>
            <a:r>
              <a:rPr lang="vi-VN" sz="2800" dirty="0">
                <a:latin typeface="Calibri" pitchFamily="34" charset="0"/>
              </a:rPr>
              <a:t> </a:t>
            </a:r>
            <a:r>
              <a:rPr lang="en-US" sz="1600" dirty="0" smtClean="0">
                <a:latin typeface="Calibri" pitchFamily="34" charset="0"/>
              </a:rPr>
              <a:t>(</a:t>
            </a:r>
            <a:r>
              <a:rPr lang="vi-VN" sz="1600" dirty="0" smtClean="0">
                <a:latin typeface="Calibri" pitchFamily="34" charset="0"/>
              </a:rPr>
              <a:t>Nghiên </a:t>
            </a:r>
            <a:r>
              <a:rPr lang="vi-VN" sz="1600" dirty="0">
                <a:latin typeface="Calibri" pitchFamily="34" charset="0"/>
              </a:rPr>
              <a:t>cứu quốc gia về </a:t>
            </a:r>
            <a:r>
              <a:rPr lang="en-US" sz="1600" dirty="0">
                <a:latin typeface="Calibri" pitchFamily="34" charset="0"/>
              </a:rPr>
              <a:t>BLGĐ</a:t>
            </a:r>
            <a:r>
              <a:rPr lang="vi-VN" sz="1600" dirty="0">
                <a:latin typeface="Calibri" pitchFamily="34" charset="0"/>
              </a:rPr>
              <a:t> tại </a:t>
            </a:r>
            <a:r>
              <a:rPr lang="en-US" sz="1600" dirty="0" err="1" smtClean="0">
                <a:latin typeface="Calibri" pitchFamily="34" charset="0"/>
              </a:rPr>
              <a:t>Việt</a:t>
            </a:r>
            <a:r>
              <a:rPr lang="en-US" sz="1600" dirty="0" smtClean="0">
                <a:latin typeface="Calibri" pitchFamily="34" charset="0"/>
              </a:rPr>
              <a:t> Nam</a:t>
            </a:r>
            <a:r>
              <a:rPr lang="vi-VN" sz="1600" dirty="0" smtClean="0">
                <a:latin typeface="Calibri" pitchFamily="34" charset="0"/>
              </a:rPr>
              <a:t> </a:t>
            </a:r>
            <a:r>
              <a:rPr lang="en-US" sz="1600" dirty="0" err="1">
                <a:latin typeface="Calibri" pitchFamily="34" charset="0"/>
              </a:rPr>
              <a:t>năm</a:t>
            </a:r>
            <a:r>
              <a:rPr lang="en-US" sz="1600" dirty="0">
                <a:latin typeface="Calibri" pitchFamily="34" charset="0"/>
              </a:rPr>
              <a:t> </a:t>
            </a:r>
            <a:r>
              <a:rPr lang="en-US" sz="1600" dirty="0" smtClean="0">
                <a:latin typeface="Calibri" pitchFamily="34" charset="0"/>
              </a:rPr>
              <a:t>2010)</a:t>
            </a:r>
            <a:endParaRPr lang="en-US" sz="1600" dirty="0">
              <a:latin typeface="Calibri" pitchFamily="34" charset="0"/>
            </a:endParaRPr>
          </a:p>
          <a:p>
            <a:pPr marL="457200" indent="-457200">
              <a:buFont typeface="Wingdings" pitchFamily="2" charset="2"/>
              <a:buChar char="§"/>
              <a:defRPr/>
            </a:pPr>
            <a:endParaRPr lang="en-US" sz="2800" dirty="0" smtClean="0">
              <a:latin typeface="Calibri" pitchFamily="34" charset="0"/>
            </a:endParaRPr>
          </a:p>
          <a:p>
            <a:pPr marL="457200" indent="-457200">
              <a:buFont typeface="Wingdings" pitchFamily="2" charset="2"/>
              <a:buChar char="§"/>
              <a:defRPr/>
            </a:pPr>
            <a:r>
              <a:rPr lang="en-US" sz="2800" dirty="0" smtClean="0">
                <a:latin typeface="Calibri" pitchFamily="34" charset="0"/>
              </a:rPr>
              <a:t>C</a:t>
            </a:r>
            <a:r>
              <a:rPr lang="vi-VN" sz="2800" dirty="0" smtClean="0">
                <a:latin typeface="Calibri" pitchFamily="34" charset="0"/>
              </a:rPr>
              <a:t>hi </a:t>
            </a:r>
            <a:r>
              <a:rPr lang="vi-VN" sz="2800" dirty="0">
                <a:latin typeface="Calibri" pitchFamily="34" charset="0"/>
              </a:rPr>
              <a:t>phí cơ hội và </a:t>
            </a:r>
            <a:r>
              <a:rPr lang="en-US" sz="2800" dirty="0" err="1">
                <a:latin typeface="Calibri" pitchFamily="34" charset="0"/>
              </a:rPr>
              <a:t>tổng</a:t>
            </a:r>
            <a:r>
              <a:rPr lang="en-US" sz="2800" dirty="0">
                <a:latin typeface="Calibri" pitchFamily="34" charset="0"/>
              </a:rPr>
              <a:t> </a:t>
            </a:r>
            <a:r>
              <a:rPr lang="vi-VN" sz="2800" dirty="0">
                <a:latin typeface="Calibri" pitchFamily="34" charset="0"/>
              </a:rPr>
              <a:t>thiệt hại về năng suất lao động của </a:t>
            </a:r>
            <a:r>
              <a:rPr lang="en-US" sz="2800" dirty="0">
                <a:latin typeface="Calibri" pitchFamily="34" charset="0"/>
              </a:rPr>
              <a:t>BLGĐ</a:t>
            </a:r>
            <a:r>
              <a:rPr lang="vi-VN" sz="2800" dirty="0">
                <a:latin typeface="Calibri" pitchFamily="34" charset="0"/>
              </a:rPr>
              <a:t> chiếm tới 3,19% GDP năm 2010 của Việt </a:t>
            </a:r>
            <a:r>
              <a:rPr lang="vi-VN" sz="2800" dirty="0" smtClean="0">
                <a:latin typeface="Calibri" pitchFamily="34" charset="0"/>
              </a:rPr>
              <a:t>Nam</a:t>
            </a:r>
            <a:r>
              <a:rPr lang="en-US" sz="2800" dirty="0" smtClean="0">
                <a:latin typeface="Calibri" pitchFamily="34" charset="0"/>
              </a:rPr>
              <a:t> </a:t>
            </a:r>
            <a:r>
              <a:rPr lang="en-US" sz="1600" dirty="0">
                <a:latin typeface="Calibri" pitchFamily="34" charset="0"/>
              </a:rPr>
              <a:t>(</a:t>
            </a:r>
            <a:r>
              <a:rPr lang="vi-VN" sz="1600" dirty="0">
                <a:latin typeface="Calibri" pitchFamily="34" charset="0"/>
              </a:rPr>
              <a:t>Theo </a:t>
            </a:r>
            <a:r>
              <a:rPr lang="en-US" sz="1600" dirty="0" err="1">
                <a:latin typeface="Calibri" pitchFamily="34" charset="0"/>
              </a:rPr>
              <a:t>kết</a:t>
            </a:r>
            <a:r>
              <a:rPr lang="en-US" sz="1600" dirty="0">
                <a:latin typeface="Calibri" pitchFamily="34" charset="0"/>
              </a:rPr>
              <a:t> </a:t>
            </a:r>
            <a:r>
              <a:rPr lang="en-US" sz="1600" dirty="0" err="1">
                <a:latin typeface="Calibri" pitchFamily="34" charset="0"/>
              </a:rPr>
              <a:t>quả</a:t>
            </a:r>
            <a:r>
              <a:rPr lang="en-US" sz="1600" dirty="0">
                <a:latin typeface="Calibri" pitchFamily="34" charset="0"/>
              </a:rPr>
              <a:t> NC </a:t>
            </a:r>
            <a:r>
              <a:rPr lang="vi-VN" sz="1600" dirty="0">
                <a:latin typeface="Calibri" pitchFamily="34" charset="0"/>
              </a:rPr>
              <a:t>"Ước tính thiệt hại kinh tế do </a:t>
            </a:r>
            <a:r>
              <a:rPr lang="en-US" sz="1600" dirty="0">
                <a:latin typeface="Calibri" pitchFamily="34" charset="0"/>
              </a:rPr>
              <a:t>BLGĐ</a:t>
            </a:r>
            <a:r>
              <a:rPr lang="vi-VN" sz="1600" dirty="0">
                <a:latin typeface="Calibri" pitchFamily="34" charset="0"/>
              </a:rPr>
              <a:t> gây ra với phụ nữ tại </a:t>
            </a:r>
            <a:r>
              <a:rPr lang="en-US" sz="1600" dirty="0">
                <a:latin typeface="Calibri" pitchFamily="34" charset="0"/>
              </a:rPr>
              <a:t>VN” </a:t>
            </a:r>
            <a:r>
              <a:rPr lang="en-US" sz="1600" dirty="0" err="1">
                <a:latin typeface="Calibri" pitchFamily="34" charset="0"/>
              </a:rPr>
              <a:t>của</a:t>
            </a:r>
            <a:r>
              <a:rPr lang="en-US" sz="1600" dirty="0">
                <a:latin typeface="Calibri" pitchFamily="34" charset="0"/>
              </a:rPr>
              <a:t> LHQ </a:t>
            </a:r>
            <a:r>
              <a:rPr lang="en-US" sz="1600" dirty="0" err="1">
                <a:latin typeface="Calibri" pitchFamily="34" charset="0"/>
              </a:rPr>
              <a:t>công</a:t>
            </a:r>
            <a:r>
              <a:rPr lang="en-US" sz="1600" dirty="0">
                <a:latin typeface="Calibri" pitchFamily="34" charset="0"/>
              </a:rPr>
              <a:t> </a:t>
            </a:r>
            <a:r>
              <a:rPr lang="en-US" sz="1600" dirty="0" err="1">
                <a:latin typeface="Calibri" pitchFamily="34" charset="0"/>
              </a:rPr>
              <a:t>bố</a:t>
            </a:r>
            <a:r>
              <a:rPr lang="en-US" sz="1600" dirty="0">
                <a:latin typeface="Calibri" pitchFamily="34" charset="0"/>
              </a:rPr>
              <a:t> </a:t>
            </a:r>
            <a:r>
              <a:rPr lang="en-US" sz="1600" dirty="0" err="1">
                <a:latin typeface="Calibri" pitchFamily="34" charset="0"/>
              </a:rPr>
              <a:t>năm</a:t>
            </a:r>
            <a:r>
              <a:rPr lang="en-US" sz="1600" dirty="0">
                <a:latin typeface="Calibri" pitchFamily="34" charset="0"/>
              </a:rPr>
              <a:t> 2012)</a:t>
            </a:r>
          </a:p>
        </p:txBody>
      </p:sp>
    </p:spTree>
    <p:extLst>
      <p:ext uri="{BB962C8B-B14F-4D97-AF65-F5344CB8AC3E}">
        <p14:creationId xmlns:p14="http://schemas.microsoft.com/office/powerpoint/2010/main" val="12668873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5A015EA-2C2B-41D7-B377-B31B3998746E}" type="slidenum">
              <a:rPr lang="en-US"/>
              <a:pPr>
                <a:defRPr/>
              </a:pPr>
              <a:t>32</a:t>
            </a:fld>
            <a:endParaRPr lang="en-US"/>
          </a:p>
        </p:txBody>
      </p:sp>
      <p:pic>
        <p:nvPicPr>
          <p:cNvPr id="41988" name="Picture 4" descr="imag0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3820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0" y="114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dirty="0" err="1" smtClean="0">
                <a:solidFill>
                  <a:srgbClr val="FF0000"/>
                </a:solidFill>
                <a:latin typeface="Calibri" pitchFamily="34" charset="0"/>
              </a:rPr>
              <a:t>Quấy</a:t>
            </a:r>
            <a:r>
              <a:rPr lang="en-US" sz="2800" b="1" dirty="0" smtClean="0">
                <a:solidFill>
                  <a:srgbClr val="FF0000"/>
                </a:solidFill>
                <a:latin typeface="Calibri" pitchFamily="34" charset="0"/>
              </a:rPr>
              <a:t> </a:t>
            </a:r>
            <a:r>
              <a:rPr lang="en-US" sz="2800" b="1" dirty="0" err="1" smtClean="0">
                <a:solidFill>
                  <a:srgbClr val="FF0000"/>
                </a:solidFill>
                <a:latin typeface="Calibri" pitchFamily="34" charset="0"/>
              </a:rPr>
              <a:t>rối</a:t>
            </a:r>
            <a:r>
              <a:rPr lang="en-US" sz="2800" b="1" dirty="0" smtClean="0">
                <a:solidFill>
                  <a:srgbClr val="FF0000"/>
                </a:solidFill>
                <a:latin typeface="Calibri" pitchFamily="34" charset="0"/>
              </a:rPr>
              <a:t> </a:t>
            </a:r>
            <a:r>
              <a:rPr lang="en-US" sz="2800" b="1" dirty="0" err="1" smtClean="0">
                <a:solidFill>
                  <a:srgbClr val="FF0000"/>
                </a:solidFill>
                <a:latin typeface="Calibri" pitchFamily="34" charset="0"/>
              </a:rPr>
              <a:t>tình</a:t>
            </a:r>
            <a:r>
              <a:rPr lang="en-US" sz="2800" b="1" dirty="0" smtClean="0">
                <a:solidFill>
                  <a:srgbClr val="FF0000"/>
                </a:solidFill>
                <a:latin typeface="Calibri" pitchFamily="34" charset="0"/>
              </a:rPr>
              <a:t> </a:t>
            </a:r>
            <a:r>
              <a:rPr lang="en-US" sz="2800" b="1" dirty="0" err="1" smtClean="0">
                <a:solidFill>
                  <a:srgbClr val="FF0000"/>
                </a:solidFill>
                <a:latin typeface="Calibri" pitchFamily="34" charset="0"/>
              </a:rPr>
              <a:t>dục</a:t>
            </a:r>
            <a:r>
              <a:rPr lang="en-US" sz="2800" b="1" dirty="0" smtClean="0">
                <a:solidFill>
                  <a:srgbClr val="FF0000"/>
                </a:solidFill>
                <a:latin typeface="Calibri" pitchFamily="34" charset="0"/>
              </a:rPr>
              <a:t> – Ai </a:t>
            </a:r>
            <a:r>
              <a:rPr lang="en-US" sz="2800" b="1" dirty="0" err="1">
                <a:solidFill>
                  <a:srgbClr val="FF0000"/>
                </a:solidFill>
                <a:latin typeface="Calibri" pitchFamily="34" charset="0"/>
              </a:rPr>
              <a:t>phải</a:t>
            </a:r>
            <a:r>
              <a:rPr lang="en-US" sz="2800" b="1" dirty="0">
                <a:solidFill>
                  <a:srgbClr val="FF0000"/>
                </a:solidFill>
                <a:latin typeface="Calibri" pitchFamily="34" charset="0"/>
              </a:rPr>
              <a:t> </a:t>
            </a:r>
            <a:r>
              <a:rPr lang="en-US" sz="2800" b="1" dirty="0" err="1">
                <a:solidFill>
                  <a:srgbClr val="FF0000"/>
                </a:solidFill>
                <a:latin typeface="Calibri" pitchFamily="34" charset="0"/>
              </a:rPr>
              <a:t>đối</a:t>
            </a:r>
            <a:r>
              <a:rPr lang="en-US" sz="2800" b="1" dirty="0">
                <a:solidFill>
                  <a:srgbClr val="FF0000"/>
                </a:solidFill>
                <a:latin typeface="Calibri" pitchFamily="34" charset="0"/>
              </a:rPr>
              <a:t> </a:t>
            </a:r>
            <a:r>
              <a:rPr lang="en-US" sz="2800" b="1" dirty="0" err="1">
                <a:solidFill>
                  <a:srgbClr val="FF0000"/>
                </a:solidFill>
                <a:latin typeface="Calibri" pitchFamily="34" charset="0"/>
              </a:rPr>
              <a:t>mặt</a:t>
            </a:r>
            <a:r>
              <a:rPr lang="en-US" sz="2800" b="1" dirty="0">
                <a:solidFill>
                  <a:srgbClr val="FF0000"/>
                </a:solidFill>
                <a:latin typeface="Calibri" pitchFamily="34" charset="0"/>
              </a:rPr>
              <a:t> </a:t>
            </a:r>
            <a:r>
              <a:rPr lang="en-US" sz="2800" b="1" dirty="0" err="1">
                <a:solidFill>
                  <a:srgbClr val="FF0000"/>
                </a:solidFill>
                <a:latin typeface="Calibri" pitchFamily="34" charset="0"/>
              </a:rPr>
              <a:t>nhiều</a:t>
            </a:r>
            <a:r>
              <a:rPr lang="en-US" sz="2800" b="1" dirty="0">
                <a:solidFill>
                  <a:srgbClr val="FF0000"/>
                </a:solidFill>
                <a:latin typeface="Calibri" pitchFamily="34" charset="0"/>
              </a:rPr>
              <a:t> </a:t>
            </a:r>
            <a:r>
              <a:rPr lang="en-US" sz="2800" b="1" dirty="0" err="1" smtClean="0">
                <a:solidFill>
                  <a:srgbClr val="FF0000"/>
                </a:solidFill>
                <a:latin typeface="Calibri" pitchFamily="34" charset="0"/>
              </a:rPr>
              <a:t>hơn</a:t>
            </a:r>
            <a:r>
              <a:rPr lang="en-US" sz="2800" b="1" dirty="0" smtClean="0">
                <a:solidFill>
                  <a:srgbClr val="FF0000"/>
                </a:solidFill>
                <a:latin typeface="Calibri" pitchFamily="34" charset="0"/>
              </a:rPr>
              <a:t>?</a:t>
            </a:r>
            <a:endParaRPr lang="en-US" sz="2800" b="1" dirty="0">
              <a:solidFill>
                <a:srgbClr val="FF0000"/>
              </a:solidFill>
              <a:latin typeface="Calibri" pitchFamily="34" charset="0"/>
            </a:endParaRP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856357"/>
            <a:ext cx="5181600" cy="6001643"/>
          </a:xfrm>
          <a:prstGeom prst="rect">
            <a:avLst/>
          </a:prstGeom>
        </p:spPr>
        <p:txBody>
          <a:bodyPr wrap="square">
            <a:spAutoFit/>
          </a:bodyPr>
          <a:lstStyle/>
          <a:p>
            <a:pPr marL="342900" indent="-342900">
              <a:buFont typeface="Wingdings" pitchFamily="2" charset="2"/>
              <a:buChar char="v"/>
            </a:pPr>
            <a:r>
              <a:rPr lang="de-DE" sz="2400" b="1" dirty="0" smtClean="0">
                <a:solidFill>
                  <a:srgbClr val="0000FF"/>
                </a:solidFill>
              </a:rPr>
              <a:t>Theo nghiên cứu của Tổ chức ActionAid VN năm 2014 tại Hà Nội và TP HCM cho thấy: </a:t>
            </a:r>
          </a:p>
          <a:p>
            <a:pPr marL="342900" indent="-228600">
              <a:buFont typeface="Wingdings" pitchFamily="2" charset="2"/>
              <a:buChar char="§"/>
            </a:pPr>
            <a:r>
              <a:rPr lang="de-DE" sz="2400" b="1" dirty="0" smtClean="0">
                <a:solidFill>
                  <a:srgbClr val="FF0000"/>
                </a:solidFill>
              </a:rPr>
              <a:t>87%</a:t>
            </a:r>
            <a:r>
              <a:rPr lang="de-DE" sz="2400" dirty="0" smtClean="0"/>
              <a:t> PN được phỏng vấn cho biết họ đã bị QRTD tại nơi công cộng. </a:t>
            </a:r>
          </a:p>
          <a:p>
            <a:pPr marL="342900" indent="-228600">
              <a:buFont typeface="Wingdings" pitchFamily="2" charset="2"/>
              <a:buChar char="§"/>
            </a:pPr>
            <a:r>
              <a:rPr lang="de-DE" sz="2400" b="1" dirty="0" smtClean="0">
                <a:solidFill>
                  <a:srgbClr val="FF0000"/>
                </a:solidFill>
              </a:rPr>
              <a:t>67%</a:t>
            </a:r>
            <a:r>
              <a:rPr lang="de-DE" sz="2400" dirty="0" smtClean="0"/>
              <a:t> những người chứng kiến QRTD không có bất kỳ hành động nào trước sự việc.</a:t>
            </a:r>
            <a:endParaRPr lang="en-US" sz="2400" dirty="0" smtClean="0"/>
          </a:p>
          <a:p>
            <a:pPr marL="342900" indent="-342900">
              <a:buFont typeface="Wingdings" pitchFamily="2" charset="2"/>
              <a:buChar char="v"/>
            </a:pPr>
            <a:r>
              <a:rPr lang="de-DE" sz="2400" b="1" dirty="0" smtClean="0">
                <a:solidFill>
                  <a:srgbClr val="0000FF"/>
                </a:solidFill>
              </a:rPr>
              <a:t>Theo số </a:t>
            </a:r>
            <a:r>
              <a:rPr lang="de-DE" sz="2400" b="1" dirty="0">
                <a:solidFill>
                  <a:srgbClr val="0000FF"/>
                </a:solidFill>
              </a:rPr>
              <a:t>liệu do Liên đoàn LĐ TP Hải Phòng cung cấp: </a:t>
            </a:r>
          </a:p>
          <a:p>
            <a:pPr marL="342900" indent="-171450">
              <a:buFont typeface="Wingdings" pitchFamily="2" charset="2"/>
              <a:buChar char="§"/>
            </a:pPr>
            <a:r>
              <a:rPr lang="de-DE" sz="2400" b="1" dirty="0" smtClean="0">
                <a:solidFill>
                  <a:srgbClr val="FF0000"/>
                </a:solidFill>
              </a:rPr>
              <a:t>66,7%</a:t>
            </a:r>
            <a:r>
              <a:rPr lang="de-DE" sz="2400" dirty="0" smtClean="0"/>
              <a:t> nữ công nhân bị QRTD bằng lời nói; </a:t>
            </a:r>
          </a:p>
          <a:p>
            <a:pPr marL="342900" indent="-171450">
              <a:buFont typeface="Wingdings" pitchFamily="2" charset="2"/>
              <a:buChar char="§"/>
            </a:pPr>
            <a:r>
              <a:rPr lang="de-DE" sz="2400" b="1" dirty="0" smtClean="0">
                <a:solidFill>
                  <a:srgbClr val="FF0000"/>
                </a:solidFill>
              </a:rPr>
              <a:t>37,5%</a:t>
            </a:r>
            <a:r>
              <a:rPr lang="de-DE" sz="2400" dirty="0" smtClean="0"/>
              <a:t> bị quấy rối bởi những hành động thể chất và </a:t>
            </a:r>
          </a:p>
          <a:p>
            <a:pPr marL="342900" indent="-171450">
              <a:buFont typeface="Wingdings" pitchFamily="2" charset="2"/>
              <a:buChar char="§"/>
            </a:pPr>
            <a:r>
              <a:rPr lang="de-DE" sz="2400" b="1" dirty="0" smtClean="0">
                <a:solidFill>
                  <a:srgbClr val="FF0000"/>
                </a:solidFill>
              </a:rPr>
              <a:t>8,3% </a:t>
            </a:r>
            <a:r>
              <a:rPr lang="de-DE" sz="2400" dirty="0" smtClean="0"/>
              <a:t>bị tấn công tình dục hoặc hãm hiếp.</a:t>
            </a:r>
            <a:endParaRPr lang="en-US" sz="2400" dirty="0" smtClean="0"/>
          </a:p>
        </p:txBody>
      </p:sp>
    </p:spTree>
    <p:extLst>
      <p:ext uri="{BB962C8B-B14F-4D97-AF65-F5344CB8AC3E}">
        <p14:creationId xmlns:p14="http://schemas.microsoft.com/office/powerpoint/2010/main" val="3068096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animEffect transition="in" filter="fade">
                                      <p:cBhvr>
                                        <p:cTn id="9" dur="500"/>
                                        <p:tgtEl>
                                          <p:spTgt spid="41988"/>
                                        </p:tgtEl>
                                      </p:cBhvr>
                                    </p:animEffect>
                                  </p:childTnLst>
                                </p:cTn>
                              </p:par>
                              <p:par>
                                <p:cTn id="10" presetID="53" presetClass="entr" presetSubtype="0" fill="hold" nodeType="with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7"/>
          <p:cNvGrpSpPr>
            <a:grpSpLocks/>
          </p:cNvGrpSpPr>
          <p:nvPr/>
        </p:nvGrpSpPr>
        <p:grpSpPr bwMode="auto">
          <a:xfrm>
            <a:off x="1752600" y="1219200"/>
            <a:ext cx="6835775" cy="5305425"/>
            <a:chOff x="1752600" y="1219200"/>
            <a:chExt cx="6835829" cy="5305766"/>
          </a:xfrm>
        </p:grpSpPr>
        <p:grpSp>
          <p:nvGrpSpPr>
            <p:cNvPr id="37902" name="Group 2"/>
            <p:cNvGrpSpPr>
              <a:grpSpLocks/>
            </p:cNvGrpSpPr>
            <p:nvPr/>
          </p:nvGrpSpPr>
          <p:grpSpPr bwMode="auto">
            <a:xfrm>
              <a:off x="1752600" y="1219200"/>
              <a:ext cx="6799263" cy="5305766"/>
              <a:chOff x="795" y="190"/>
              <a:chExt cx="4283" cy="3952"/>
            </a:xfrm>
          </p:grpSpPr>
          <p:grpSp>
            <p:nvGrpSpPr>
              <p:cNvPr id="37904" name="Group 3"/>
              <p:cNvGrpSpPr>
                <a:grpSpLocks/>
              </p:cNvGrpSpPr>
              <p:nvPr/>
            </p:nvGrpSpPr>
            <p:grpSpPr bwMode="auto">
              <a:xfrm>
                <a:off x="795" y="1150"/>
                <a:ext cx="864" cy="864"/>
                <a:chOff x="1248" y="1680"/>
                <a:chExt cx="864" cy="864"/>
              </a:xfrm>
            </p:grpSpPr>
            <p:sp>
              <p:nvSpPr>
                <p:cNvPr id="54319" name="AutoShape 4"/>
                <p:cNvSpPr>
                  <a:spLocks noChangeArrowheads="1"/>
                </p:cNvSpPr>
                <p:nvPr/>
              </p:nvSpPr>
              <p:spPr bwMode="gray">
                <a:xfrm>
                  <a:off x="1248" y="1680"/>
                  <a:ext cx="864" cy="860"/>
                </a:xfrm>
                <a:prstGeom prst="roundRect">
                  <a:avLst>
                    <a:gd name="adj" fmla="val 11921"/>
                  </a:avLst>
                </a:prstGeom>
                <a:solidFill>
                  <a:srgbClr val="EEAD38"/>
                </a:soli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36" name="Freeform 5"/>
                <p:cNvSpPr>
                  <a:spLocks/>
                </p:cNvSpPr>
                <p:nvPr/>
              </p:nvSpPr>
              <p:spPr bwMode="gray">
                <a:xfrm>
                  <a:off x="1296" y="172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9E1B6"/>
                    </a:gs>
                    <a:gs pos="50000">
                      <a:srgbClr val="EEAD38"/>
                    </a:gs>
                    <a:gs pos="100000">
                      <a:srgbClr val="F9E1B6"/>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62822" name="Text Box 6"/>
              <p:cNvSpPr txBox="1">
                <a:spLocks noChangeArrowheads="1"/>
              </p:cNvSpPr>
              <p:nvPr/>
            </p:nvSpPr>
            <p:spPr bwMode="gray">
              <a:xfrm>
                <a:off x="1115" y="1399"/>
                <a:ext cx="241" cy="388"/>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2</a:t>
                </a:r>
              </a:p>
            </p:txBody>
          </p:sp>
          <p:sp>
            <p:nvSpPr>
              <p:cNvPr id="54290" name="AutoShape 7"/>
              <p:cNvSpPr>
                <a:spLocks noChangeArrowheads="1"/>
              </p:cNvSpPr>
              <p:nvPr/>
            </p:nvSpPr>
            <p:spPr bwMode="gray">
              <a:xfrm>
                <a:off x="795" y="2110"/>
                <a:ext cx="864" cy="862"/>
              </a:xfrm>
              <a:prstGeom prst="roundRect">
                <a:avLst>
                  <a:gd name="adj" fmla="val 11921"/>
                </a:avLst>
              </a:prstGeom>
              <a:gradFill rotWithShape="1">
                <a:gsLst>
                  <a:gs pos="0">
                    <a:srgbClr val="3399FF"/>
                  </a:gs>
                  <a:gs pos="100000">
                    <a:srgbClr val="246BB2"/>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162824" name="Text Box 8"/>
              <p:cNvSpPr txBox="1">
                <a:spLocks noChangeArrowheads="1"/>
              </p:cNvSpPr>
              <p:nvPr/>
            </p:nvSpPr>
            <p:spPr bwMode="gray">
              <a:xfrm>
                <a:off x="1115" y="2358"/>
                <a:ext cx="241" cy="388"/>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3</a:t>
                </a:r>
              </a:p>
            </p:txBody>
          </p:sp>
          <p:grpSp>
            <p:nvGrpSpPr>
              <p:cNvPr id="37908" name="Group 9"/>
              <p:cNvGrpSpPr>
                <a:grpSpLocks/>
              </p:cNvGrpSpPr>
              <p:nvPr/>
            </p:nvGrpSpPr>
            <p:grpSpPr bwMode="auto">
              <a:xfrm>
                <a:off x="795" y="3070"/>
                <a:ext cx="864" cy="864"/>
                <a:chOff x="1248" y="1680"/>
                <a:chExt cx="864" cy="864"/>
              </a:xfrm>
            </p:grpSpPr>
            <p:sp>
              <p:nvSpPr>
                <p:cNvPr id="54317" name="AutoShape 10"/>
                <p:cNvSpPr>
                  <a:spLocks noChangeArrowheads="1"/>
                </p:cNvSpPr>
                <p:nvPr/>
              </p:nvSpPr>
              <p:spPr bwMode="gray">
                <a:xfrm>
                  <a:off x="1248" y="1676"/>
                  <a:ext cx="864" cy="864"/>
                </a:xfrm>
                <a:prstGeom prst="roundRect">
                  <a:avLst>
                    <a:gd name="adj" fmla="val 11921"/>
                  </a:avLst>
                </a:prstGeom>
                <a:gradFill rotWithShape="1">
                  <a:gsLst>
                    <a:gs pos="0">
                      <a:srgbClr val="3BCFA1"/>
                    </a:gs>
                    <a:gs pos="100000">
                      <a:srgbClr val="299070"/>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34" name="Freeform 11"/>
                <p:cNvSpPr>
                  <a:spLocks/>
                </p:cNvSpPr>
                <p:nvPr/>
              </p:nvSpPr>
              <p:spPr bwMode="gray">
                <a:xfrm>
                  <a:off x="1296" y="172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8EDDD"/>
                    </a:gs>
                    <a:gs pos="50000">
                      <a:srgbClr val="3BCFA1"/>
                    </a:gs>
                    <a:gs pos="100000">
                      <a:srgbClr val="B8EDDD"/>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62828" name="Text Box 12"/>
              <p:cNvSpPr txBox="1">
                <a:spLocks noChangeArrowheads="1"/>
              </p:cNvSpPr>
              <p:nvPr/>
            </p:nvSpPr>
            <p:spPr bwMode="gray">
              <a:xfrm>
                <a:off x="1115" y="3315"/>
                <a:ext cx="241" cy="389"/>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4</a:t>
                </a:r>
              </a:p>
            </p:txBody>
          </p:sp>
          <p:grpSp>
            <p:nvGrpSpPr>
              <p:cNvPr id="37910" name="Group 13"/>
              <p:cNvGrpSpPr>
                <a:grpSpLocks/>
              </p:cNvGrpSpPr>
              <p:nvPr/>
            </p:nvGrpSpPr>
            <p:grpSpPr bwMode="auto">
              <a:xfrm>
                <a:off x="1728" y="1160"/>
                <a:ext cx="3350" cy="866"/>
                <a:chOff x="1728" y="1930"/>
                <a:chExt cx="3350" cy="866"/>
              </a:xfrm>
            </p:grpSpPr>
            <p:grpSp>
              <p:nvGrpSpPr>
                <p:cNvPr id="37929" name="Group 14"/>
                <p:cNvGrpSpPr>
                  <a:grpSpLocks/>
                </p:cNvGrpSpPr>
                <p:nvPr/>
              </p:nvGrpSpPr>
              <p:grpSpPr bwMode="auto">
                <a:xfrm>
                  <a:off x="1728" y="1930"/>
                  <a:ext cx="3264" cy="866"/>
                  <a:chOff x="1728" y="1930"/>
                  <a:chExt cx="3264" cy="866"/>
                </a:xfrm>
              </p:grpSpPr>
              <p:sp>
                <p:nvSpPr>
                  <p:cNvPr id="54315" name="AutoShape 15"/>
                  <p:cNvSpPr>
                    <a:spLocks noChangeArrowheads="1"/>
                  </p:cNvSpPr>
                  <p:nvPr/>
                </p:nvSpPr>
                <p:spPr bwMode="gray">
                  <a:xfrm>
                    <a:off x="1728" y="1930"/>
                    <a:ext cx="3264" cy="870"/>
                  </a:xfrm>
                  <a:prstGeom prst="roundRect">
                    <a:avLst>
                      <a:gd name="adj" fmla="val 10889"/>
                    </a:avLst>
                  </a:prstGeom>
                  <a:solidFill>
                    <a:srgbClr val="FF6699"/>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32" name="Freeform 16"/>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7930" name="Text Box 17"/>
                <p:cNvSpPr txBox="1">
                  <a:spLocks noChangeArrowheads="1"/>
                </p:cNvSpPr>
                <p:nvPr/>
              </p:nvSpPr>
              <p:spPr bwMode="gray">
                <a:xfrm>
                  <a:off x="1743" y="1982"/>
                  <a:ext cx="3335"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ea typeface="MS PGothic" pitchFamily="34" charset="-128"/>
                    </a:rPr>
                    <a:t>Duy trì mô hình phân công lao động truyền thống là NN cơ bản trực tiếp</a:t>
                  </a:r>
                  <a:endParaRPr lang="en-US" altLang="en-US" sz="2400" i="1">
                    <a:ea typeface="MS PGothic" pitchFamily="34" charset="-128"/>
                  </a:endParaRPr>
                </a:p>
              </p:txBody>
            </p:sp>
          </p:grpSp>
          <p:grpSp>
            <p:nvGrpSpPr>
              <p:cNvPr id="37911" name="Group 18"/>
              <p:cNvGrpSpPr>
                <a:grpSpLocks/>
              </p:cNvGrpSpPr>
              <p:nvPr/>
            </p:nvGrpSpPr>
            <p:grpSpPr bwMode="auto">
              <a:xfrm>
                <a:off x="1728" y="2110"/>
                <a:ext cx="3264" cy="866"/>
                <a:chOff x="1728" y="1920"/>
                <a:chExt cx="3264" cy="866"/>
              </a:xfrm>
            </p:grpSpPr>
            <p:grpSp>
              <p:nvGrpSpPr>
                <p:cNvPr id="37925" name="Group 19"/>
                <p:cNvGrpSpPr>
                  <a:grpSpLocks/>
                </p:cNvGrpSpPr>
                <p:nvPr/>
              </p:nvGrpSpPr>
              <p:grpSpPr bwMode="auto">
                <a:xfrm>
                  <a:off x="1728" y="1920"/>
                  <a:ext cx="3264" cy="866"/>
                  <a:chOff x="1728" y="1920"/>
                  <a:chExt cx="3264" cy="866"/>
                </a:xfrm>
              </p:grpSpPr>
              <p:sp>
                <p:nvSpPr>
                  <p:cNvPr id="54311" name="AutoShape 20"/>
                  <p:cNvSpPr>
                    <a:spLocks noChangeArrowheads="1"/>
                  </p:cNvSpPr>
                  <p:nvPr/>
                </p:nvSpPr>
                <p:spPr bwMode="gray">
                  <a:xfrm>
                    <a:off x="1728" y="1920"/>
                    <a:ext cx="3264" cy="862"/>
                  </a:xfrm>
                  <a:prstGeom prst="roundRect">
                    <a:avLst>
                      <a:gd name="adj" fmla="val 10889"/>
                    </a:avLst>
                  </a:prstGeom>
                  <a:solidFill>
                    <a:srgbClr val="FFC000"/>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28" name="Freeform 21"/>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7926" name="Text Box 22"/>
                <p:cNvSpPr txBox="1">
                  <a:spLocks noChangeArrowheads="1"/>
                </p:cNvSpPr>
                <p:nvPr/>
              </p:nvSpPr>
              <p:spPr bwMode="gray">
                <a:xfrm>
                  <a:off x="1789" y="2100"/>
                  <a:ext cx="308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ea typeface="MS PGothic" pitchFamily="34" charset="-128"/>
                    </a:rPr>
                    <a:t>Bất cập trong luật pháp, cơ chế, chính sách </a:t>
                  </a:r>
                  <a:endParaRPr lang="en-US" altLang="en-US" sz="2200" i="1">
                    <a:ea typeface="MS PGothic" pitchFamily="34" charset="-128"/>
                  </a:endParaRPr>
                </a:p>
              </p:txBody>
            </p:sp>
          </p:grpSp>
          <p:grpSp>
            <p:nvGrpSpPr>
              <p:cNvPr id="37912" name="Group 23"/>
              <p:cNvGrpSpPr>
                <a:grpSpLocks/>
              </p:cNvGrpSpPr>
              <p:nvPr/>
            </p:nvGrpSpPr>
            <p:grpSpPr bwMode="auto">
              <a:xfrm>
                <a:off x="1728" y="3070"/>
                <a:ext cx="3264" cy="1072"/>
                <a:chOff x="1728" y="1920"/>
                <a:chExt cx="3264" cy="1072"/>
              </a:xfrm>
            </p:grpSpPr>
            <p:grpSp>
              <p:nvGrpSpPr>
                <p:cNvPr id="37921" name="Group 24"/>
                <p:cNvGrpSpPr>
                  <a:grpSpLocks/>
                </p:cNvGrpSpPr>
                <p:nvPr/>
              </p:nvGrpSpPr>
              <p:grpSpPr bwMode="auto">
                <a:xfrm>
                  <a:off x="1728" y="1920"/>
                  <a:ext cx="3264" cy="1072"/>
                  <a:chOff x="1728" y="1920"/>
                  <a:chExt cx="3264" cy="1072"/>
                </a:xfrm>
              </p:grpSpPr>
              <p:sp>
                <p:nvSpPr>
                  <p:cNvPr id="162841" name="AutoShape 25"/>
                  <p:cNvSpPr>
                    <a:spLocks noChangeArrowheads="1"/>
                  </p:cNvSpPr>
                  <p:nvPr/>
                </p:nvSpPr>
                <p:spPr bwMode="gray">
                  <a:xfrm>
                    <a:off x="1728" y="1916"/>
                    <a:ext cx="3264" cy="1073"/>
                  </a:xfrm>
                  <a:prstGeom prst="roundRect">
                    <a:avLst>
                      <a:gd name="adj" fmla="val 10889"/>
                    </a:avLst>
                  </a:prstGeom>
                  <a:solidFill>
                    <a:schemeClr val="accent5">
                      <a:lumMod val="60000"/>
                      <a:lumOff val="40000"/>
                    </a:schemeClr>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atin typeface="Arial" charset="0"/>
                      <a:ea typeface="ＭＳ Ｐゴシック" pitchFamily="34" charset="-128"/>
                      <a:cs typeface="+mn-cs"/>
                    </a:endParaRPr>
                  </a:p>
                </p:txBody>
              </p:sp>
              <p:sp>
                <p:nvSpPr>
                  <p:cNvPr id="37924" name="Freeform 26"/>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7922" name="Text Box 27"/>
                <p:cNvSpPr txBox="1">
                  <a:spLocks noChangeArrowheads="1"/>
                </p:cNvSpPr>
                <p:nvPr/>
              </p:nvSpPr>
              <p:spPr bwMode="gray">
                <a:xfrm>
                  <a:off x="1920" y="1996"/>
                  <a:ext cx="292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a:solidFill>
                      <a:srgbClr val="0000FF"/>
                    </a:solidFill>
                    <a:latin typeface="Times New Roman" pitchFamily="18" charset="0"/>
                    <a:ea typeface="MS PGothic" pitchFamily="34" charset="-128"/>
                  </a:endParaRPr>
                </a:p>
              </p:txBody>
            </p:sp>
          </p:grpSp>
          <p:grpSp>
            <p:nvGrpSpPr>
              <p:cNvPr id="37913" name="Group 28"/>
              <p:cNvGrpSpPr>
                <a:grpSpLocks/>
              </p:cNvGrpSpPr>
              <p:nvPr/>
            </p:nvGrpSpPr>
            <p:grpSpPr bwMode="auto">
              <a:xfrm>
                <a:off x="816" y="190"/>
                <a:ext cx="4197" cy="866"/>
                <a:chOff x="939" y="3216"/>
                <a:chExt cx="4197" cy="866"/>
              </a:xfrm>
            </p:grpSpPr>
            <p:sp>
              <p:nvSpPr>
                <p:cNvPr id="54298" name="AutoShape 29"/>
                <p:cNvSpPr>
                  <a:spLocks noChangeArrowheads="1"/>
                </p:cNvSpPr>
                <p:nvPr/>
              </p:nvSpPr>
              <p:spPr bwMode="gray">
                <a:xfrm>
                  <a:off x="939" y="3216"/>
                  <a:ext cx="864" cy="862"/>
                </a:xfrm>
                <a:prstGeom prst="roundRect">
                  <a:avLst>
                    <a:gd name="adj" fmla="val 11921"/>
                  </a:avLst>
                </a:prstGeom>
                <a:gradFill rotWithShape="1">
                  <a:gsLst>
                    <a:gs pos="0">
                      <a:srgbClr val="CC00FF"/>
                    </a:gs>
                    <a:gs pos="100000">
                      <a:srgbClr val="8E00B2"/>
                    </a:gs>
                  </a:gsLst>
                  <a:path path="shape">
                    <a:fillToRect l="50000" t="50000" r="50000" b="50000"/>
                  </a:path>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162846" name="Text Box 30"/>
                <p:cNvSpPr txBox="1">
                  <a:spLocks noChangeArrowheads="1"/>
                </p:cNvSpPr>
                <p:nvPr/>
              </p:nvSpPr>
              <p:spPr bwMode="gray">
                <a:xfrm>
                  <a:off x="1259" y="3464"/>
                  <a:ext cx="241" cy="388"/>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1</a:t>
                  </a:r>
                </a:p>
              </p:txBody>
            </p:sp>
            <p:grpSp>
              <p:nvGrpSpPr>
                <p:cNvPr id="37916" name="Group 31"/>
                <p:cNvGrpSpPr>
                  <a:grpSpLocks/>
                </p:cNvGrpSpPr>
                <p:nvPr/>
              </p:nvGrpSpPr>
              <p:grpSpPr bwMode="auto">
                <a:xfrm>
                  <a:off x="1872" y="3216"/>
                  <a:ext cx="3264" cy="866"/>
                  <a:chOff x="1728" y="1920"/>
                  <a:chExt cx="3264" cy="866"/>
                </a:xfrm>
              </p:grpSpPr>
              <p:grpSp>
                <p:nvGrpSpPr>
                  <p:cNvPr id="37917" name="Group 32"/>
                  <p:cNvGrpSpPr>
                    <a:grpSpLocks/>
                  </p:cNvGrpSpPr>
                  <p:nvPr/>
                </p:nvGrpSpPr>
                <p:grpSpPr bwMode="auto">
                  <a:xfrm>
                    <a:off x="1728" y="1920"/>
                    <a:ext cx="3264" cy="866"/>
                    <a:chOff x="1728" y="1920"/>
                    <a:chExt cx="3264" cy="866"/>
                  </a:xfrm>
                </p:grpSpPr>
                <p:sp>
                  <p:nvSpPr>
                    <p:cNvPr id="54303" name="AutoShape 33"/>
                    <p:cNvSpPr>
                      <a:spLocks noChangeArrowheads="1"/>
                    </p:cNvSpPr>
                    <p:nvPr/>
                  </p:nvSpPr>
                  <p:spPr bwMode="gray">
                    <a:xfrm>
                      <a:off x="1728" y="1920"/>
                      <a:ext cx="3264" cy="862"/>
                    </a:xfrm>
                    <a:prstGeom prst="roundRect">
                      <a:avLst>
                        <a:gd name="adj" fmla="val 10889"/>
                      </a:avLst>
                    </a:prstGeom>
                    <a:solidFill>
                      <a:srgbClr val="92D050"/>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20"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62851" name="Text Box 35"/>
                  <p:cNvSpPr txBox="1">
                    <a:spLocks noChangeArrowheads="1"/>
                  </p:cNvSpPr>
                  <p:nvPr/>
                </p:nvSpPr>
                <p:spPr bwMode="gray">
                  <a:xfrm>
                    <a:off x="1860" y="2095"/>
                    <a:ext cx="3045" cy="344"/>
                  </a:xfrm>
                  <a:prstGeom prst="rect">
                    <a:avLst/>
                  </a:prstGeom>
                  <a:noFill/>
                  <a:ln w="9525" algn="ctr">
                    <a:noFill/>
                    <a:miter lim="800000"/>
                    <a:headEnd/>
                    <a:tailEnd/>
                  </a:ln>
                  <a:effectLst/>
                </p:spPr>
                <p:txBody>
                  <a:bodyPr>
                    <a:spAutoFit/>
                  </a:bodyPr>
                  <a:lstStyle/>
                  <a:p>
                    <a:pPr eaLnBrk="0" hangingPunct="0">
                      <a:defRPr/>
                    </a:pPr>
                    <a:endParaRPr lang="en-US" sz="2400" dirty="0">
                      <a:solidFill>
                        <a:schemeClr val="accent6"/>
                      </a:solidFill>
                      <a:latin typeface="Arial" charset="0"/>
                      <a:ea typeface="ＭＳ Ｐゴシック" pitchFamily="34" charset="-128"/>
                      <a:cs typeface="+mn-cs"/>
                    </a:endParaRPr>
                  </a:p>
                </p:txBody>
              </p:sp>
            </p:grpSp>
          </p:grpSp>
        </p:grpSp>
        <p:sp>
          <p:nvSpPr>
            <p:cNvPr id="162887" name="Rectangle 71"/>
            <p:cNvSpPr>
              <a:spLocks noChangeArrowheads="1"/>
            </p:cNvSpPr>
            <p:nvPr/>
          </p:nvSpPr>
          <p:spPr bwMode="auto">
            <a:xfrm>
              <a:off x="3294075" y="5416820"/>
              <a:ext cx="5294354" cy="831903"/>
            </a:xfrm>
            <a:prstGeom prst="rect">
              <a:avLst/>
            </a:prstGeom>
            <a:noFill/>
            <a:ln w="9525">
              <a:noFill/>
              <a:miter lim="800000"/>
              <a:headEnd/>
              <a:tailEnd/>
            </a:ln>
            <a:effectLst>
              <a:prstShdw prst="shdw11">
                <a:schemeClr val="accent1">
                  <a:gamma/>
                  <a:shade val="60000"/>
                  <a:invGamma/>
                  <a:alpha val="50000"/>
                </a:schemeClr>
              </a:prstShdw>
            </a:effectLst>
          </p:spPr>
          <p:txBody>
            <a:bodyPr>
              <a:spAutoFit/>
            </a:bodyPr>
            <a:lstStyle/>
            <a:p>
              <a:pPr algn="ctr">
                <a:defRPr/>
              </a:pPr>
              <a:r>
                <a:rPr lang="en-US" sz="2400" dirty="0">
                  <a:latin typeface="Arial" charset="0"/>
                  <a:cs typeface="Arial" charset="0"/>
                </a:rPr>
                <a:t>ĐKG </a:t>
              </a:r>
              <a:r>
                <a:rPr lang="en-US" sz="2400" dirty="0" err="1">
                  <a:latin typeface="Arial" charset="0"/>
                  <a:cs typeface="Arial" charset="0"/>
                </a:rPr>
                <a:t>và</a:t>
              </a:r>
              <a:r>
                <a:rPr lang="en-US" sz="2400" dirty="0">
                  <a:latin typeface="Arial" charset="0"/>
                  <a:cs typeface="Arial" charset="0"/>
                </a:rPr>
                <a:t> PBĐXG </a:t>
              </a:r>
              <a:r>
                <a:rPr lang="en-US" sz="2400" dirty="0" err="1">
                  <a:latin typeface="Arial" charset="0"/>
                  <a:cs typeface="Arial" charset="0"/>
                </a:rPr>
                <a:t>còn</a:t>
              </a:r>
              <a:r>
                <a:rPr lang="en-US" sz="2400" dirty="0">
                  <a:latin typeface="Arial" charset="0"/>
                  <a:cs typeface="Arial" charset="0"/>
                </a:rPr>
                <a:t> </a:t>
              </a:r>
              <a:r>
                <a:rPr lang="en-US" sz="2400" dirty="0" err="1">
                  <a:latin typeface="Arial" charset="0"/>
                  <a:cs typeface="Arial" charset="0"/>
                </a:rPr>
                <a:t>tồn</a:t>
              </a:r>
              <a:r>
                <a:rPr lang="en-US" sz="2400" dirty="0">
                  <a:latin typeface="Arial" charset="0"/>
                  <a:cs typeface="Arial" charset="0"/>
                </a:rPr>
                <a:t> </a:t>
              </a:r>
              <a:r>
                <a:rPr lang="en-US" sz="2400" dirty="0" err="1">
                  <a:latin typeface="Arial" charset="0"/>
                  <a:cs typeface="Arial" charset="0"/>
                </a:rPr>
                <a:t>tại</a:t>
              </a:r>
              <a:r>
                <a:rPr lang="en-US" sz="2400" dirty="0">
                  <a:latin typeface="Arial" charset="0"/>
                  <a:cs typeface="Arial" charset="0"/>
                </a:rPr>
                <a:t> </a:t>
              </a:r>
              <a:r>
                <a:rPr lang="en-US" sz="2400" dirty="0" err="1">
                  <a:latin typeface="Arial" charset="0"/>
                  <a:cs typeface="Arial" charset="0"/>
                </a:rPr>
                <a:t>trong</a:t>
              </a:r>
              <a:r>
                <a:rPr lang="en-US" sz="2400" dirty="0">
                  <a:latin typeface="Arial" charset="0"/>
                  <a:cs typeface="Arial" charset="0"/>
                </a:rPr>
                <a:t> </a:t>
              </a:r>
              <a:r>
                <a:rPr lang="en-US" sz="2400" dirty="0" err="1">
                  <a:latin typeface="Arial" charset="0"/>
                  <a:cs typeface="Arial" charset="0"/>
                </a:rPr>
                <a:t>mỗi</a:t>
              </a:r>
              <a:r>
                <a:rPr lang="en-US" sz="2400" dirty="0">
                  <a:latin typeface="Arial" charset="0"/>
                  <a:cs typeface="Arial" charset="0"/>
                </a:rPr>
                <a:t> </a:t>
              </a:r>
              <a:r>
                <a:rPr lang="en-US" sz="2400" dirty="0" err="1">
                  <a:latin typeface="Arial" charset="0"/>
                  <a:cs typeface="Arial" charset="0"/>
                </a:rPr>
                <a:t>cá</a:t>
              </a:r>
              <a:r>
                <a:rPr lang="en-US" sz="2400" dirty="0">
                  <a:latin typeface="Arial" charset="0"/>
                  <a:cs typeface="Arial" charset="0"/>
                </a:rPr>
                <a:t> </a:t>
              </a:r>
              <a:r>
                <a:rPr lang="en-US" sz="2400" dirty="0" err="1">
                  <a:latin typeface="Arial" charset="0"/>
                  <a:cs typeface="Arial" charset="0"/>
                </a:rPr>
                <a:t>nhân</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smtClean="0">
                  <a:latin typeface="Arial" charset="0"/>
                  <a:cs typeface="Arial" charset="0"/>
                </a:rPr>
                <a:t>các</a:t>
              </a:r>
              <a:r>
                <a:rPr lang="en-US" sz="2400" dirty="0" smtClean="0">
                  <a:latin typeface="Arial" charset="0"/>
                  <a:cs typeface="Arial" charset="0"/>
                </a:rPr>
                <a:t> </a:t>
              </a:r>
              <a:r>
                <a:rPr lang="en-US" sz="2400" dirty="0" err="1" smtClean="0">
                  <a:latin typeface="Arial" charset="0"/>
                  <a:cs typeface="Arial" charset="0"/>
                </a:rPr>
                <a:t>thiết</a:t>
              </a:r>
              <a:r>
                <a:rPr lang="en-US" sz="2400" dirty="0" smtClean="0">
                  <a:latin typeface="Arial" charset="0"/>
                  <a:cs typeface="Arial" charset="0"/>
                </a:rPr>
                <a:t> </a:t>
              </a:r>
              <a:r>
                <a:rPr lang="en-US" sz="2400" dirty="0" err="1">
                  <a:latin typeface="Arial" charset="0"/>
                  <a:cs typeface="Arial" charset="0"/>
                </a:rPr>
                <a:t>chế</a:t>
              </a:r>
              <a:r>
                <a:rPr lang="en-US" sz="2400" dirty="0">
                  <a:latin typeface="Arial" charset="0"/>
                  <a:cs typeface="Arial" charset="0"/>
                </a:rPr>
                <a:t> </a:t>
              </a:r>
              <a:r>
                <a:rPr lang="en-US" sz="2400" dirty="0" err="1">
                  <a:latin typeface="Arial" charset="0"/>
                  <a:cs typeface="Arial" charset="0"/>
                </a:rPr>
                <a:t>xã</a:t>
              </a:r>
              <a:r>
                <a:rPr lang="en-US" sz="2400" dirty="0">
                  <a:latin typeface="Arial" charset="0"/>
                  <a:cs typeface="Arial" charset="0"/>
                </a:rPr>
                <a:t> </a:t>
              </a:r>
              <a:r>
                <a:rPr lang="en-US" sz="2400" dirty="0" err="1">
                  <a:latin typeface="Arial" charset="0"/>
                  <a:cs typeface="Arial" charset="0"/>
                </a:rPr>
                <a:t>hội</a:t>
              </a:r>
              <a:endParaRPr lang="en-US" sz="2400" dirty="0">
                <a:latin typeface="Arial" charset="0"/>
                <a:cs typeface="Arial" charset="0"/>
              </a:endParaRPr>
            </a:p>
          </p:txBody>
        </p:sp>
      </p:grpSp>
      <p:grpSp>
        <p:nvGrpSpPr>
          <p:cNvPr id="37891" name="Group 52"/>
          <p:cNvGrpSpPr>
            <a:grpSpLocks/>
          </p:cNvGrpSpPr>
          <p:nvPr/>
        </p:nvGrpSpPr>
        <p:grpSpPr bwMode="auto">
          <a:xfrm>
            <a:off x="-96838" y="1798638"/>
            <a:ext cx="1882776" cy="3867150"/>
            <a:chOff x="7875" y="1799184"/>
            <a:chExt cx="1882775" cy="3866549"/>
          </a:xfrm>
        </p:grpSpPr>
        <p:cxnSp>
          <p:nvCxnSpPr>
            <p:cNvPr id="44" name="Shape 43"/>
            <p:cNvCxnSpPr>
              <a:endCxn id="54298" idx="1"/>
            </p:cNvCxnSpPr>
            <p:nvPr/>
          </p:nvCxnSpPr>
          <p:spPr>
            <a:xfrm rot="5400000" flipH="1" flipV="1">
              <a:off x="1077895" y="1670551"/>
              <a:ext cx="579347" cy="836613"/>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7895" name="Group 51"/>
            <p:cNvGrpSpPr>
              <a:grpSpLocks/>
            </p:cNvGrpSpPr>
            <p:nvPr/>
          </p:nvGrpSpPr>
          <p:grpSpPr bwMode="auto">
            <a:xfrm>
              <a:off x="7875" y="2379165"/>
              <a:ext cx="1882775" cy="3286568"/>
              <a:chOff x="7875" y="2379165"/>
              <a:chExt cx="1882775" cy="3286568"/>
            </a:xfrm>
          </p:grpSpPr>
          <p:grpSp>
            <p:nvGrpSpPr>
              <p:cNvPr id="37898" name="Group 50"/>
              <p:cNvGrpSpPr>
                <a:grpSpLocks/>
              </p:cNvGrpSpPr>
              <p:nvPr/>
            </p:nvGrpSpPr>
            <p:grpSpPr bwMode="auto">
              <a:xfrm>
                <a:off x="7875" y="2379165"/>
                <a:ext cx="1882775" cy="2196010"/>
                <a:chOff x="7875" y="2379165"/>
                <a:chExt cx="1882775" cy="2196010"/>
              </a:xfrm>
            </p:grpSpPr>
            <p:pic>
              <p:nvPicPr>
                <p:cNvPr id="37900" name="Picture 19" descr="YG_circle001"/>
                <p:cNvPicPr>
                  <a:picLocks noChangeAspect="1" noChangeArrowheads="1"/>
                </p:cNvPicPr>
                <p:nvPr/>
              </p:nvPicPr>
              <p:blipFill>
                <a:blip r:embed="rId2">
                  <a:lum bright="26000" contrast="70000"/>
                  <a:extLst>
                    <a:ext uri="{28A0092B-C50C-407E-A947-70E740481C1C}">
                      <a14:useLocalDpi xmlns:a14="http://schemas.microsoft.com/office/drawing/2010/main" val="0"/>
                    </a:ext>
                  </a:extLst>
                </a:blip>
                <a:srcRect/>
                <a:stretch>
                  <a:fillRect/>
                </a:stretch>
              </p:blipFill>
              <p:spPr bwMode="auto">
                <a:xfrm>
                  <a:off x="7875" y="2379165"/>
                  <a:ext cx="1882775" cy="219601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901" name="TextBox 41"/>
                <p:cNvSpPr txBox="1">
                  <a:spLocks noChangeArrowheads="1"/>
                </p:cNvSpPr>
                <p:nvPr/>
              </p:nvSpPr>
              <p:spPr bwMode="auto">
                <a:xfrm>
                  <a:off x="263466" y="2743599"/>
                  <a:ext cx="1387494" cy="12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a:solidFill>
                        <a:srgbClr val="FF0000"/>
                      </a:solidFill>
                      <a:latin typeface="Tahoma" pitchFamily="34" charset="0"/>
                      <a:ea typeface="MS PGothic" pitchFamily="34" charset="-128"/>
                      <a:cs typeface="Tahoma" pitchFamily="34" charset="0"/>
                    </a:rPr>
                    <a:t>4</a:t>
                  </a:r>
                </a:p>
                <a:p>
                  <a:pPr algn="ctr" eaLnBrk="1" hangingPunct="1"/>
                  <a:r>
                    <a:rPr lang="en-US" altLang="en-US" sz="2400" b="1">
                      <a:solidFill>
                        <a:srgbClr val="FF0000"/>
                      </a:solidFill>
                      <a:latin typeface="Tahoma" pitchFamily="34" charset="0"/>
                      <a:ea typeface="MS PGothic" pitchFamily="34" charset="-128"/>
                      <a:cs typeface="Tahoma" pitchFamily="34" charset="0"/>
                    </a:rPr>
                    <a:t>nguyên nhân</a:t>
                  </a:r>
                </a:p>
              </p:txBody>
            </p:sp>
          </p:grpSp>
          <p:cxnSp>
            <p:nvCxnSpPr>
              <p:cNvPr id="46" name="Shape 45"/>
              <p:cNvCxnSpPr>
                <a:endCxn id="54317" idx="1"/>
              </p:cNvCxnSpPr>
              <p:nvPr/>
            </p:nvCxnSpPr>
            <p:spPr>
              <a:xfrm rot="16200000" flipH="1">
                <a:off x="805678" y="4718874"/>
                <a:ext cx="1090443" cy="80327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Right Arrow 46"/>
            <p:cNvSpPr/>
            <p:nvPr/>
          </p:nvSpPr>
          <p:spPr>
            <a:xfrm>
              <a:off x="1358837" y="2626142"/>
              <a:ext cx="365125" cy="219041"/>
            </a:xfrm>
            <a:prstGeom prst="rightArrow">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20E96"/>
                </a:solidFill>
              </a:endParaRPr>
            </a:p>
          </p:txBody>
        </p:sp>
        <p:sp>
          <p:nvSpPr>
            <p:cNvPr id="49" name="Right Arrow 48"/>
            <p:cNvSpPr/>
            <p:nvPr/>
          </p:nvSpPr>
          <p:spPr>
            <a:xfrm>
              <a:off x="1358837" y="4414977"/>
              <a:ext cx="365125" cy="219041"/>
            </a:xfrm>
            <a:prstGeom prst="rightArrow">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20E96"/>
                </a:solidFill>
              </a:endParaRPr>
            </a:p>
          </p:txBody>
        </p:sp>
      </p:grpSp>
      <p:sp>
        <p:nvSpPr>
          <p:cNvPr id="37892" name="Text Box 17"/>
          <p:cNvSpPr txBox="1">
            <a:spLocks noChangeArrowheads="1"/>
          </p:cNvSpPr>
          <p:nvPr/>
        </p:nvSpPr>
        <p:spPr bwMode="gray">
          <a:xfrm>
            <a:off x="3214688" y="1454150"/>
            <a:ext cx="5295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ea typeface="MS PGothic" pitchFamily="34" charset="-128"/>
              </a:rPr>
              <a:t>Tư tưởng “Trọng nam khinh nữ” là nguyên nhân sâu xa</a:t>
            </a:r>
            <a:endParaRPr lang="en-US" altLang="en-US" sz="2400" i="1">
              <a:ea typeface="MS PGothic" pitchFamily="34" charset="-128"/>
            </a:endParaRPr>
          </a:p>
        </p:txBody>
      </p:sp>
      <p:sp>
        <p:nvSpPr>
          <p:cNvPr id="37893" name="Title 1"/>
          <p:cNvSpPr>
            <a:spLocks noGrp="1"/>
          </p:cNvSpPr>
          <p:nvPr>
            <p:ph type="title"/>
          </p:nvPr>
        </p:nvSpPr>
        <p:spPr>
          <a:xfrm>
            <a:off x="158750" y="274638"/>
            <a:ext cx="8680450" cy="715962"/>
          </a:xfrm>
        </p:spPr>
        <p:txBody>
          <a:bodyPr/>
          <a:lstStyle/>
          <a:p>
            <a:r>
              <a:rPr lang="en-US" altLang="en-US" sz="2800" b="1" dirty="0" err="1" smtClean="0">
                <a:solidFill>
                  <a:srgbClr val="FF0000"/>
                </a:solidFill>
                <a:latin typeface="Tahoma" pitchFamily="34" charset="0"/>
                <a:cs typeface="Tahoma" pitchFamily="34" charset="0"/>
              </a:rPr>
              <a:t>Nguyên</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nhân</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của</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bất</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bình</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đẳng</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giới</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FF0000"/>
                </a:solidFill>
                <a:latin typeface="Tahoma" pitchFamily="34" charset="0"/>
                <a:cs typeface="Tahoma" pitchFamily="34" charset="0"/>
              </a:rPr>
              <a:t>và</a:t>
            </a:r>
            <a:r>
              <a:rPr lang="en-US" altLang="en-US" sz="2800" b="1" dirty="0" smtClean="0">
                <a:solidFill>
                  <a:srgbClr val="FF0000"/>
                </a:solidFill>
                <a:latin typeface="Tahoma" pitchFamily="34" charset="0"/>
                <a:cs typeface="Tahoma" pitchFamily="34" charset="0"/>
              </a:rPr>
              <a:t> BLG</a:t>
            </a:r>
          </a:p>
        </p:txBody>
      </p:sp>
    </p:spTree>
    <p:extLst>
      <p:ext uri="{BB962C8B-B14F-4D97-AF65-F5344CB8AC3E}">
        <p14:creationId xmlns:p14="http://schemas.microsoft.com/office/powerpoint/2010/main" val="3161728846"/>
      </p:ext>
    </p:extLst>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12"/>
          <p:cNvSpPr>
            <a:spLocks noChangeArrowheads="1"/>
          </p:cNvSpPr>
          <p:nvPr/>
        </p:nvSpPr>
        <p:spPr bwMode="gray">
          <a:xfrm>
            <a:off x="2743200" y="914400"/>
            <a:ext cx="6400800" cy="2286000"/>
          </a:xfrm>
          <a:prstGeom prst="roundRect">
            <a:avLst>
              <a:gd name="adj" fmla="val 11505"/>
            </a:avLst>
          </a:prstGeom>
          <a:solidFill>
            <a:srgbClr val="92D050"/>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pPr marL="236538" indent="-236538">
              <a:buFont typeface="Wingdings" pitchFamily="2" charset="2"/>
              <a:buChar char="§"/>
            </a:pPr>
            <a:r>
              <a:rPr lang="en-US" altLang="en-US" sz="2000">
                <a:latin typeface="Tahoma" pitchFamily="34" charset="0"/>
                <a:cs typeface="Tahoma" pitchFamily="34" charset="0"/>
              </a:rPr>
              <a:t>Cản trở quá trình tìm hiểu, nhận thức về bản thân</a:t>
            </a:r>
          </a:p>
          <a:p>
            <a:pPr marL="236538" indent="-236538">
              <a:buFont typeface="Wingdings" pitchFamily="2" charset="2"/>
              <a:buChar char="§"/>
            </a:pPr>
            <a:r>
              <a:rPr lang="en-US" altLang="en-US" sz="2000">
                <a:latin typeface="Tahoma" pitchFamily="34" charset="0"/>
                <a:cs typeface="Tahoma" pitchFamily="34" charset="0"/>
              </a:rPr>
              <a:t>Làm mất phương hướng và động lực về phát triển </a:t>
            </a:r>
          </a:p>
          <a:p>
            <a:pPr marL="236538" indent="-236538"/>
            <a:r>
              <a:rPr lang="en-US" altLang="en-US" sz="2000">
                <a:latin typeface="Tahoma" pitchFamily="34" charset="0"/>
                <a:cs typeface="Tahoma" pitchFamily="34" charset="0"/>
              </a:rPr>
              <a:t>   nghề nghiệp, học tập và đào tạo suốt đời</a:t>
            </a:r>
          </a:p>
          <a:p>
            <a:pPr marL="236538" indent="-236538">
              <a:buFont typeface="Wingdings" pitchFamily="2" charset="2"/>
              <a:buChar char="§"/>
            </a:pPr>
            <a:r>
              <a:rPr lang="en-US" altLang="en-US" sz="2000">
                <a:latin typeface="Tahoma" pitchFamily="34" charset="0"/>
                <a:cs typeface="Tahoma" pitchFamily="34" charset="0"/>
              </a:rPr>
              <a:t>Cản trở tiềm năng phát triển của mỗi cá nhân, </a:t>
            </a:r>
          </a:p>
          <a:p>
            <a:pPr marL="236538" indent="-236538"/>
            <a:r>
              <a:rPr lang="en-US" altLang="en-US" sz="2000">
                <a:latin typeface="Tahoma" pitchFamily="34" charset="0"/>
                <a:cs typeface="Tahoma" pitchFamily="34" charset="0"/>
              </a:rPr>
              <a:t>   đặc biệt đối với em gái/phụ nữ </a:t>
            </a:r>
          </a:p>
          <a:p>
            <a:pPr marL="236538" indent="-236538">
              <a:buFont typeface="Wingdings" pitchFamily="2" charset="2"/>
              <a:buChar char="§"/>
            </a:pPr>
            <a:r>
              <a:rPr lang="en-US" altLang="en-US" sz="2000">
                <a:latin typeface="Tahoma" pitchFamily="34" charset="0"/>
                <a:cs typeface="Tahoma" pitchFamily="34" charset="0"/>
              </a:rPr>
              <a:t>Gây lãng phí thời gian của tuổi trẻ</a:t>
            </a:r>
          </a:p>
          <a:p>
            <a:pPr marL="236538" indent="-236538">
              <a:buFont typeface="Wingdings" pitchFamily="2" charset="2"/>
              <a:buChar char="§"/>
            </a:pPr>
            <a:r>
              <a:rPr lang="en-US" altLang="en-US" sz="2000">
                <a:latin typeface="Tahoma" pitchFamily="34" charset="0"/>
                <a:cs typeface="Tahoma" pitchFamily="34" charset="0"/>
              </a:rPr>
              <a:t>Thiếu tự tin và động lực để vươn lên</a:t>
            </a:r>
          </a:p>
        </p:txBody>
      </p:sp>
      <p:sp>
        <p:nvSpPr>
          <p:cNvPr id="158723" name="AutoShape 17"/>
          <p:cNvSpPr>
            <a:spLocks noChangeArrowheads="1"/>
          </p:cNvSpPr>
          <p:nvPr/>
        </p:nvSpPr>
        <p:spPr bwMode="gray">
          <a:xfrm>
            <a:off x="2743200" y="3352800"/>
            <a:ext cx="6400800" cy="1762125"/>
          </a:xfrm>
          <a:prstGeom prst="roundRect">
            <a:avLst>
              <a:gd name="adj" fmla="val 11505"/>
            </a:avLst>
          </a:prstGeom>
          <a:solidFill>
            <a:srgbClr val="FFC000"/>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pPr marL="268288" indent="-268288">
              <a:buFont typeface="Wingdings" pitchFamily="2" charset="2"/>
              <a:buChar char="§"/>
            </a:pPr>
            <a:r>
              <a:rPr lang="en-US" altLang="en-US" sz="2000">
                <a:latin typeface="Tahoma" pitchFamily="34" charset="0"/>
                <a:cs typeface="Tahoma" pitchFamily="34" charset="0"/>
              </a:rPr>
              <a:t>Thiếu chia sẻ và hợp tác, dễ nảy sinh mâu thuẫn,</a:t>
            </a:r>
          </a:p>
          <a:p>
            <a:pPr marL="268288" indent="-268288"/>
            <a:r>
              <a:rPr lang="en-US" altLang="en-US" sz="2000">
                <a:latin typeface="Tahoma" pitchFamily="34" charset="0"/>
                <a:cs typeface="Tahoma" pitchFamily="34" charset="0"/>
              </a:rPr>
              <a:t>   xung đột lợi ích</a:t>
            </a:r>
          </a:p>
          <a:p>
            <a:pPr marL="268288" indent="-268288">
              <a:buFont typeface="Wingdings" pitchFamily="2" charset="2"/>
              <a:buChar char="§"/>
            </a:pPr>
            <a:r>
              <a:rPr lang="en-US" altLang="en-US" sz="2000">
                <a:latin typeface="Tahoma" pitchFamily="34" charset="0"/>
                <a:cs typeface="Tahoma" pitchFamily="34" charset="0"/>
              </a:rPr>
              <a:t>Gây tốn kém tiền bạc đầu tư cho việc học nghề,</a:t>
            </a:r>
          </a:p>
          <a:p>
            <a:pPr marL="268288" indent="-268288"/>
            <a:r>
              <a:rPr lang="en-US" altLang="en-US" sz="2000">
                <a:latin typeface="Tahoma" pitchFamily="34" charset="0"/>
                <a:cs typeface="Tahoma" pitchFamily="34" charset="0"/>
              </a:rPr>
              <a:t>   tìm việc làm của con em</a:t>
            </a:r>
          </a:p>
          <a:p>
            <a:pPr marL="268288" indent="-268288">
              <a:buFont typeface="Wingdings" pitchFamily="2" charset="2"/>
              <a:buChar char="§"/>
            </a:pPr>
            <a:r>
              <a:rPr lang="en-US" altLang="en-US" sz="2000">
                <a:latin typeface="Tahoma" pitchFamily="34" charset="0"/>
                <a:cs typeface="Tahoma" pitchFamily="34" charset="0"/>
              </a:rPr>
              <a:t>Nghèo đói, chất lượng sống thấp</a:t>
            </a:r>
          </a:p>
        </p:txBody>
      </p:sp>
      <p:sp>
        <p:nvSpPr>
          <p:cNvPr id="158724" name="AutoShape 19"/>
          <p:cNvSpPr>
            <a:spLocks noChangeArrowheads="1"/>
          </p:cNvSpPr>
          <p:nvPr/>
        </p:nvSpPr>
        <p:spPr bwMode="gray">
          <a:xfrm>
            <a:off x="2743200" y="5257800"/>
            <a:ext cx="6400800" cy="1600200"/>
          </a:xfrm>
          <a:prstGeom prst="roundRect">
            <a:avLst>
              <a:gd name="adj" fmla="val 11505"/>
            </a:avLst>
          </a:prstGeom>
          <a:solidFill>
            <a:srgbClr val="00B0F0"/>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pPr marL="268288" indent="-268288">
              <a:buFont typeface="Wingdings" pitchFamily="2" charset="2"/>
              <a:buChar char="§"/>
            </a:pPr>
            <a:r>
              <a:rPr lang="en-US" altLang="en-US" sz="2200">
                <a:latin typeface="Tahoma" pitchFamily="34" charset="0"/>
                <a:cs typeface="Tahoma" pitchFamily="34" charset="0"/>
              </a:rPr>
              <a:t>Giảm chất lượng nguồn nhân lực </a:t>
            </a:r>
          </a:p>
          <a:p>
            <a:pPr marL="268288" indent="-268288"/>
            <a:r>
              <a:rPr lang="en-US" altLang="en-US" sz="2200">
                <a:latin typeface="Tahoma" pitchFamily="34" charset="0"/>
                <a:cs typeface="Tahoma" pitchFamily="34" charset="0"/>
              </a:rPr>
              <a:t>   của xã hội</a:t>
            </a:r>
          </a:p>
          <a:p>
            <a:pPr marL="268288" indent="-268288">
              <a:buFont typeface="Wingdings" pitchFamily="2" charset="2"/>
              <a:buChar char="§"/>
            </a:pPr>
            <a:r>
              <a:rPr lang="en-US" altLang="en-US" sz="2200">
                <a:latin typeface="Tahoma" pitchFamily="34" charset="0"/>
                <a:cs typeface="Tahoma" pitchFamily="34" charset="0"/>
              </a:rPr>
              <a:t>Quản trị Nhà nước yếu kém</a:t>
            </a:r>
          </a:p>
          <a:p>
            <a:pPr marL="268288" indent="-268288">
              <a:buFont typeface="Wingdings" pitchFamily="2" charset="2"/>
              <a:buChar char="§"/>
            </a:pPr>
            <a:r>
              <a:rPr lang="en-US" altLang="en-US" sz="2200">
                <a:latin typeface="Tahoma" pitchFamily="34" charset="0"/>
                <a:cs typeface="Tahoma" pitchFamily="34" charset="0"/>
              </a:rPr>
              <a:t>Phát triển kinh tế - xã hội kém bền vững</a:t>
            </a:r>
          </a:p>
        </p:txBody>
      </p:sp>
      <p:sp>
        <p:nvSpPr>
          <p:cNvPr id="158728" name="AutoShape 21"/>
          <p:cNvSpPr>
            <a:spLocks noChangeArrowheads="1"/>
          </p:cNvSpPr>
          <p:nvPr/>
        </p:nvSpPr>
        <p:spPr bwMode="white">
          <a:xfrm>
            <a:off x="2363788" y="1828800"/>
            <a:ext cx="533400" cy="381000"/>
          </a:xfrm>
          <a:prstGeom prst="rightArrow">
            <a:avLst>
              <a:gd name="adj1" fmla="val 50000"/>
              <a:gd name="adj2" fmla="val 5833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158729" name="AutoShape 22"/>
          <p:cNvSpPr>
            <a:spLocks noChangeArrowheads="1"/>
          </p:cNvSpPr>
          <p:nvPr/>
        </p:nvSpPr>
        <p:spPr bwMode="white">
          <a:xfrm>
            <a:off x="2295525" y="4114800"/>
            <a:ext cx="531813" cy="381000"/>
          </a:xfrm>
          <a:prstGeom prst="rightArrow">
            <a:avLst>
              <a:gd name="adj1" fmla="val 50000"/>
              <a:gd name="adj2" fmla="val 5827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158730" name="AutoShape 23"/>
          <p:cNvSpPr>
            <a:spLocks noChangeArrowheads="1"/>
          </p:cNvSpPr>
          <p:nvPr/>
        </p:nvSpPr>
        <p:spPr bwMode="white">
          <a:xfrm>
            <a:off x="2286000" y="5715000"/>
            <a:ext cx="533400" cy="381000"/>
          </a:xfrm>
          <a:prstGeom prst="rightArrow">
            <a:avLst>
              <a:gd name="adj1" fmla="val 50000"/>
              <a:gd name="adj2" fmla="val 5833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33800" name="Rectangle 2"/>
          <p:cNvSpPr>
            <a:spLocks noGrp="1" noChangeArrowheads="1"/>
          </p:cNvSpPr>
          <p:nvPr>
            <p:ph type="title" idx="4294967295"/>
          </p:nvPr>
        </p:nvSpPr>
        <p:spPr>
          <a:xfrm>
            <a:off x="0" y="228600"/>
            <a:ext cx="9144000" cy="639763"/>
          </a:xfrm>
        </p:spPr>
        <p:txBody>
          <a:bodyPr/>
          <a:lstStyle/>
          <a:p>
            <a:r>
              <a:rPr lang="en-US" altLang="en-US" sz="3600" b="1" smtClean="0">
                <a:solidFill>
                  <a:srgbClr val="FF0000"/>
                </a:solidFill>
                <a:latin typeface="Tahoma" pitchFamily="34" charset="0"/>
                <a:cs typeface="Tahoma" pitchFamily="34" charset="0"/>
              </a:rPr>
              <a:t>HẬU QUẢ</a:t>
            </a:r>
          </a:p>
        </p:txBody>
      </p:sp>
      <p:grpSp>
        <p:nvGrpSpPr>
          <p:cNvPr id="2" name="Group 3"/>
          <p:cNvGrpSpPr>
            <a:grpSpLocks/>
          </p:cNvGrpSpPr>
          <p:nvPr/>
        </p:nvGrpSpPr>
        <p:grpSpPr bwMode="auto">
          <a:xfrm>
            <a:off x="0" y="5105400"/>
            <a:ext cx="2295525" cy="1524000"/>
            <a:chOff x="471" y="272"/>
            <a:chExt cx="1161" cy="1539"/>
          </a:xfrm>
          <a:solidFill>
            <a:srgbClr val="00B0F0"/>
          </a:solidFill>
        </p:grpSpPr>
        <p:sp>
          <p:nvSpPr>
            <p:cNvPr id="158733" name="Oval 4"/>
            <p:cNvSpPr>
              <a:spLocks noChangeArrowheads="1"/>
            </p:cNvSpPr>
            <p:nvPr/>
          </p:nvSpPr>
          <p:spPr bwMode="ltGray">
            <a:xfrm>
              <a:off x="471" y="1438"/>
              <a:ext cx="1159" cy="362"/>
            </a:xfrm>
            <a:prstGeom prst="ellipse">
              <a:avLst/>
            </a:prstGeom>
            <a:grpFill/>
            <a:ln w="9525" algn="ctr">
              <a:noFill/>
              <a:round/>
              <a:headEnd/>
              <a:tailEnd/>
            </a:ln>
          </p:spPr>
          <p:txBody>
            <a:bodyPr wrap="none" anchor="ctr"/>
            <a:lstStyle/>
            <a:p>
              <a:pPr>
                <a:defRPr/>
              </a:pPr>
              <a:endParaRPr lang="vi-VN">
                <a:latin typeface="Arial" charset="0"/>
                <a:ea typeface="ＭＳ Ｐゴシック" pitchFamily="34" charset="-128"/>
                <a:cs typeface="Arial" charset="0"/>
              </a:endParaRPr>
            </a:p>
          </p:txBody>
        </p:sp>
        <p:sp>
          <p:nvSpPr>
            <p:cNvPr id="22533" name="AutoShape 5"/>
            <p:cNvSpPr>
              <a:spLocks noChangeArrowheads="1"/>
            </p:cNvSpPr>
            <p:nvPr/>
          </p:nvSpPr>
          <p:spPr bwMode="ltGray">
            <a:xfrm>
              <a:off x="473" y="272"/>
              <a:ext cx="1159" cy="1539"/>
            </a:xfrm>
            <a:prstGeom prst="can">
              <a:avLst>
                <a:gd name="adj" fmla="val 33197"/>
              </a:avLst>
            </a:prstGeom>
            <a:grpFill/>
            <a:ln w="9525">
              <a:noFill/>
              <a:round/>
              <a:headEnd/>
              <a:tailEnd/>
            </a:ln>
            <a:effectLst/>
          </p:spPr>
          <p:txBody>
            <a:bodyPr wrap="none" anchor="ctr"/>
            <a:lstStyle/>
            <a:p>
              <a:pPr>
                <a:defRPr/>
              </a:pPr>
              <a:endParaRPr lang="en-US">
                <a:latin typeface="Arial" charset="0"/>
                <a:ea typeface="ＭＳ Ｐゴシック" pitchFamily="34" charset="-128"/>
                <a:cs typeface="Arial" charset="0"/>
              </a:endParaRPr>
            </a:p>
          </p:txBody>
        </p:sp>
      </p:grpSp>
      <p:grpSp>
        <p:nvGrpSpPr>
          <p:cNvPr id="3" name="Group 6"/>
          <p:cNvGrpSpPr>
            <a:grpSpLocks/>
          </p:cNvGrpSpPr>
          <p:nvPr/>
        </p:nvGrpSpPr>
        <p:grpSpPr bwMode="auto">
          <a:xfrm>
            <a:off x="76200" y="3124200"/>
            <a:ext cx="2291203" cy="2057400"/>
            <a:chOff x="471" y="272"/>
            <a:chExt cx="1161" cy="1539"/>
          </a:xfrm>
          <a:solidFill>
            <a:srgbClr val="FFC000"/>
          </a:solidFill>
        </p:grpSpPr>
        <p:sp>
          <p:nvSpPr>
            <p:cNvPr id="158736" name="Oval 7"/>
            <p:cNvSpPr>
              <a:spLocks noChangeArrowheads="1"/>
            </p:cNvSpPr>
            <p:nvPr/>
          </p:nvSpPr>
          <p:spPr bwMode="ltGray">
            <a:xfrm>
              <a:off x="471" y="1438"/>
              <a:ext cx="1159" cy="362"/>
            </a:xfrm>
            <a:prstGeom prst="ellipse">
              <a:avLst/>
            </a:prstGeom>
            <a:grpFill/>
            <a:ln w="9525" algn="ctr">
              <a:noFill/>
              <a:round/>
              <a:headEnd/>
              <a:tailEnd/>
            </a:ln>
          </p:spPr>
          <p:txBody>
            <a:bodyPr wrap="none" anchor="ctr"/>
            <a:lstStyle/>
            <a:p>
              <a:pPr>
                <a:defRPr/>
              </a:pPr>
              <a:endParaRPr lang="vi-VN">
                <a:latin typeface="Arial" charset="0"/>
                <a:ea typeface="ＭＳ Ｐゴシック" pitchFamily="34" charset="-128"/>
                <a:cs typeface="Arial" charset="0"/>
              </a:endParaRPr>
            </a:p>
          </p:txBody>
        </p:sp>
        <p:sp>
          <p:nvSpPr>
            <p:cNvPr id="22536" name="AutoShape 8"/>
            <p:cNvSpPr>
              <a:spLocks noChangeArrowheads="1"/>
            </p:cNvSpPr>
            <p:nvPr/>
          </p:nvSpPr>
          <p:spPr bwMode="ltGray">
            <a:xfrm>
              <a:off x="473" y="272"/>
              <a:ext cx="1159" cy="1539"/>
            </a:xfrm>
            <a:prstGeom prst="can">
              <a:avLst>
                <a:gd name="adj" fmla="val 33197"/>
              </a:avLst>
            </a:prstGeom>
            <a:grpFill/>
            <a:ln w="9525">
              <a:noFill/>
              <a:round/>
              <a:headEnd/>
              <a:tailEnd/>
            </a:ln>
            <a:effectLst/>
          </p:spPr>
          <p:txBody>
            <a:bodyPr wrap="none" anchor="ctr"/>
            <a:lstStyle/>
            <a:p>
              <a:pPr>
                <a:defRPr/>
              </a:pPr>
              <a:endParaRPr lang="en-US">
                <a:latin typeface="Arial" charset="0"/>
                <a:ea typeface="ＭＳ Ｐゴシック" pitchFamily="34" charset="-128"/>
                <a:cs typeface="Arial" charset="0"/>
              </a:endParaRPr>
            </a:p>
          </p:txBody>
        </p:sp>
      </p:grpSp>
      <p:grpSp>
        <p:nvGrpSpPr>
          <p:cNvPr id="4" name="Group 9"/>
          <p:cNvGrpSpPr>
            <a:grpSpLocks/>
          </p:cNvGrpSpPr>
          <p:nvPr/>
        </p:nvGrpSpPr>
        <p:grpSpPr bwMode="auto">
          <a:xfrm>
            <a:off x="76200" y="838200"/>
            <a:ext cx="2295525" cy="2209800"/>
            <a:chOff x="471" y="272"/>
            <a:chExt cx="1161" cy="1539"/>
          </a:xfrm>
          <a:solidFill>
            <a:srgbClr val="92D050"/>
          </a:solidFill>
        </p:grpSpPr>
        <p:sp>
          <p:nvSpPr>
            <p:cNvPr id="158739" name="Oval 10"/>
            <p:cNvSpPr>
              <a:spLocks noChangeArrowheads="1"/>
            </p:cNvSpPr>
            <p:nvPr/>
          </p:nvSpPr>
          <p:spPr bwMode="ltGray">
            <a:xfrm>
              <a:off x="471" y="1438"/>
              <a:ext cx="1159" cy="362"/>
            </a:xfrm>
            <a:prstGeom prst="ellipse">
              <a:avLst/>
            </a:prstGeom>
            <a:grpFill/>
            <a:ln w="9525" algn="ctr">
              <a:noFill/>
              <a:round/>
              <a:headEnd/>
              <a:tailEnd/>
            </a:ln>
          </p:spPr>
          <p:txBody>
            <a:bodyPr wrap="none" anchor="ctr"/>
            <a:lstStyle/>
            <a:p>
              <a:pPr>
                <a:defRPr/>
              </a:pPr>
              <a:endParaRPr lang="vi-VN">
                <a:latin typeface="Arial" charset="0"/>
                <a:ea typeface="ＭＳ Ｐゴシック" pitchFamily="34" charset="-128"/>
                <a:cs typeface="Arial" charset="0"/>
              </a:endParaRPr>
            </a:p>
          </p:txBody>
        </p:sp>
        <p:sp>
          <p:nvSpPr>
            <p:cNvPr id="22539" name="AutoShape 11"/>
            <p:cNvSpPr>
              <a:spLocks noChangeArrowheads="1"/>
            </p:cNvSpPr>
            <p:nvPr/>
          </p:nvSpPr>
          <p:spPr bwMode="ltGray">
            <a:xfrm>
              <a:off x="473" y="272"/>
              <a:ext cx="1159" cy="1539"/>
            </a:xfrm>
            <a:prstGeom prst="can">
              <a:avLst>
                <a:gd name="adj" fmla="val 33197"/>
              </a:avLst>
            </a:prstGeom>
            <a:grpFill/>
            <a:ln w="9525">
              <a:noFill/>
              <a:round/>
              <a:headEnd/>
              <a:tailEnd/>
            </a:ln>
            <a:effectLst/>
          </p:spPr>
          <p:txBody>
            <a:bodyPr wrap="none" anchor="ctr"/>
            <a:lstStyle/>
            <a:p>
              <a:pPr>
                <a:defRPr/>
              </a:pPr>
              <a:endParaRPr lang="en-US">
                <a:latin typeface="Arial" charset="0"/>
                <a:ea typeface="ＭＳ Ｐゴシック" pitchFamily="34" charset="-128"/>
                <a:cs typeface="Arial" charset="0"/>
              </a:endParaRPr>
            </a:p>
          </p:txBody>
        </p:sp>
      </p:grpSp>
      <p:sp>
        <p:nvSpPr>
          <p:cNvPr id="158741" name="Text Box 13"/>
          <p:cNvSpPr txBox="1">
            <a:spLocks noChangeArrowheads="1"/>
          </p:cNvSpPr>
          <p:nvPr/>
        </p:nvSpPr>
        <p:spPr bwMode="black">
          <a:xfrm>
            <a:off x="76200" y="18288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sz="2400" b="1">
                <a:solidFill>
                  <a:srgbClr val="C00000"/>
                </a:solidFill>
              </a:rPr>
              <a:t>Đối với mỗi cá nhân (nam&amp;nữ)</a:t>
            </a:r>
          </a:p>
        </p:txBody>
      </p:sp>
      <p:sp>
        <p:nvSpPr>
          <p:cNvPr id="158742" name="Text Box 15"/>
          <p:cNvSpPr txBox="1">
            <a:spLocks noChangeArrowheads="1"/>
          </p:cNvSpPr>
          <p:nvPr/>
        </p:nvSpPr>
        <p:spPr bwMode="black">
          <a:xfrm>
            <a:off x="158750" y="4122738"/>
            <a:ext cx="189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400" b="1">
                <a:solidFill>
                  <a:srgbClr val="C00000"/>
                </a:solidFill>
              </a:rPr>
              <a:t>Đối với </a:t>
            </a:r>
          </a:p>
          <a:p>
            <a:pPr algn="ctr" eaLnBrk="1" hangingPunct="1"/>
            <a:r>
              <a:rPr lang="en-US" altLang="en-US" sz="2400" b="1">
                <a:solidFill>
                  <a:srgbClr val="C00000"/>
                </a:solidFill>
              </a:rPr>
              <a:t>gia đình</a:t>
            </a:r>
          </a:p>
        </p:txBody>
      </p:sp>
      <p:sp>
        <p:nvSpPr>
          <p:cNvPr id="158743" name="Text Box 16"/>
          <p:cNvSpPr txBox="1">
            <a:spLocks noChangeArrowheads="1"/>
          </p:cNvSpPr>
          <p:nvPr/>
        </p:nvSpPr>
        <p:spPr bwMode="black">
          <a:xfrm>
            <a:off x="304800" y="56388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400" b="1">
                <a:solidFill>
                  <a:srgbClr val="C00000"/>
                </a:solidFill>
              </a:rPr>
              <a:t>Đối với</a:t>
            </a:r>
          </a:p>
          <a:p>
            <a:pPr algn="ctr" eaLnBrk="1" hangingPunct="1"/>
            <a:r>
              <a:rPr lang="en-US" altLang="en-US" sz="2400" b="1">
                <a:solidFill>
                  <a:srgbClr val="C00000"/>
                </a:solidFill>
              </a:rPr>
              <a:t>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41"/>
                                        </p:tgtEl>
                                        <p:attrNameLst>
                                          <p:attrName>style.visibility</p:attrName>
                                        </p:attrNameLst>
                                      </p:cBhvr>
                                      <p:to>
                                        <p:strVal val="visible"/>
                                      </p:to>
                                    </p:set>
                                    <p:animEffect transition="in" filter="blinds(horizontal)">
                                      <p:cBhvr>
                                        <p:cTn id="7" dur="500"/>
                                        <p:tgtEl>
                                          <p:spTgt spid="15874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8728"/>
                                        </p:tgtEl>
                                        <p:attrNameLst>
                                          <p:attrName>style.visibility</p:attrName>
                                        </p:attrNameLst>
                                      </p:cBhvr>
                                      <p:to>
                                        <p:strVal val="visible"/>
                                      </p:to>
                                    </p:set>
                                    <p:animEffect transition="in" filter="box(in)">
                                      <p:cBhvr>
                                        <p:cTn id="15" dur="500"/>
                                        <p:tgtEl>
                                          <p:spTgt spid="1587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8722"/>
                                        </p:tgtEl>
                                        <p:attrNameLst>
                                          <p:attrName>style.visibility</p:attrName>
                                        </p:attrNameLst>
                                      </p:cBhvr>
                                      <p:to>
                                        <p:strVal val="visible"/>
                                      </p:to>
                                    </p:set>
                                    <p:animEffect transition="in" filter="box(in)">
                                      <p:cBhvr>
                                        <p:cTn id="18" dur="500"/>
                                        <p:tgtEl>
                                          <p:spTgt spid="1587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58742"/>
                                        </p:tgtEl>
                                        <p:attrNameLst>
                                          <p:attrName>style.visibility</p:attrName>
                                        </p:attrNameLst>
                                      </p:cBhvr>
                                      <p:to>
                                        <p:strVal val="visible"/>
                                      </p:to>
                                    </p:set>
                                    <p:anim from="(-#ppt_w/2)" to="(#ppt_x)" calcmode="lin" valueType="num">
                                      <p:cBhvr>
                                        <p:cTn id="23" dur="600" fill="hold">
                                          <p:stCondLst>
                                            <p:cond delay="0"/>
                                          </p:stCondLst>
                                        </p:cTn>
                                        <p:tgtEl>
                                          <p:spTgt spid="158742"/>
                                        </p:tgtEl>
                                        <p:attrNameLst>
                                          <p:attrName>ppt_x</p:attrName>
                                        </p:attrNameLst>
                                      </p:cBhvr>
                                    </p:anim>
                                    <p:anim from="0" to="-1.0" calcmode="lin" valueType="num">
                                      <p:cBhvr>
                                        <p:cTn id="24" dur="200" decel="50000" autoRev="1" fill="hold">
                                          <p:stCondLst>
                                            <p:cond delay="600"/>
                                          </p:stCondLst>
                                        </p:cTn>
                                        <p:tgtEl>
                                          <p:spTgt spid="158742"/>
                                        </p:tgtEl>
                                        <p:attrNameLst>
                                          <p:attrName>xshear</p:attrName>
                                        </p:attrNameLst>
                                      </p:cBhvr>
                                    </p:anim>
                                    <p:animScale>
                                      <p:cBhvr>
                                        <p:cTn id="25" dur="200" decel="100000" autoRev="1" fill="hold">
                                          <p:stCondLst>
                                            <p:cond delay="600"/>
                                          </p:stCondLst>
                                        </p:cTn>
                                        <p:tgtEl>
                                          <p:spTgt spid="158742"/>
                                        </p:tgtEl>
                                      </p:cBhvr>
                                      <p:from x="100000" y="100000"/>
                                      <p:to x="80000" y="100000"/>
                                    </p:animScale>
                                    <p:anim by="(#ppt_h/3+#ppt_w*0.1)" calcmode="lin" valueType="num">
                                      <p:cBhvr additive="sum">
                                        <p:cTn id="26" dur="200" decel="100000" autoRev="1" fill="hold">
                                          <p:stCondLst>
                                            <p:cond delay="600"/>
                                          </p:stCondLst>
                                        </p:cTn>
                                        <p:tgtEl>
                                          <p:spTgt spid="158742"/>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from="(-#ppt_w/2)" to="(#ppt_x)" calcmode="lin" valueType="num">
                                      <p:cBhvr>
                                        <p:cTn id="29" dur="600" fill="hold">
                                          <p:stCondLst>
                                            <p:cond delay="0"/>
                                          </p:stCondLst>
                                        </p:cTn>
                                        <p:tgtEl>
                                          <p:spTgt spid="3"/>
                                        </p:tgtEl>
                                        <p:attrNameLst>
                                          <p:attrName>ppt_x</p:attrName>
                                        </p:attrNameLst>
                                      </p:cBhvr>
                                    </p:anim>
                                    <p:anim from="0" to="-1.0" calcmode="lin" valueType="num">
                                      <p:cBhvr>
                                        <p:cTn id="30" dur="200" decel="50000" autoRev="1" fill="hold">
                                          <p:stCondLst>
                                            <p:cond delay="600"/>
                                          </p:stCondLst>
                                        </p:cTn>
                                        <p:tgtEl>
                                          <p:spTgt spid="3"/>
                                        </p:tgtEl>
                                        <p:attrNameLst>
                                          <p:attrName>xshear</p:attrName>
                                        </p:attrNameLst>
                                      </p:cBhvr>
                                    </p:anim>
                                    <p:animScale>
                                      <p:cBhvr>
                                        <p:cTn id="31" dur="200" decel="100000" autoRev="1" fill="hold">
                                          <p:stCondLst>
                                            <p:cond delay="600"/>
                                          </p:stCondLst>
                                        </p:cTn>
                                        <p:tgtEl>
                                          <p:spTgt spid="3"/>
                                        </p:tgtEl>
                                      </p:cBhvr>
                                      <p:from x="100000" y="100000"/>
                                      <p:to x="80000" y="100000"/>
                                    </p:animScale>
                                    <p:anim by="(#ppt_h/3+#ppt_w*0.1)" calcmode="lin" valueType="num">
                                      <p:cBhvr additive="sum">
                                        <p:cTn id="32" dur="200" decel="100000" autoRev="1" fill="hold">
                                          <p:stCondLst>
                                            <p:cond delay="600"/>
                                          </p:stCondLst>
                                        </p:cTn>
                                        <p:tgtEl>
                                          <p:spTgt spid="3"/>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58729"/>
                                        </p:tgtEl>
                                        <p:attrNameLst>
                                          <p:attrName>style.visibility</p:attrName>
                                        </p:attrNameLst>
                                      </p:cBhvr>
                                      <p:to>
                                        <p:strVal val="visible"/>
                                      </p:to>
                                    </p:set>
                                    <p:anim from="(-#ppt_w/2)" to="(#ppt_x)" calcmode="lin" valueType="num">
                                      <p:cBhvr>
                                        <p:cTn id="37" dur="600" fill="hold">
                                          <p:stCondLst>
                                            <p:cond delay="0"/>
                                          </p:stCondLst>
                                        </p:cTn>
                                        <p:tgtEl>
                                          <p:spTgt spid="158729"/>
                                        </p:tgtEl>
                                        <p:attrNameLst>
                                          <p:attrName>ppt_x</p:attrName>
                                        </p:attrNameLst>
                                      </p:cBhvr>
                                    </p:anim>
                                    <p:anim from="0" to="-1.0" calcmode="lin" valueType="num">
                                      <p:cBhvr>
                                        <p:cTn id="38" dur="200" decel="50000" autoRev="1" fill="hold">
                                          <p:stCondLst>
                                            <p:cond delay="600"/>
                                          </p:stCondLst>
                                        </p:cTn>
                                        <p:tgtEl>
                                          <p:spTgt spid="158729"/>
                                        </p:tgtEl>
                                        <p:attrNameLst>
                                          <p:attrName>xshear</p:attrName>
                                        </p:attrNameLst>
                                      </p:cBhvr>
                                    </p:anim>
                                    <p:animScale>
                                      <p:cBhvr>
                                        <p:cTn id="39" dur="200" decel="100000" autoRev="1" fill="hold">
                                          <p:stCondLst>
                                            <p:cond delay="600"/>
                                          </p:stCondLst>
                                        </p:cTn>
                                        <p:tgtEl>
                                          <p:spTgt spid="158729"/>
                                        </p:tgtEl>
                                      </p:cBhvr>
                                      <p:from x="100000" y="100000"/>
                                      <p:to x="80000" y="100000"/>
                                    </p:animScale>
                                    <p:anim by="(#ppt_h/3+#ppt_w*0.1)" calcmode="lin" valueType="num">
                                      <p:cBhvr additive="sum">
                                        <p:cTn id="40" dur="200" decel="100000" autoRev="1" fill="hold">
                                          <p:stCondLst>
                                            <p:cond delay="600"/>
                                          </p:stCondLst>
                                        </p:cTn>
                                        <p:tgtEl>
                                          <p:spTgt spid="158729"/>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158723"/>
                                        </p:tgtEl>
                                        <p:attrNameLst>
                                          <p:attrName>style.visibility</p:attrName>
                                        </p:attrNameLst>
                                      </p:cBhvr>
                                      <p:to>
                                        <p:strVal val="visible"/>
                                      </p:to>
                                    </p:set>
                                    <p:anim from="(-#ppt_w/2)" to="(#ppt_x)" calcmode="lin" valueType="num">
                                      <p:cBhvr>
                                        <p:cTn id="43" dur="600" fill="hold">
                                          <p:stCondLst>
                                            <p:cond delay="0"/>
                                          </p:stCondLst>
                                        </p:cTn>
                                        <p:tgtEl>
                                          <p:spTgt spid="158723"/>
                                        </p:tgtEl>
                                        <p:attrNameLst>
                                          <p:attrName>ppt_x</p:attrName>
                                        </p:attrNameLst>
                                      </p:cBhvr>
                                    </p:anim>
                                    <p:anim from="0" to="-1.0" calcmode="lin" valueType="num">
                                      <p:cBhvr>
                                        <p:cTn id="44" dur="200" decel="50000" autoRev="1" fill="hold">
                                          <p:stCondLst>
                                            <p:cond delay="600"/>
                                          </p:stCondLst>
                                        </p:cTn>
                                        <p:tgtEl>
                                          <p:spTgt spid="158723"/>
                                        </p:tgtEl>
                                        <p:attrNameLst>
                                          <p:attrName>xshear</p:attrName>
                                        </p:attrNameLst>
                                      </p:cBhvr>
                                    </p:anim>
                                    <p:animScale>
                                      <p:cBhvr>
                                        <p:cTn id="45" dur="200" decel="100000" autoRev="1" fill="hold">
                                          <p:stCondLst>
                                            <p:cond delay="600"/>
                                          </p:stCondLst>
                                        </p:cTn>
                                        <p:tgtEl>
                                          <p:spTgt spid="158723"/>
                                        </p:tgtEl>
                                      </p:cBhvr>
                                      <p:from x="100000" y="100000"/>
                                      <p:to x="80000" y="100000"/>
                                    </p:animScale>
                                    <p:anim by="(#ppt_h/3+#ppt_w*0.1)" calcmode="lin" valueType="num">
                                      <p:cBhvr additive="sum">
                                        <p:cTn id="46" dur="200" decel="100000" autoRev="1" fill="hold">
                                          <p:stCondLst>
                                            <p:cond delay="600"/>
                                          </p:stCondLst>
                                        </p:cTn>
                                        <p:tgtEl>
                                          <p:spTgt spid="158723"/>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8" presetClass="entr" presetSubtype="0" accel="50000" fill="hold" grpId="0" nodeType="clickEffect">
                                  <p:stCondLst>
                                    <p:cond delay="0"/>
                                  </p:stCondLst>
                                  <p:childTnLst>
                                    <p:set>
                                      <p:cBhvr>
                                        <p:cTn id="50" dur="1" fill="hold">
                                          <p:stCondLst>
                                            <p:cond delay="0"/>
                                          </p:stCondLst>
                                        </p:cTn>
                                        <p:tgtEl>
                                          <p:spTgt spid="158743"/>
                                        </p:tgtEl>
                                        <p:attrNameLst>
                                          <p:attrName>style.visibility</p:attrName>
                                        </p:attrNameLst>
                                      </p:cBhvr>
                                      <p:to>
                                        <p:strVal val="visible"/>
                                      </p:to>
                                    </p:set>
                                    <p:anim calcmode="lin" valueType="num">
                                      <p:cBhvr>
                                        <p:cTn id="51" dur="1000" fill="hold"/>
                                        <p:tgtEl>
                                          <p:spTgt spid="1587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158743"/>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158743"/>
                                        </p:tgtEl>
                                        <p:attrNameLst>
                                          <p:attrName>ppt_y</p:attrName>
                                        </p:attrNameLst>
                                      </p:cBhvr>
                                      <p:tavLst>
                                        <p:tav tm="0">
                                          <p:val>
                                            <p:strVal val="#ppt_y"/>
                                          </p:val>
                                        </p:tav>
                                        <p:tav tm="100000">
                                          <p:val>
                                            <p:strVal val="#ppt_y"/>
                                          </p:val>
                                        </p:tav>
                                      </p:tavLst>
                                    </p:anim>
                                    <p:animEffect transition="in" filter="fade">
                                      <p:cBhvr>
                                        <p:cTn id="54" dur="1000"/>
                                        <p:tgtEl>
                                          <p:spTgt spid="158743"/>
                                        </p:tgtEl>
                                      </p:cBhvr>
                                    </p:animEffect>
                                  </p:childTnLst>
                                </p:cTn>
                              </p:par>
                              <p:par>
                                <p:cTn id="55" presetID="48" presetClass="entr" presetSubtype="0" accel="5000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2"/>
                                        </p:tgtEl>
                                        <p:attrNameLst>
                                          <p:attrName>ppt_y</p:attrName>
                                        </p:attrNameLst>
                                      </p:cBhvr>
                                      <p:tavLst>
                                        <p:tav tm="0">
                                          <p:val>
                                            <p:strVal val="#ppt_y"/>
                                          </p:val>
                                        </p:tav>
                                        <p:tav tm="100000">
                                          <p:val>
                                            <p:strVal val="#ppt_y"/>
                                          </p:val>
                                        </p:tav>
                                      </p:tavLst>
                                    </p:anim>
                                    <p:animEffect transition="in" filter="fade">
                                      <p:cBhvr>
                                        <p:cTn id="60" dur="1000"/>
                                        <p:tgtEl>
                                          <p:spTgt spid="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158730"/>
                                        </p:tgtEl>
                                        <p:attrNameLst>
                                          <p:attrName>style.visibility</p:attrName>
                                        </p:attrNameLst>
                                      </p:cBhvr>
                                      <p:to>
                                        <p:strVal val="visible"/>
                                      </p:to>
                                    </p:set>
                                    <p:anim calcmode="lin" valueType="num">
                                      <p:cBhvr>
                                        <p:cTn id="65" dur="1000" fill="hold"/>
                                        <p:tgtEl>
                                          <p:spTgt spid="1587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58730"/>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58730"/>
                                        </p:tgtEl>
                                        <p:attrNameLst>
                                          <p:attrName>ppt_y</p:attrName>
                                        </p:attrNameLst>
                                      </p:cBhvr>
                                      <p:tavLst>
                                        <p:tav tm="0">
                                          <p:val>
                                            <p:strVal val="#ppt_y"/>
                                          </p:val>
                                        </p:tav>
                                        <p:tav tm="100000">
                                          <p:val>
                                            <p:strVal val="#ppt_y"/>
                                          </p:val>
                                        </p:tav>
                                      </p:tavLst>
                                    </p:anim>
                                    <p:animEffect transition="in" filter="fade">
                                      <p:cBhvr>
                                        <p:cTn id="68" dur="1000"/>
                                        <p:tgtEl>
                                          <p:spTgt spid="158730"/>
                                        </p:tgtEl>
                                      </p:cBhvr>
                                    </p:animEffect>
                                  </p:childTnLst>
                                </p:cTn>
                              </p:par>
                              <p:par>
                                <p:cTn id="69" presetID="48" presetClass="entr" presetSubtype="0" accel="50000" fill="hold" grpId="0" nodeType="withEffect">
                                  <p:stCondLst>
                                    <p:cond delay="0"/>
                                  </p:stCondLst>
                                  <p:childTnLst>
                                    <p:set>
                                      <p:cBhvr>
                                        <p:cTn id="70" dur="1" fill="hold">
                                          <p:stCondLst>
                                            <p:cond delay="0"/>
                                          </p:stCondLst>
                                        </p:cTn>
                                        <p:tgtEl>
                                          <p:spTgt spid="158724"/>
                                        </p:tgtEl>
                                        <p:attrNameLst>
                                          <p:attrName>style.visibility</p:attrName>
                                        </p:attrNameLst>
                                      </p:cBhvr>
                                      <p:to>
                                        <p:strVal val="visible"/>
                                      </p:to>
                                    </p:set>
                                    <p:anim calcmode="lin" valueType="num">
                                      <p:cBhvr>
                                        <p:cTn id="71" dur="1000" fill="hold"/>
                                        <p:tgtEl>
                                          <p:spTgt spid="1587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58724"/>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58724"/>
                                        </p:tgtEl>
                                        <p:attrNameLst>
                                          <p:attrName>ppt_y</p:attrName>
                                        </p:attrNameLst>
                                      </p:cBhvr>
                                      <p:tavLst>
                                        <p:tav tm="0">
                                          <p:val>
                                            <p:strVal val="#ppt_y"/>
                                          </p:val>
                                        </p:tav>
                                        <p:tav tm="100000">
                                          <p:val>
                                            <p:strVal val="#ppt_y"/>
                                          </p:val>
                                        </p:tav>
                                      </p:tavLst>
                                    </p:anim>
                                    <p:animEffect transition="in" filter="fade">
                                      <p:cBhvr>
                                        <p:cTn id="74" dur="1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23" grpId="0" animBg="1"/>
      <p:bldP spid="158724" grpId="0" animBg="1"/>
      <p:bldP spid="158728" grpId="0" animBg="1"/>
      <p:bldP spid="158729" grpId="0" animBg="1"/>
      <p:bldP spid="158730" grpId="0" animBg="1"/>
      <p:bldP spid="158741" grpId="0"/>
      <p:bldP spid="158742" grpId="0"/>
      <p:bldP spid="1587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914400"/>
            <a:ext cx="8610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lvl="2" indent="-341313" algn="just">
              <a:spcBef>
                <a:spcPct val="20000"/>
              </a:spcBef>
              <a:spcAft>
                <a:spcPct val="30000"/>
              </a:spcAft>
              <a:buSzPct val="55000"/>
              <a:buFont typeface="Wingdings" pitchFamily="2" charset="2"/>
              <a:buChar char="Ü"/>
            </a:pPr>
            <a:r>
              <a:rPr lang="en-US" sz="2800" dirty="0" smtClean="0">
                <a:solidFill>
                  <a:srgbClr val="000000"/>
                </a:solidFill>
                <a:latin typeface="Calibri" pitchFamily="34" charset="0"/>
                <a:cs typeface="Tahoma" pitchFamily="34" charset="0"/>
              </a:rPr>
              <a:t>ĐKG </a:t>
            </a:r>
            <a:r>
              <a:rPr lang="en-US" sz="2800" dirty="0" err="1">
                <a:solidFill>
                  <a:srgbClr val="000000"/>
                </a:solidFill>
                <a:latin typeface="Calibri" pitchFamily="34" charset="0"/>
                <a:cs typeface="Tahoma" pitchFamily="34" charset="0"/>
              </a:rPr>
              <a:t>thường</a:t>
            </a:r>
            <a:r>
              <a:rPr lang="en-US" sz="2800" dirty="0">
                <a:solidFill>
                  <a:srgbClr val="000000"/>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phản</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ánh</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không</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đúng</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năng</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lực</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sở</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trường</a:t>
            </a:r>
            <a:r>
              <a:rPr lang="en-US" sz="2800" b="1" dirty="0">
                <a:solidFill>
                  <a:srgbClr val="FF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thực</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tế</a:t>
            </a:r>
            <a:r>
              <a:rPr lang="en-US" sz="2800" dirty="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của</a:t>
            </a:r>
            <a:r>
              <a:rPr lang="vi-VN" sz="2800" dirty="0" smtClean="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mỗi</a:t>
            </a:r>
            <a:r>
              <a:rPr lang="en-US" sz="2800" dirty="0" smtClean="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cá</a:t>
            </a:r>
            <a:r>
              <a:rPr lang="en-US" sz="2800" dirty="0" smtClean="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nhân</a:t>
            </a:r>
            <a:r>
              <a:rPr lang="en-US" sz="2800" dirty="0" smtClean="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nó</a:t>
            </a:r>
            <a:r>
              <a:rPr lang="en-US" sz="2800" dirty="0" smtClean="0">
                <a:solidFill>
                  <a:srgbClr val="000000"/>
                </a:solidFill>
                <a:latin typeface="Calibri" pitchFamily="34" charset="0"/>
                <a:cs typeface="Tahoma" pitchFamily="34" charset="0"/>
              </a:rPr>
              <a:t> </a:t>
            </a:r>
            <a:r>
              <a:rPr lang="en-US" sz="2800" i="1" u="sng" dirty="0" err="1" smtClean="0">
                <a:solidFill>
                  <a:srgbClr val="0000FF"/>
                </a:solidFill>
                <a:latin typeface="Calibri" pitchFamily="34" charset="0"/>
                <a:cs typeface="Tahoma" pitchFamily="34" charset="0"/>
              </a:rPr>
              <a:t>cản</a:t>
            </a:r>
            <a:r>
              <a:rPr lang="en-US" sz="2800" i="1" u="sng" dirty="0" smtClean="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trở</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cả</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nam</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và</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nữ</a:t>
            </a:r>
            <a:r>
              <a:rPr lang="en-US" sz="2800" i="1" dirty="0">
                <a:solidFill>
                  <a:srgbClr val="0000FF"/>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phát</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huy</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tiềm</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năng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của</a:t>
            </a:r>
            <a:r>
              <a:rPr lang="en-US" sz="2800" dirty="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mình</a:t>
            </a:r>
            <a:r>
              <a:rPr lang="en-US" sz="2800" dirty="0" smtClean="0">
                <a:solidFill>
                  <a:srgbClr val="000000"/>
                </a:solidFill>
                <a:latin typeface="Calibri" pitchFamily="34" charset="0"/>
                <a:cs typeface="Tahoma" pitchFamily="34" charset="0"/>
              </a:rPr>
              <a:t>.</a:t>
            </a:r>
          </a:p>
          <a:p>
            <a:pPr marL="341313" lvl="2" indent="-341313" algn="just">
              <a:spcBef>
                <a:spcPct val="20000"/>
              </a:spcBef>
              <a:spcAft>
                <a:spcPct val="30000"/>
              </a:spcAft>
              <a:buSzPct val="55000"/>
              <a:buFont typeface="Wingdings" pitchFamily="2" charset="2"/>
              <a:buChar char="Ü"/>
            </a:pPr>
            <a:r>
              <a:rPr lang="en-US" altLang="en-US" sz="2800" dirty="0" err="1" smtClean="0">
                <a:solidFill>
                  <a:schemeClr val="tx2"/>
                </a:solidFill>
                <a:latin typeface="Calibri" pitchFamily="34" charset="0"/>
                <a:cs typeface="Arial" charset="0"/>
              </a:rPr>
              <a:t>Định</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kiến</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về</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vai</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trò</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giới</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dẫn</a:t>
            </a:r>
            <a:r>
              <a:rPr lang="en-US" altLang="en-US" sz="2800" dirty="0" smtClean="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đến</a:t>
            </a:r>
            <a:r>
              <a:rPr lang="en-US" altLang="en-US" sz="2800" dirty="0">
                <a:solidFill>
                  <a:schemeClr val="tx2"/>
                </a:solidFill>
                <a:latin typeface="Calibri" pitchFamily="34" charset="0"/>
                <a:cs typeface="Arial" charset="0"/>
              </a:rPr>
              <a:t> </a:t>
            </a:r>
            <a:r>
              <a:rPr lang="en-US" altLang="en-US" sz="2800" b="1" dirty="0" err="1">
                <a:solidFill>
                  <a:srgbClr val="0000CC"/>
                </a:solidFill>
                <a:latin typeface="Calibri" pitchFamily="34" charset="0"/>
                <a:cs typeface="Arial" charset="0"/>
              </a:rPr>
              <a:t>phân</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công</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lao</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động</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bất</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hợp</a:t>
            </a:r>
            <a:r>
              <a:rPr lang="en-US" altLang="en-US" sz="2800" b="1" dirty="0">
                <a:solidFill>
                  <a:srgbClr val="0000CC"/>
                </a:solidFill>
                <a:latin typeface="Calibri" pitchFamily="34" charset="0"/>
                <a:cs typeface="Arial" charset="0"/>
              </a:rPr>
              <a:t> </a:t>
            </a:r>
            <a:r>
              <a:rPr lang="en-US" altLang="en-US" sz="2800" b="1" dirty="0" err="1" smtClean="0">
                <a:solidFill>
                  <a:srgbClr val="0000CC"/>
                </a:solidFill>
                <a:latin typeface="Calibri" pitchFamily="34" charset="0"/>
                <a:cs typeface="Arial" charset="0"/>
              </a:rPr>
              <a:t>lý</a:t>
            </a:r>
            <a:r>
              <a:rPr lang="en-US" altLang="en-US" sz="2800" b="1" dirty="0" smtClean="0">
                <a:solidFill>
                  <a:srgbClr val="0000CC"/>
                </a:solidFill>
                <a:latin typeface="Calibri" pitchFamily="34" charset="0"/>
                <a:cs typeface="Arial" charset="0"/>
              </a:rPr>
              <a:t>,</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cản</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trở</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phụ</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nữ</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tiếp</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cận</a:t>
            </a:r>
            <a:r>
              <a:rPr lang="en-US" altLang="en-US" sz="2800" dirty="0" smtClean="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cơ</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hội</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học</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tập</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phát</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triển</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nghề</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nghiệp</a:t>
            </a:r>
            <a:r>
              <a:rPr lang="en-US" altLang="en-US" sz="2800" dirty="0" smtClean="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và</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tham</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gia</a:t>
            </a:r>
            <a:r>
              <a:rPr lang="en-US" altLang="en-US" sz="2800" dirty="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các</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hoạt</a:t>
            </a:r>
            <a:r>
              <a:rPr lang="en-US" altLang="en-US" sz="2800" dirty="0" smtClean="0">
                <a:solidFill>
                  <a:schemeClr val="tx2"/>
                </a:solidFill>
                <a:latin typeface="Calibri" pitchFamily="34" charset="0"/>
                <a:cs typeface="Arial" charset="0"/>
              </a:rPr>
              <a:t> </a:t>
            </a:r>
            <a:r>
              <a:rPr lang="en-US" altLang="en-US" sz="2800" dirty="0" err="1" smtClean="0">
                <a:solidFill>
                  <a:schemeClr val="tx2"/>
                </a:solidFill>
                <a:latin typeface="Calibri" pitchFamily="34" charset="0"/>
                <a:cs typeface="Arial" charset="0"/>
              </a:rPr>
              <a:t>động</a:t>
            </a:r>
            <a:r>
              <a:rPr lang="en-US" altLang="en-US" sz="2800" dirty="0" smtClean="0">
                <a:solidFill>
                  <a:schemeClr val="tx2"/>
                </a:solidFill>
                <a:latin typeface="Calibri" pitchFamily="34" charset="0"/>
                <a:cs typeface="Arial" charset="0"/>
              </a:rPr>
              <a:t> CT – XH</a:t>
            </a:r>
          </a:p>
          <a:p>
            <a:pPr marL="341313" lvl="2" indent="-341313" algn="just">
              <a:spcBef>
                <a:spcPct val="20000"/>
              </a:spcBef>
              <a:spcAft>
                <a:spcPct val="30000"/>
              </a:spcAft>
              <a:buSzPct val="55000"/>
              <a:buFont typeface="Wingdings" pitchFamily="2" charset="2"/>
              <a:buChar char="Ü"/>
            </a:pPr>
            <a:r>
              <a:rPr lang="en-US" sz="2800" b="1" dirty="0" smtClean="0">
                <a:solidFill>
                  <a:srgbClr val="FF0000"/>
                </a:solidFill>
                <a:latin typeface="Calibri" pitchFamily="34" charset="0"/>
                <a:cs typeface="Tahoma" pitchFamily="34" charset="0"/>
              </a:rPr>
              <a:t>ĐKG </a:t>
            </a:r>
            <a:r>
              <a:rPr lang="en-US" sz="2800" b="1" dirty="0" err="1" smtClean="0">
                <a:solidFill>
                  <a:srgbClr val="FF0000"/>
                </a:solidFill>
                <a:latin typeface="Calibri" pitchFamily="34" charset="0"/>
                <a:cs typeface="Tahoma" pitchFamily="34" charset="0"/>
              </a:rPr>
              <a:t>tạo</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ra</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sự</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phân</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biệt</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đối</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xử</a:t>
            </a:r>
            <a:r>
              <a:rPr lang="en-US" sz="2800" dirty="0" smtClean="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Đây</a:t>
            </a:r>
            <a:r>
              <a:rPr lang="en-US" sz="2800" dirty="0" smtClean="0">
                <a:solidFill>
                  <a:srgbClr val="000000"/>
                </a:solidFill>
                <a:latin typeface="Calibri" pitchFamily="34" charset="0"/>
                <a:cs typeface="Tahoma" pitchFamily="34" charset="0"/>
              </a:rPr>
              <a:t> </a:t>
            </a:r>
            <a:r>
              <a:rPr lang="en-US" sz="2800" dirty="0" err="1" smtClean="0">
                <a:solidFill>
                  <a:srgbClr val="000000"/>
                </a:solidFill>
                <a:latin typeface="Calibri" pitchFamily="34" charset="0"/>
                <a:cs typeface="Tahoma" pitchFamily="34" charset="0"/>
              </a:rPr>
              <a:t>chính</a:t>
            </a:r>
            <a:r>
              <a:rPr lang="en-US" sz="2800" dirty="0" smtClean="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là</a:t>
            </a:r>
            <a:r>
              <a:rPr lang="en-US" sz="2800" dirty="0">
                <a:latin typeface="Calibri" pitchFamily="34" charset="0"/>
                <a:cs typeface="Tahoma" pitchFamily="34" charset="0"/>
              </a:rPr>
              <a:t> </a:t>
            </a:r>
            <a:r>
              <a:rPr lang="en-US" sz="2800" b="1" dirty="0" err="1">
                <a:solidFill>
                  <a:srgbClr val="0000FF"/>
                </a:solidFill>
                <a:latin typeface="Calibri" pitchFamily="34" charset="0"/>
                <a:cs typeface="Tahoma" pitchFamily="34" charset="0"/>
              </a:rPr>
              <a:t>nguyên</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nhân</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gốc</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rễ</a:t>
            </a:r>
            <a:r>
              <a:rPr lang="en-US" sz="2800" b="1" dirty="0">
                <a:latin typeface="Calibri" pitchFamily="34" charset="0"/>
                <a:cs typeface="Tahoma" pitchFamily="34" charset="0"/>
              </a:rPr>
              <a:t> </a:t>
            </a:r>
            <a:r>
              <a:rPr lang="en-US" sz="2800" dirty="0" err="1">
                <a:solidFill>
                  <a:srgbClr val="000000"/>
                </a:solidFill>
                <a:latin typeface="Calibri" pitchFamily="34" charset="0"/>
                <a:cs typeface="Tahoma" pitchFamily="34" charset="0"/>
              </a:rPr>
              <a:t>gây</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ra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tình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trạng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bất</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bình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đẳng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giới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trong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mọi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lĩnh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vực</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của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đời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sống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xã</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hội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và</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gia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đình</a:t>
            </a:r>
            <a:r>
              <a:rPr lang="en-US" sz="2800" dirty="0">
                <a:solidFill>
                  <a:srgbClr val="000000"/>
                </a:solidFill>
                <a:latin typeface="Calibri" pitchFamily="34" charset="0"/>
                <a:cs typeface="Tahoma" pitchFamily="34" charset="0"/>
              </a:rPr>
              <a:t>.</a:t>
            </a:r>
          </a:p>
          <a:p>
            <a:pPr marL="341313" lvl="2" indent="-341313" algn="just">
              <a:spcBef>
                <a:spcPct val="20000"/>
              </a:spcBef>
              <a:spcAft>
                <a:spcPct val="30000"/>
              </a:spcAft>
              <a:buSzPct val="55000"/>
              <a:buFont typeface="Wingdings" pitchFamily="2" charset="2"/>
              <a:buChar char="Ü"/>
            </a:pPr>
            <a:r>
              <a:rPr lang="en-US" sz="2800" b="1" dirty="0" err="1">
                <a:solidFill>
                  <a:srgbClr val="FF0000"/>
                </a:solidFill>
                <a:latin typeface="Calibri" pitchFamily="34" charset="0"/>
                <a:cs typeface="Tahoma" pitchFamily="34" charset="0"/>
              </a:rPr>
              <a:t>Cần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phải</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nhận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diện</a:t>
            </a:r>
            <a:r>
              <a:rPr lang="en-US" sz="2800" b="1" dirty="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và</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xóa</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bỏ</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những</a:t>
            </a:r>
            <a:r>
              <a:rPr lang="en-US" sz="2800" b="1" dirty="0" smtClean="0">
                <a:solidFill>
                  <a:srgbClr val="FF0000"/>
                </a:solidFill>
                <a:latin typeface="Calibri" pitchFamily="34" charset="0"/>
                <a:cs typeface="Tahoma" pitchFamily="34" charset="0"/>
              </a:rPr>
              <a:t> ĐKG </a:t>
            </a:r>
            <a:r>
              <a:rPr lang="en-US" sz="2800" b="1" dirty="0" err="1" smtClean="0">
                <a:solidFill>
                  <a:srgbClr val="FF0000"/>
                </a:solidFill>
                <a:latin typeface="Calibri" pitchFamily="34" charset="0"/>
                <a:cs typeface="Tahoma" pitchFamily="34" charset="0"/>
              </a:rPr>
              <a:t>và</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phân</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biệt</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đối</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xử</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về</a:t>
            </a:r>
            <a:r>
              <a:rPr lang="en-US" sz="2800" b="1" dirty="0" smtClean="0">
                <a:solidFill>
                  <a:srgbClr val="FF0000"/>
                </a:solidFill>
                <a:latin typeface="Calibri" pitchFamily="34" charset="0"/>
                <a:cs typeface="Tahoma" pitchFamily="34" charset="0"/>
              </a:rPr>
              <a:t> </a:t>
            </a:r>
            <a:r>
              <a:rPr lang="en-US" sz="2800" b="1" dirty="0" err="1" smtClean="0">
                <a:solidFill>
                  <a:srgbClr val="FF0000"/>
                </a:solidFill>
                <a:latin typeface="Calibri" pitchFamily="34" charset="0"/>
                <a:cs typeface="Tahoma" pitchFamily="34" charset="0"/>
              </a:rPr>
              <a:t>giới</a:t>
            </a:r>
            <a:r>
              <a:rPr lang="en-US" sz="2800" b="1" dirty="0" smtClean="0">
                <a:solidFill>
                  <a:srgbClr val="FF0000"/>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vì</a:t>
            </a:r>
            <a:r>
              <a:rPr lang="en-US" sz="2800" b="1" dirty="0" smtClean="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nó</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cản</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trở</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sự</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phát</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triển</a:t>
            </a:r>
            <a:r>
              <a:rPr lang="en-US" sz="2800" b="1" dirty="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nguồn</a:t>
            </a:r>
            <a:r>
              <a:rPr lang="en-US" sz="2800" b="1" dirty="0" smtClean="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nhân</a:t>
            </a:r>
            <a:r>
              <a:rPr lang="en-US" sz="2800" b="1" dirty="0" smtClean="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lực</a:t>
            </a:r>
            <a:r>
              <a:rPr lang="en-US" sz="2800" b="1" dirty="0" smtClean="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có</a:t>
            </a:r>
            <a:r>
              <a:rPr lang="en-US" sz="2800" b="1" dirty="0" smtClean="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chất</a:t>
            </a:r>
            <a:r>
              <a:rPr lang="en-US" sz="2800" b="1" dirty="0" smtClean="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lượng</a:t>
            </a:r>
            <a:r>
              <a:rPr lang="en-US" sz="2800" b="1" dirty="0" smtClean="0">
                <a:solidFill>
                  <a:schemeClr val="tx2"/>
                </a:solidFill>
                <a:latin typeface="Calibri" pitchFamily="34" charset="0"/>
                <a:cs typeface="Tahoma" pitchFamily="34" charset="0"/>
              </a:rPr>
              <a:t> </a:t>
            </a:r>
            <a:r>
              <a:rPr lang="en-US" sz="2800" b="1" dirty="0" err="1" smtClean="0">
                <a:solidFill>
                  <a:schemeClr val="tx2"/>
                </a:solidFill>
                <a:latin typeface="Calibri" pitchFamily="34" charset="0"/>
                <a:cs typeface="Tahoma" pitchFamily="34" charset="0"/>
              </a:rPr>
              <a:t>cho</a:t>
            </a:r>
            <a:r>
              <a:rPr lang="en-US" sz="2800" b="1" dirty="0" smtClean="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xã</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hội</a:t>
            </a:r>
            <a:r>
              <a:rPr lang="en-US" sz="2800" b="1" dirty="0">
                <a:solidFill>
                  <a:schemeClr val="tx2"/>
                </a:solidFill>
                <a:latin typeface="Calibri" pitchFamily="34" charset="0"/>
                <a:cs typeface="Tahoma" pitchFamily="34" charset="0"/>
              </a:rPr>
              <a:t>. </a:t>
            </a:r>
          </a:p>
          <a:p>
            <a:pPr marL="341313" lvl="2" indent="-341313">
              <a:spcBef>
                <a:spcPct val="20000"/>
              </a:spcBef>
              <a:spcAft>
                <a:spcPct val="20000"/>
              </a:spcAft>
              <a:buClr>
                <a:schemeClr val="tx1"/>
              </a:buClr>
              <a:buSzPct val="55000"/>
              <a:buFont typeface="Wingdings" pitchFamily="2" charset="2"/>
              <a:buChar char="Ø"/>
            </a:pPr>
            <a:endParaRPr lang="en-US" sz="2800" dirty="0">
              <a:latin typeface="Calibri" pitchFamily="34" charset="0"/>
              <a:cs typeface="Times New Roman" pitchFamily="18" charset="0"/>
            </a:endParaRPr>
          </a:p>
        </p:txBody>
      </p:sp>
      <p:sp>
        <p:nvSpPr>
          <p:cNvPr id="5" name="AutoShape 21"/>
          <p:cNvSpPr>
            <a:spLocks noChangeArrowheads="1"/>
          </p:cNvSpPr>
          <p:nvPr/>
        </p:nvSpPr>
        <p:spPr bwMode="auto">
          <a:xfrm>
            <a:off x="1602346" y="115911"/>
            <a:ext cx="5865254" cy="7620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200" b="1" dirty="0" smtClean="0">
                <a:solidFill>
                  <a:srgbClr val="FF0000"/>
                </a:solidFill>
              </a:rPr>
              <a:t>THÔNG ĐIỆP CHÍNH</a:t>
            </a:r>
            <a:endParaRPr lang="en-US" altLang="en-US" sz="2200" b="1" dirty="0"/>
          </a:p>
        </p:txBody>
      </p:sp>
    </p:spTree>
    <p:extLst>
      <p:ext uri="{BB962C8B-B14F-4D97-AF65-F5344CB8AC3E}">
        <p14:creationId xmlns:p14="http://schemas.microsoft.com/office/powerpoint/2010/main" val="308506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6498" name="WordArt 2"/>
          <p:cNvSpPr>
            <a:spLocks noChangeArrowheads="1" noChangeShapeType="1" noTextEdit="1"/>
          </p:cNvSpPr>
          <p:nvPr/>
        </p:nvSpPr>
        <p:spPr bwMode="auto">
          <a:xfrm>
            <a:off x="533400" y="762000"/>
            <a:ext cx="7848600" cy="2362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Chúng ta phải làm gì ?</a:t>
            </a:r>
          </a:p>
        </p:txBody>
      </p:sp>
      <p:sp>
        <p:nvSpPr>
          <p:cNvPr id="2026499" name="Rectangle 3"/>
          <p:cNvSpPr>
            <a:spLocks noGrp="1" noChangeArrowheads="1"/>
          </p:cNvSpPr>
          <p:nvPr>
            <p:ph type="title"/>
          </p:nvPr>
        </p:nvSpPr>
        <p:spPr>
          <a:xfrm>
            <a:off x="762000" y="5105400"/>
            <a:ext cx="7620000" cy="1600200"/>
          </a:xfrm>
          <a:solidFill>
            <a:srgbClr val="FFFFFF"/>
          </a:solidFill>
          <a:ln>
            <a:solidFill>
              <a:schemeClr val="tx1"/>
            </a:solidFill>
          </a:ln>
        </p:spPr>
        <p:txBody>
          <a:bodyPr/>
          <a:lstStyle/>
          <a:p>
            <a:pPr>
              <a:defRPr/>
            </a:pPr>
            <a:r>
              <a:rPr lang="en-US" sz="3200" b="1" dirty="0" smtClean="0">
                <a:solidFill>
                  <a:srgbClr val="FF0000"/>
                </a:solidFill>
                <a:latin typeface="Tahoma" pitchFamily="34" charset="0"/>
                <a:cs typeface="Tahoma" pitchFamily="34" charset="0"/>
              </a:rPr>
              <a:t>NHẬN THỨC </a:t>
            </a:r>
            <a:r>
              <a:rPr lang="en-US" sz="3200" b="1" dirty="0" err="1" smtClean="0">
                <a:solidFill>
                  <a:srgbClr val="FF0000"/>
                </a:solidFill>
                <a:latin typeface="Tahoma" pitchFamily="34" charset="0"/>
                <a:cs typeface="Tahoma" pitchFamily="34" charset="0"/>
              </a:rPr>
              <a:t>và</a:t>
            </a:r>
            <a:r>
              <a:rPr lang="en-US" sz="3200" b="1" dirty="0" smtClean="0">
                <a:solidFill>
                  <a:srgbClr val="FF0000"/>
                </a:solidFill>
                <a:latin typeface="Tahoma" pitchFamily="34" charset="0"/>
                <a:cs typeface="Tahoma" pitchFamily="34" charset="0"/>
              </a:rPr>
              <a:t> HÀNH ĐỘNG ĐÚNG </a:t>
            </a:r>
            <a:br>
              <a:rPr lang="en-US" sz="3200" b="1" dirty="0" smtClean="0">
                <a:solidFill>
                  <a:srgbClr val="FF0000"/>
                </a:solidFill>
                <a:latin typeface="Tahoma" pitchFamily="34" charset="0"/>
                <a:cs typeface="Tahoma" pitchFamily="34" charset="0"/>
              </a:rPr>
            </a:br>
            <a:r>
              <a:rPr lang="en-US" sz="3200" b="1" dirty="0" smtClean="0">
                <a:solidFill>
                  <a:srgbClr val="FF0000"/>
                </a:solidFill>
                <a:latin typeface="Tahoma" pitchFamily="34" charset="0"/>
                <a:cs typeface="Tahoma" pitchFamily="34" charset="0"/>
              </a:rPr>
              <a:t>VỀ BÌNH ĐẲNG GIÓI</a:t>
            </a:r>
            <a:endParaRPr lang="en-US" sz="3200" b="1" dirty="0" smtClean="0">
              <a:solidFill>
                <a:srgbClr val="FF0000"/>
              </a:solidFill>
              <a:effectLst>
                <a:outerShdw blurRad="38100" dist="38100" dir="2700000" algn="tl">
                  <a:srgbClr val="C0C0C0"/>
                </a:outerShdw>
              </a:effectLst>
              <a:latin typeface="Tahoma" pitchFamily="34" charset="0"/>
              <a:cs typeface="Tahoma" pitchFamily="34" charset="0"/>
            </a:endParaRPr>
          </a:p>
        </p:txBody>
      </p:sp>
      <p:pic>
        <p:nvPicPr>
          <p:cNvPr id="4" name="Picture 4" descr="teeter_totter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1600200"/>
            <a:ext cx="4324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26498"/>
                                        </p:tgtEl>
                                        <p:attrNameLst>
                                          <p:attrName>style.visibility</p:attrName>
                                        </p:attrNameLst>
                                      </p:cBhvr>
                                      <p:to>
                                        <p:strVal val="visible"/>
                                      </p:to>
                                    </p:set>
                                    <p:animEffect transition="in" filter="box(in)">
                                      <p:cBhvr>
                                        <p:cTn id="7" dur="500"/>
                                        <p:tgtEl>
                                          <p:spTgt spid="202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026499"/>
                                        </p:tgtEl>
                                        <p:attrNameLst>
                                          <p:attrName>style.visibility</p:attrName>
                                        </p:attrNameLst>
                                      </p:cBhvr>
                                      <p:to>
                                        <p:strVal val="visible"/>
                                      </p:to>
                                    </p:set>
                                    <p:anim calcmode="lin" valueType="num">
                                      <p:cBhvr>
                                        <p:cTn id="12" dur="500" fill="hold"/>
                                        <p:tgtEl>
                                          <p:spTgt spid="2026499"/>
                                        </p:tgtEl>
                                        <p:attrNameLst>
                                          <p:attrName>ppt_w</p:attrName>
                                        </p:attrNameLst>
                                      </p:cBhvr>
                                      <p:tavLst>
                                        <p:tav tm="0">
                                          <p:val>
                                            <p:fltVal val="0"/>
                                          </p:val>
                                        </p:tav>
                                        <p:tav tm="100000">
                                          <p:val>
                                            <p:strVal val="#ppt_w"/>
                                          </p:val>
                                        </p:tav>
                                      </p:tavLst>
                                    </p:anim>
                                    <p:anim calcmode="lin" valueType="num">
                                      <p:cBhvr>
                                        <p:cTn id="13" dur="500" fill="hold"/>
                                        <p:tgtEl>
                                          <p:spTgt spid="202649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6498" grpId="0" animBg="1"/>
      <p:bldP spid="20264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600200"/>
            <a:ext cx="9144000" cy="5257800"/>
          </a:xfrm>
          <a:prstGeom prst="rect">
            <a:avLst/>
          </a:prstGeom>
          <a:gradFill rotWithShape="1">
            <a:gsLst>
              <a:gs pos="0">
                <a:schemeClr val="bg1"/>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itchFamily="34" charset="0"/>
            </a:endParaRPr>
          </a:p>
        </p:txBody>
      </p:sp>
      <p:sp>
        <p:nvSpPr>
          <p:cNvPr id="95236" name="Oval 4"/>
          <p:cNvSpPr>
            <a:spLocks noChangeArrowheads="1"/>
          </p:cNvSpPr>
          <p:nvPr/>
        </p:nvSpPr>
        <p:spPr bwMode="auto">
          <a:xfrm>
            <a:off x="2362200" y="1828800"/>
            <a:ext cx="533400" cy="207963"/>
          </a:xfrm>
          <a:prstGeom prst="ellipse">
            <a:avLst/>
          </a:prstGeom>
          <a:gradFill rotWithShape="1">
            <a:gsLst>
              <a:gs pos="0">
                <a:srgbClr val="F8F8F8"/>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Calibri" pitchFamily="34" charset="0"/>
            </a:endParaRPr>
          </a:p>
        </p:txBody>
      </p:sp>
      <p:pic>
        <p:nvPicPr>
          <p:cNvPr id="40964" name="Picture 5" descr="woman_mop_wiping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3524250"/>
            <a:ext cx="23145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man_raking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7717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1"/>
          <p:cNvSpPr>
            <a:spLocks noChangeArrowheads="1"/>
          </p:cNvSpPr>
          <p:nvPr/>
        </p:nvSpPr>
        <p:spPr bwMode="auto">
          <a:xfrm>
            <a:off x="76200" y="152400"/>
            <a:ext cx="966788" cy="1066800"/>
          </a:xfrm>
          <a:prstGeom prst="ellipse">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4000" b="1" dirty="0">
                <a:solidFill>
                  <a:srgbClr val="FF0000"/>
                </a:solidFill>
                <a:latin typeface="Arial" charset="0"/>
                <a:ea typeface="ＭＳ Ｐゴシック" pitchFamily="34" charset="-128"/>
                <a:cs typeface="+mn-cs"/>
              </a:rPr>
              <a:t>3</a:t>
            </a:r>
          </a:p>
        </p:txBody>
      </p:sp>
      <p:sp>
        <p:nvSpPr>
          <p:cNvPr id="8" name="AutoShape 20"/>
          <p:cNvSpPr>
            <a:spLocks noChangeArrowheads="1"/>
          </p:cNvSpPr>
          <p:nvPr/>
        </p:nvSpPr>
        <p:spPr bwMode="auto">
          <a:xfrm>
            <a:off x="1066800" y="152400"/>
            <a:ext cx="7772400" cy="12954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a:solidFill>
                  <a:srgbClr val="FF0000"/>
                </a:solidFill>
              </a:rPr>
              <a:t>CÂN BẰNG GIỚI, CÔNG BẰNG GIỚI</a:t>
            </a:r>
          </a:p>
          <a:p>
            <a:pPr algn="ctr">
              <a:defRPr/>
            </a:pPr>
            <a:r>
              <a:rPr lang="en-US" sz="3600" b="1">
                <a:solidFill>
                  <a:srgbClr val="FF0000"/>
                </a:solidFill>
              </a:rPr>
              <a:t>VÀ BÌNH ĐẲNG GIỚI</a:t>
            </a:r>
          </a:p>
        </p:txBody>
      </p:sp>
      <p:sp>
        <p:nvSpPr>
          <p:cNvPr id="40968" name="Content Placeholder 2"/>
          <p:cNvSpPr txBox="1">
            <a:spLocks/>
          </p:cNvSpPr>
          <p:nvPr/>
        </p:nvSpPr>
        <p:spPr bwMode="auto">
          <a:xfrm>
            <a:off x="457200" y="17526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Font typeface="Arial" pitchFamily="34" charset="0"/>
              <a:buNone/>
            </a:pPr>
            <a:r>
              <a:rPr lang="en-US" sz="3200" b="1" dirty="0"/>
              <a:t>CÁC ĐIỂM CHÍNH</a:t>
            </a:r>
          </a:p>
          <a:p>
            <a:pPr>
              <a:spcBef>
                <a:spcPct val="20000"/>
              </a:spcBef>
            </a:pPr>
            <a:r>
              <a:rPr lang="en-US" sz="3200" b="1" dirty="0"/>
              <a:t>3.1. </a:t>
            </a:r>
            <a:r>
              <a:rPr lang="en-US" sz="3200" b="1" dirty="0" err="1" smtClean="0"/>
              <a:t>Khái</a:t>
            </a:r>
            <a:r>
              <a:rPr lang="en-US" sz="3200" b="1" dirty="0" smtClean="0"/>
              <a:t> </a:t>
            </a:r>
            <a:r>
              <a:rPr lang="en-US" sz="3200" b="1" dirty="0" err="1" smtClean="0"/>
              <a:t>niệm</a:t>
            </a:r>
            <a:endParaRPr lang="en-US" sz="3200" b="1" dirty="0"/>
          </a:p>
          <a:p>
            <a:pPr>
              <a:spcBef>
                <a:spcPct val="20000"/>
              </a:spcBef>
            </a:pPr>
            <a:r>
              <a:rPr lang="en-US" sz="3200" b="1" dirty="0" smtClean="0"/>
              <a:t>3.2.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giữa</a:t>
            </a:r>
            <a:r>
              <a:rPr lang="en-US" sz="3200" b="1" dirty="0"/>
              <a:t> </a:t>
            </a:r>
            <a:r>
              <a:rPr lang="en-US" sz="3200" b="1" dirty="0" err="1"/>
              <a:t>cân</a:t>
            </a:r>
            <a:r>
              <a:rPr lang="en-US" sz="3200" b="1" dirty="0"/>
              <a:t> </a:t>
            </a:r>
            <a:r>
              <a:rPr lang="en-US" sz="3200" b="1" dirty="0" err="1"/>
              <a:t>bằng</a:t>
            </a:r>
            <a:r>
              <a:rPr lang="en-US" sz="3200" b="1" dirty="0"/>
              <a:t> </a:t>
            </a:r>
            <a:r>
              <a:rPr lang="en-US" sz="3200" b="1" dirty="0" err="1"/>
              <a:t>giới</a:t>
            </a:r>
            <a:r>
              <a:rPr lang="en-US" sz="3200" b="1" dirty="0"/>
              <a:t>, </a:t>
            </a:r>
            <a:r>
              <a:rPr lang="en-US" sz="3200" b="1" dirty="0" err="1"/>
              <a:t>công</a:t>
            </a:r>
            <a:r>
              <a:rPr lang="en-US" sz="3200" b="1" dirty="0"/>
              <a:t> </a:t>
            </a:r>
            <a:r>
              <a:rPr lang="en-US" sz="3200" b="1" dirty="0" err="1"/>
              <a:t>bằng</a:t>
            </a:r>
            <a:r>
              <a:rPr lang="en-US" sz="3200" b="1" dirty="0"/>
              <a:t> </a:t>
            </a:r>
            <a:r>
              <a:rPr lang="en-US" sz="3200" b="1" dirty="0" err="1"/>
              <a:t>giới</a:t>
            </a:r>
            <a:r>
              <a:rPr lang="en-US" sz="3200" b="1" dirty="0"/>
              <a:t> </a:t>
            </a:r>
            <a:r>
              <a:rPr lang="en-US" sz="3200" b="1" dirty="0" err="1"/>
              <a:t>và</a:t>
            </a:r>
            <a:r>
              <a:rPr lang="en-US" sz="3200" b="1" dirty="0"/>
              <a:t> </a:t>
            </a:r>
            <a:r>
              <a:rPr lang="en-US" sz="3200" b="1" dirty="0" err="1"/>
              <a:t>bình</a:t>
            </a:r>
            <a:r>
              <a:rPr lang="en-US" sz="3200" b="1" dirty="0"/>
              <a:t> </a:t>
            </a:r>
            <a:r>
              <a:rPr lang="en-US" sz="3200" b="1" dirty="0" err="1"/>
              <a:t>đẳng</a:t>
            </a:r>
            <a:r>
              <a:rPr lang="en-US" sz="3200" b="1" dirty="0"/>
              <a:t> </a:t>
            </a:r>
            <a:r>
              <a:rPr lang="en-US" sz="3200" b="1" dirty="0" err="1"/>
              <a:t>giới</a:t>
            </a:r>
            <a:endParaRPr lang="en-US" sz="3200" b="1" dirty="0"/>
          </a:p>
          <a:p>
            <a:pPr>
              <a:spcBef>
                <a:spcPct val="20000"/>
              </a:spcBef>
              <a:buFont typeface="Arial" pitchFamily="34" charset="0"/>
              <a:buNone/>
            </a:pPr>
            <a:endParaRPr lang="en-US" sz="32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withEffect">
                                  <p:stCondLst>
                                    <p:cond delay="0"/>
                                  </p:stCondLst>
                                  <p:childTnLst>
                                    <p:animMotion origin="layout" path="M 3.33333E-6 3.84189E-6 L 0.69583 3.84189E-6 " pathEditMode="relative" rAng="0" ptsTypes="AA">
                                      <p:cBhvr>
                                        <p:cTn id="6" dur="2000" fill="hold"/>
                                        <p:tgtEl>
                                          <p:spTgt spid="95236"/>
                                        </p:tgtEl>
                                        <p:attrNameLst>
                                          <p:attrName>ppt_x</p:attrName>
                                          <p:attrName>ppt_y</p:attrName>
                                        </p:attrNameLst>
                                      </p:cBhvr>
                                      <p:rCtr x="34800" y="0"/>
                                    </p:animMotion>
                                  </p:childTnLst>
                                  <p:subTnLst>
                                    <p:set>
                                      <p:cBhvr override="childStyle">
                                        <p:cTn dur="1" fill="hold" display="0" masterRel="sameClick" afterEffect="1">
                                          <p:stCondLst>
                                            <p:cond evt="end" delay="0">
                                              <p:tn val="5"/>
                                            </p:cond>
                                          </p:stCondLst>
                                        </p:cTn>
                                        <p:tgtEl>
                                          <p:spTgt spid="9523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AutoShape 3"/>
          <p:cNvSpPr>
            <a:spLocks noChangeArrowheads="1"/>
          </p:cNvSpPr>
          <p:nvPr/>
        </p:nvSpPr>
        <p:spPr bwMode="ltGray">
          <a:xfrm>
            <a:off x="1219200" y="1003300"/>
            <a:ext cx="7848600" cy="1816100"/>
          </a:xfrm>
          <a:prstGeom prst="roundRect">
            <a:avLst>
              <a:gd name="adj" fmla="val 16449"/>
            </a:avLst>
          </a:prstGeom>
          <a:gradFill rotWithShape="1">
            <a:gsLst>
              <a:gs pos="0">
                <a:srgbClr val="C0C0C0">
                  <a:gamma/>
                  <a:tint val="91765"/>
                  <a:invGamma/>
                </a:srgbClr>
              </a:gs>
              <a:gs pos="50000">
                <a:srgbClr val="C0C0C0">
                  <a:alpha val="30000"/>
                </a:srgbClr>
              </a:gs>
              <a:gs pos="100000">
                <a:srgbClr val="C0C0C0">
                  <a:gamma/>
                  <a:tint val="91765"/>
                  <a:invGamma/>
                </a:srgbClr>
              </a:gs>
            </a:gsLst>
            <a:lin ang="5400000" scaled="1"/>
          </a:gradFill>
          <a:ln w="9525" algn="ctr">
            <a:no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106504" name="AutoShape 8"/>
          <p:cNvSpPr>
            <a:spLocks noChangeArrowheads="1"/>
          </p:cNvSpPr>
          <p:nvPr/>
        </p:nvSpPr>
        <p:spPr bwMode="ltGray">
          <a:xfrm>
            <a:off x="0" y="1169988"/>
            <a:ext cx="1905000" cy="1649412"/>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defRPr/>
            </a:pPr>
            <a:endParaRPr lang="en-US">
              <a:latin typeface="Arial" charset="0"/>
              <a:ea typeface="ＭＳ Ｐゴシック" pitchFamily="34" charset="-128"/>
              <a:cs typeface="+mn-cs"/>
            </a:endParaRPr>
          </a:p>
        </p:txBody>
      </p:sp>
      <p:pic>
        <p:nvPicPr>
          <p:cNvPr id="43014" name="Picture 2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781425"/>
            <a:ext cx="168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21"/>
          <p:cNvSpPr>
            <a:spLocks noChangeArrowheads="1"/>
          </p:cNvSpPr>
          <p:nvPr/>
        </p:nvSpPr>
        <p:spPr bwMode="black">
          <a:xfrm>
            <a:off x="0" y="1308100"/>
            <a:ext cx="1752600" cy="156966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1F3F5F"/>
              </a:buClr>
            </a:pPr>
            <a:r>
              <a:rPr lang="en-US" altLang="en-US" sz="1600" b="1" dirty="0">
                <a:solidFill>
                  <a:srgbClr val="FF0000"/>
                </a:solidFill>
              </a:rPr>
              <a:t> </a:t>
            </a:r>
            <a:r>
              <a:rPr lang="en-US" altLang="en-US" sz="3200" b="1" dirty="0">
                <a:solidFill>
                  <a:srgbClr val="FF0000"/>
                </a:solidFill>
                <a:latin typeface="Calibri" pitchFamily="34" charset="0"/>
              </a:rPr>
              <a:t>CÂN BẰNG </a:t>
            </a:r>
            <a:r>
              <a:rPr lang="en-US" altLang="en-US" sz="3200" b="1" dirty="0" err="1">
                <a:solidFill>
                  <a:srgbClr val="FF0000"/>
                </a:solidFill>
                <a:latin typeface="Calibri" pitchFamily="34" charset="0"/>
              </a:rPr>
              <a:t>GiỚI</a:t>
            </a:r>
            <a:endParaRPr lang="en-US" altLang="en-US" sz="3200" b="1" dirty="0">
              <a:solidFill>
                <a:srgbClr val="FF0000"/>
              </a:solidFill>
              <a:latin typeface="Calibri" pitchFamily="34" charset="0"/>
            </a:endParaRPr>
          </a:p>
        </p:txBody>
      </p:sp>
      <p:sp>
        <p:nvSpPr>
          <p:cNvPr id="43016" name="Rectangle 26"/>
          <p:cNvSpPr>
            <a:spLocks noChangeArrowheads="1"/>
          </p:cNvSpPr>
          <p:nvPr/>
        </p:nvSpPr>
        <p:spPr bwMode="auto">
          <a:xfrm>
            <a:off x="2133600" y="1079500"/>
            <a:ext cx="6781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2400" b="1" i="1" dirty="0">
                <a:solidFill>
                  <a:srgbClr val="0000FF"/>
                </a:solidFill>
                <a:latin typeface="Calibri" pitchFamily="34" charset="0"/>
              </a:rPr>
              <a:t>T</a:t>
            </a:r>
            <a:r>
              <a:rPr lang="vi-VN" altLang="en-US" sz="2400" b="1" i="1" dirty="0">
                <a:solidFill>
                  <a:srgbClr val="0000FF"/>
                </a:solidFill>
                <a:latin typeface="Calibri" pitchFamily="34" charset="0"/>
              </a:rPr>
              <a:t>hể hiện sự bình đẳng tương đối về số lượng, tỷ lệ phụ nữ và nam giới, trẻ em gái và trẻ em trai và thường được tính bằng tỷ lệ nữ so với nam cho một chỉ số nhất định</a:t>
            </a:r>
            <a:endParaRPr lang="en-US" altLang="en-US" sz="2400" b="1" dirty="0">
              <a:solidFill>
                <a:srgbClr val="0000FF"/>
              </a:solidFill>
              <a:latin typeface="Calibri" pitchFamily="34" charset="0"/>
            </a:endParaRPr>
          </a:p>
        </p:txBody>
      </p:sp>
      <p:sp>
        <p:nvSpPr>
          <p:cNvPr id="26" name="AutoShape 20"/>
          <p:cNvSpPr>
            <a:spLocks noChangeArrowheads="1"/>
          </p:cNvSpPr>
          <p:nvPr/>
        </p:nvSpPr>
        <p:spPr bwMode="auto">
          <a:xfrm>
            <a:off x="533400" y="228600"/>
            <a:ext cx="7772400" cy="685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a:solidFill>
                  <a:srgbClr val="FF0000"/>
                </a:solidFill>
              </a:rPr>
              <a:t>3.1. CÁC KHÁI NiỆM</a:t>
            </a:r>
          </a:p>
        </p:txBody>
      </p:sp>
      <p:sp>
        <p:nvSpPr>
          <p:cNvPr id="46094" name="Rectangle 14"/>
          <p:cNvSpPr>
            <a:spLocks noChangeArrowheads="1"/>
          </p:cNvSpPr>
          <p:nvPr/>
        </p:nvSpPr>
        <p:spPr bwMode="auto">
          <a:xfrm>
            <a:off x="0" y="0"/>
            <a:ext cx="184150" cy="646113"/>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wrap="none" anchor="ctr">
            <a:spAutoFit/>
          </a:bodyPr>
          <a:lstStyle/>
          <a:p>
            <a:pPr eaLnBrk="0" hangingPunct="0">
              <a:defRPr/>
            </a:pPr>
            <a:r>
              <a:rPr lang="en-US" dirty="0">
                <a:ea typeface="ＭＳ Ｐゴシック" pitchFamily="34" charset="-128"/>
                <a:cs typeface="+mn-cs"/>
              </a:rPr>
              <a:t/>
            </a:r>
            <a:br>
              <a:rPr lang="en-US" dirty="0">
                <a:ea typeface="ＭＳ Ｐゴシック" pitchFamily="34" charset="-128"/>
                <a:cs typeface="+mn-cs"/>
              </a:rPr>
            </a:br>
            <a:endParaRPr lang="en-US" dirty="0">
              <a:ea typeface="ＭＳ Ｐゴシック" pitchFamily="34" charset="-128"/>
              <a:cs typeface="+mn-cs"/>
            </a:endParaRPr>
          </a:p>
        </p:txBody>
      </p:sp>
      <p:sp>
        <p:nvSpPr>
          <p:cNvPr id="10" name="AutoShape 4"/>
          <p:cNvSpPr>
            <a:spLocks noChangeArrowheads="1"/>
          </p:cNvSpPr>
          <p:nvPr/>
        </p:nvSpPr>
        <p:spPr bwMode="ltGray">
          <a:xfrm>
            <a:off x="796925" y="2895600"/>
            <a:ext cx="8347075" cy="1828800"/>
          </a:xfrm>
          <a:prstGeom prst="roundRect">
            <a:avLst>
              <a:gd name="adj" fmla="val 16227"/>
            </a:avLst>
          </a:prstGeom>
          <a:gradFill rotWithShape="1">
            <a:gsLst>
              <a:gs pos="0">
                <a:srgbClr val="C0C0C0">
                  <a:gamma/>
                  <a:tint val="91765"/>
                  <a:invGamma/>
                </a:srgbClr>
              </a:gs>
              <a:gs pos="50000">
                <a:srgbClr val="C0C0C0">
                  <a:alpha val="30000"/>
                </a:srgbClr>
              </a:gs>
              <a:gs pos="100000">
                <a:srgbClr val="C0C0C0">
                  <a:gamma/>
                  <a:tint val="91765"/>
                  <a:invGamma/>
                </a:srgbClr>
              </a:gs>
            </a:gsLst>
            <a:lin ang="5400000" scaled="1"/>
          </a:gradFill>
          <a:ln w="12700" algn="ctr">
            <a:no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11" name="AutoShape 12"/>
          <p:cNvSpPr>
            <a:spLocks noChangeArrowheads="1"/>
          </p:cNvSpPr>
          <p:nvPr/>
        </p:nvSpPr>
        <p:spPr bwMode="gray">
          <a:xfrm>
            <a:off x="0" y="2971800"/>
            <a:ext cx="1905000" cy="1828800"/>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43023" name="Rectangle 21"/>
          <p:cNvSpPr>
            <a:spLocks noChangeArrowheads="1"/>
          </p:cNvSpPr>
          <p:nvPr/>
        </p:nvSpPr>
        <p:spPr bwMode="black">
          <a:xfrm>
            <a:off x="76200" y="3187700"/>
            <a:ext cx="1676400" cy="156966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1F3F5F"/>
              </a:buClr>
            </a:pPr>
            <a:r>
              <a:rPr lang="en-US" altLang="en-US" sz="2800" b="1" dirty="0">
                <a:solidFill>
                  <a:srgbClr val="FF0000"/>
                </a:solidFill>
              </a:rPr>
              <a:t> </a:t>
            </a:r>
            <a:r>
              <a:rPr lang="en-US" altLang="en-US" sz="3200" b="1" dirty="0">
                <a:solidFill>
                  <a:srgbClr val="0000FF"/>
                </a:solidFill>
                <a:latin typeface="Calibri" pitchFamily="34" charset="0"/>
              </a:rPr>
              <a:t>CÔNG BẰNG </a:t>
            </a:r>
            <a:r>
              <a:rPr lang="en-US" altLang="en-US" sz="3200" b="1" dirty="0" err="1">
                <a:solidFill>
                  <a:srgbClr val="0000FF"/>
                </a:solidFill>
                <a:latin typeface="Calibri" pitchFamily="34" charset="0"/>
              </a:rPr>
              <a:t>GiỚI</a:t>
            </a:r>
            <a:endParaRPr lang="en-US" altLang="en-US" sz="3200" b="1" dirty="0">
              <a:solidFill>
                <a:srgbClr val="0000FF"/>
              </a:solidFill>
              <a:latin typeface="Calibri" pitchFamily="34" charset="0"/>
            </a:endParaRPr>
          </a:p>
        </p:txBody>
      </p:sp>
      <p:sp>
        <p:nvSpPr>
          <p:cNvPr id="43024" name="Rectangle 25"/>
          <p:cNvSpPr>
            <a:spLocks noChangeArrowheads="1"/>
          </p:cNvSpPr>
          <p:nvPr/>
        </p:nvSpPr>
        <p:spPr bwMode="auto">
          <a:xfrm>
            <a:off x="2149474" y="3002340"/>
            <a:ext cx="6918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2400" b="1" i="1" dirty="0">
                <a:solidFill>
                  <a:srgbClr val="C00000"/>
                </a:solidFill>
                <a:latin typeface="Calibri" pitchFamily="34" charset="0"/>
              </a:rPr>
              <a:t>L</a:t>
            </a:r>
            <a:r>
              <a:rPr lang="vi-VN" altLang="en-US" sz="2400" b="1" i="1" dirty="0">
                <a:solidFill>
                  <a:srgbClr val="C00000"/>
                </a:solidFill>
                <a:latin typeface="Calibri" pitchFamily="34" charset="0"/>
              </a:rPr>
              <a:t>à sự đối xử </a:t>
            </a:r>
            <a:r>
              <a:rPr lang="en-US" altLang="en-US" sz="2400" b="1" i="1" dirty="0" err="1">
                <a:solidFill>
                  <a:srgbClr val="C00000"/>
                </a:solidFill>
                <a:latin typeface="Calibri" pitchFamily="34" charset="0"/>
              </a:rPr>
              <a:t>phù</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hợp</a:t>
            </a:r>
            <a:r>
              <a:rPr lang="vi-VN" altLang="en-US" sz="2400" b="1" i="1" dirty="0">
                <a:solidFill>
                  <a:srgbClr val="C00000"/>
                </a:solidFill>
                <a:latin typeface="Calibri" pitchFamily="34" charset="0"/>
              </a:rPr>
              <a:t> đối với nam và nữ</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dựa</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trên</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việc</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thừa</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nhận</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sự</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khác</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biệt</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về</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giới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tính</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và</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giới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nhằm</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đảm</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bảo</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cho</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nam</a:t>
            </a:r>
            <a:r>
              <a:rPr lang="en-US" altLang="en-US" sz="2400" b="1" i="1" dirty="0">
                <a:solidFill>
                  <a:srgbClr val="C00000"/>
                </a:solidFill>
                <a:latin typeface="Calibri" pitchFamily="34" charset="0"/>
              </a:rPr>
              <a:t> , </a:t>
            </a:r>
            <a:r>
              <a:rPr lang="en-US" altLang="en-US" sz="2400" b="1" i="1" dirty="0" err="1">
                <a:solidFill>
                  <a:srgbClr val="C00000"/>
                </a:solidFill>
                <a:latin typeface="Calibri" pitchFamily="34" charset="0"/>
              </a:rPr>
              <a:t>nữ</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có</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cơ</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hội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và</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điều</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kiện</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tham</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gia</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hưởng</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lợi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bình</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đẳng</a:t>
            </a:r>
            <a:r>
              <a:rPr lang="vi-VN" altLang="en-US" sz="2400" b="1" i="1" dirty="0">
                <a:solidFill>
                  <a:srgbClr val="C00000"/>
                </a:solidFill>
                <a:latin typeface="Calibri" pitchFamily="34" charset="0"/>
              </a:rPr>
              <a:t>. </a:t>
            </a:r>
            <a:endParaRPr lang="en-US" altLang="en-US" sz="2400" b="1" i="1" dirty="0">
              <a:solidFill>
                <a:srgbClr val="C00000"/>
              </a:solidFill>
              <a:latin typeface="Calibri" pitchFamily="34" charset="0"/>
            </a:endParaRPr>
          </a:p>
        </p:txBody>
      </p:sp>
      <p:sp>
        <p:nvSpPr>
          <p:cNvPr id="14" name="AutoShape 5"/>
          <p:cNvSpPr>
            <a:spLocks noChangeArrowheads="1"/>
          </p:cNvSpPr>
          <p:nvPr/>
        </p:nvSpPr>
        <p:spPr bwMode="ltGray">
          <a:xfrm>
            <a:off x="884237" y="4800600"/>
            <a:ext cx="8259763" cy="2057400"/>
          </a:xfrm>
          <a:prstGeom prst="roundRect">
            <a:avLst>
              <a:gd name="adj" fmla="val 22019"/>
            </a:avLst>
          </a:prstGeom>
          <a:gradFill rotWithShape="1">
            <a:gsLst>
              <a:gs pos="0">
                <a:srgbClr val="C0C0C0">
                  <a:gamma/>
                  <a:tint val="91765"/>
                  <a:invGamma/>
                </a:srgbClr>
              </a:gs>
              <a:gs pos="50000">
                <a:srgbClr val="C0C0C0">
                  <a:alpha val="30000"/>
                </a:srgbClr>
              </a:gs>
              <a:gs pos="100000">
                <a:srgbClr val="C0C0C0">
                  <a:gamma/>
                  <a:tint val="91765"/>
                  <a:invGamma/>
                </a:srgbClr>
              </a:gs>
            </a:gsLst>
            <a:lin ang="5400000" scaled="1"/>
          </a:gradFill>
          <a:ln w="9525" algn="ctr">
            <a:no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15" name="AutoShape 15"/>
          <p:cNvSpPr>
            <a:spLocks noChangeArrowheads="1"/>
          </p:cNvSpPr>
          <p:nvPr/>
        </p:nvSpPr>
        <p:spPr bwMode="ltGray">
          <a:xfrm>
            <a:off x="0" y="5029200"/>
            <a:ext cx="1905000" cy="18288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43029" name="Rectangle 23"/>
          <p:cNvSpPr>
            <a:spLocks noChangeArrowheads="1"/>
          </p:cNvSpPr>
          <p:nvPr/>
        </p:nvSpPr>
        <p:spPr bwMode="black">
          <a:xfrm>
            <a:off x="0" y="5124450"/>
            <a:ext cx="1676400" cy="156966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1F3F5F"/>
              </a:buClr>
            </a:pPr>
            <a:r>
              <a:rPr lang="en-US" altLang="en-US" sz="2800" b="1" dirty="0">
                <a:solidFill>
                  <a:schemeClr val="bg1"/>
                </a:solidFill>
              </a:rPr>
              <a:t> </a:t>
            </a:r>
            <a:r>
              <a:rPr lang="en-US" altLang="en-US" sz="3200" b="1" dirty="0" smtClean="0">
                <a:solidFill>
                  <a:schemeClr val="bg1"/>
                </a:solidFill>
                <a:latin typeface="Calibri" pitchFamily="34" charset="0"/>
              </a:rPr>
              <a:t>BÌNH ĐẲNG GIỚI</a:t>
            </a:r>
            <a:endParaRPr lang="en-US" altLang="en-US" sz="3200" b="1" dirty="0">
              <a:solidFill>
                <a:schemeClr val="bg1"/>
              </a:solidFill>
              <a:latin typeface="Calibri" pitchFamily="34" charset="0"/>
            </a:endParaRPr>
          </a:p>
        </p:txBody>
      </p:sp>
      <p:sp>
        <p:nvSpPr>
          <p:cNvPr id="43030" name="Rectangle 26"/>
          <p:cNvSpPr>
            <a:spLocks noChangeArrowheads="1"/>
          </p:cNvSpPr>
          <p:nvPr/>
        </p:nvSpPr>
        <p:spPr bwMode="auto">
          <a:xfrm>
            <a:off x="2149474" y="4953000"/>
            <a:ext cx="69183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2400" b="1" i="1" dirty="0" err="1">
                <a:solidFill>
                  <a:srgbClr val="006600"/>
                </a:solidFill>
                <a:latin typeface="Calibri" pitchFamily="34" charset="0"/>
              </a:rPr>
              <a:t>Là</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việc</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nam</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nữ</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có</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vị</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trí</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vai</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trò</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ngang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nhau</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được</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tạo</a:t>
            </a:r>
            <a:r>
              <a:rPr lang="en-US" altLang="en-US" sz="2400" b="1" i="1" dirty="0">
                <a:solidFill>
                  <a:srgbClr val="006600"/>
                </a:solidFill>
                <a:latin typeface="Calibri" pitchFamily="34" charset="0"/>
              </a:rPr>
              <a:t> </a:t>
            </a:r>
            <a:r>
              <a:rPr lang="en-US" altLang="en-US" sz="2400" b="1" i="1" dirty="0" err="1">
                <a:solidFill>
                  <a:srgbClr val="FF0000"/>
                </a:solidFill>
                <a:latin typeface="Calibri" pitchFamily="34" charset="0"/>
              </a:rPr>
              <a:t>điều</a:t>
            </a:r>
            <a:r>
              <a:rPr lang="en-US"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kiện</a:t>
            </a:r>
            <a:r>
              <a:rPr lang="vi-VN"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cơ</a:t>
            </a:r>
            <a:r>
              <a:rPr lang="en-US"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hội</a:t>
            </a:r>
            <a:r>
              <a:rPr lang="vi-VN" altLang="en-US" sz="2400" b="1" i="1" dirty="0">
                <a:solidFill>
                  <a:srgbClr val="FF0000"/>
                </a:solidFill>
                <a:latin typeface="Calibri" pitchFamily="34" charset="0"/>
              </a:rPr>
              <a:t> </a:t>
            </a:r>
            <a:r>
              <a:rPr lang="vi-VN" altLang="en-US" sz="2400" b="1" i="1" dirty="0">
                <a:solidFill>
                  <a:srgbClr val="006600"/>
                </a:solidFill>
                <a:latin typeface="Calibri" pitchFamily="34" charset="0"/>
              </a:rPr>
              <a:t>nhằm</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phát</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huy</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năng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lực</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mình</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cho</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sự</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phát</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triển</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cộng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đồng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gia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đình</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và</a:t>
            </a:r>
            <a:r>
              <a:rPr lang="en-US" altLang="en-US" sz="2400" b="1" i="1" dirty="0">
                <a:solidFill>
                  <a:srgbClr val="006600"/>
                </a:solidFill>
                <a:latin typeface="Calibri" pitchFamily="34" charset="0"/>
              </a:rPr>
              <a:t> </a:t>
            </a:r>
            <a:r>
              <a:rPr lang="en-US" altLang="en-US" sz="2400" b="1" i="1" dirty="0" err="1">
                <a:solidFill>
                  <a:srgbClr val="FF0000"/>
                </a:solidFill>
                <a:latin typeface="Calibri" pitchFamily="34" charset="0"/>
              </a:rPr>
              <a:t>thụ</a:t>
            </a:r>
            <a:r>
              <a:rPr lang="en-US"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hưởng</a:t>
            </a:r>
            <a:r>
              <a:rPr lang="en-US" altLang="en-US" sz="2400" b="1" i="1" dirty="0">
                <a:solidFill>
                  <a:srgbClr val="FF0000"/>
                </a:solidFill>
                <a:latin typeface="Calibri" pitchFamily="34" charset="0"/>
              </a:rPr>
              <a:t> </a:t>
            </a:r>
            <a:r>
              <a:rPr lang="en-US" altLang="en-US" sz="2400" b="1" i="1" dirty="0" err="1">
                <a:solidFill>
                  <a:srgbClr val="006600"/>
                </a:solidFill>
                <a:latin typeface="Calibri" pitchFamily="34" charset="0"/>
              </a:rPr>
              <a:t>như</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nhau</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về</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thành</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quả</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sự</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phát</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triển</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đó</a:t>
            </a:r>
            <a:r>
              <a:rPr lang="en-US" altLang="en-US" sz="2400" b="1" i="1" dirty="0">
                <a:solidFill>
                  <a:srgbClr val="006600"/>
                </a:solidFill>
                <a:latin typeface="Calibri" pitchFamily="34" charset="0"/>
              </a:rPr>
              <a:t> </a:t>
            </a:r>
            <a:endParaRPr lang="en-US" altLang="en-US" sz="2400" b="1" dirty="0">
              <a:solidFill>
                <a:srgbClr val="0066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04B126C-8A26-4025-8672-EC8FF7BFE910}" type="slidenum">
              <a:rPr lang="en-US" smtClean="0">
                <a:solidFill>
                  <a:srgbClr val="898989"/>
                </a:solidFill>
                <a:latin typeface="Calibri" pitchFamily="34" charset="0"/>
              </a:rPr>
              <a:pPr eaLnBrk="1" hangingPunct="1"/>
              <a:t>39</a:t>
            </a:fld>
            <a:endParaRPr lang="en-US" smtClean="0">
              <a:solidFill>
                <a:srgbClr val="898989"/>
              </a:solidFill>
              <a:latin typeface="Calibri" pitchFamily="34" charset="0"/>
            </a:endParaRPr>
          </a:p>
        </p:txBody>
      </p:sp>
      <p:sp>
        <p:nvSpPr>
          <p:cNvPr id="12291" name="Rectangle 2"/>
          <p:cNvSpPr>
            <a:spLocks noGrp="1" noChangeArrowheads="1"/>
          </p:cNvSpPr>
          <p:nvPr>
            <p:ph type="title"/>
          </p:nvPr>
        </p:nvSpPr>
        <p:spPr>
          <a:xfrm>
            <a:off x="457200" y="228600"/>
            <a:ext cx="8229600" cy="762000"/>
          </a:xfrm>
        </p:spPr>
        <p:txBody>
          <a:bodyPr/>
          <a:lstStyle/>
          <a:p>
            <a:pPr eaLnBrk="1" hangingPunct="1"/>
            <a:r>
              <a:rPr lang="en-US" sz="3600" b="1" dirty="0" err="1" smtClean="0">
                <a:latin typeface="Times New Roman" pitchFamily="18" charset="0"/>
                <a:ea typeface="ＭＳ Ｐゴシック" pitchFamily="34" charset="-128"/>
              </a:rPr>
              <a:t>Ví</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dụ</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Phân</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biệt</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giữa</a:t>
            </a:r>
            <a:r>
              <a:rPr lang="en-US" sz="3600" b="1" dirty="0" smtClean="0">
                <a:latin typeface="Times New Roman" pitchFamily="18" charset="0"/>
                <a:ea typeface="ＭＳ Ｐゴシック" pitchFamily="34" charset="-128"/>
              </a:rPr>
              <a:t> </a:t>
            </a:r>
            <a:br>
              <a:rPr lang="en-US" sz="3600" b="1" dirty="0" smtClean="0">
                <a:latin typeface="Times New Roman" pitchFamily="18" charset="0"/>
                <a:ea typeface="ＭＳ Ｐゴシック" pitchFamily="34" charset="-128"/>
              </a:rPr>
            </a:br>
            <a:r>
              <a:rPr lang="en-US" sz="3600" b="1" dirty="0" err="1" smtClean="0">
                <a:latin typeface="Times New Roman" pitchFamily="18" charset="0"/>
                <a:ea typeface="ＭＳ Ｐゴシック" pitchFamily="34" charset="-128"/>
              </a:rPr>
              <a:t>bình</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đẳng</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giới</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và</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công</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bằng</a:t>
            </a:r>
            <a:r>
              <a:rPr lang="en-US" sz="3600" b="1" dirty="0" smtClean="0">
                <a:latin typeface="Times New Roman" pitchFamily="18" charset="0"/>
                <a:ea typeface="ＭＳ Ｐゴシック" pitchFamily="34" charset="-128"/>
              </a:rPr>
              <a:t> </a:t>
            </a:r>
            <a:r>
              <a:rPr lang="en-US" sz="3600" b="1" dirty="0" err="1" smtClean="0">
                <a:latin typeface="Times New Roman" pitchFamily="18" charset="0"/>
                <a:ea typeface="ＭＳ Ｐゴシック" pitchFamily="34" charset="-128"/>
              </a:rPr>
              <a:t>giới</a:t>
            </a:r>
            <a:endParaRPr lang="en-US" sz="3600" b="1" dirty="0" smtClean="0">
              <a:latin typeface="Times New Roman" pitchFamily="18" charset="0"/>
              <a:ea typeface="ＭＳ Ｐゴシック" pitchFamily="34" charset="-128"/>
            </a:endParaRPr>
          </a:p>
        </p:txBody>
      </p:sp>
      <p:sp>
        <p:nvSpPr>
          <p:cNvPr id="217091" name="AutoShape 3"/>
          <p:cNvSpPr>
            <a:spLocks noChangeArrowheads="1"/>
          </p:cNvSpPr>
          <p:nvPr/>
        </p:nvSpPr>
        <p:spPr bwMode="auto">
          <a:xfrm>
            <a:off x="0" y="1371600"/>
            <a:ext cx="4191000" cy="2057400"/>
          </a:xfrm>
          <a:prstGeom prst="wedgeRoundRectCallout">
            <a:avLst>
              <a:gd name="adj1" fmla="val -46657"/>
              <a:gd name="adj2" fmla="val -47764"/>
              <a:gd name="adj3" fmla="val 16667"/>
            </a:avLst>
          </a:prstGeom>
          <a:solidFill>
            <a:srgbClr val="CCFFFF"/>
          </a:solidFill>
          <a:ln w="9525">
            <a:solidFill>
              <a:schemeClr val="tx1"/>
            </a:solidFill>
            <a:miter lim="800000"/>
            <a:headEnd/>
            <a:tailEnd/>
          </a:ln>
        </p:spPr>
        <p:txBody>
          <a:bodyPr/>
          <a:lstStyle/>
          <a:p>
            <a:pPr algn="ctr">
              <a:buFont typeface="Symbol" pitchFamily="18" charset="2"/>
              <a:buNone/>
            </a:pPr>
            <a:r>
              <a:rPr lang="en-US" sz="2800" b="1" err="1">
                <a:solidFill>
                  <a:srgbClr val="3333CC"/>
                </a:solidFill>
              </a:rPr>
              <a:t>Đóng</a:t>
            </a:r>
            <a:r>
              <a:rPr lang="en-US" sz="2800" b="1">
                <a:solidFill>
                  <a:srgbClr val="3333CC"/>
                </a:solidFill>
              </a:rPr>
              <a:t> </a:t>
            </a:r>
            <a:r>
              <a:rPr lang="en-US" sz="2800" b="1" smtClean="0">
                <a:solidFill>
                  <a:srgbClr val="3333CC"/>
                </a:solidFill>
              </a:rPr>
              <a:t>BHXH tự </a:t>
            </a:r>
            <a:r>
              <a:rPr lang="en-US" sz="2800" b="1" dirty="0" err="1" smtClean="0">
                <a:solidFill>
                  <a:srgbClr val="3333CC"/>
                </a:solidFill>
              </a:rPr>
              <a:t>nguyện</a:t>
            </a:r>
            <a:r>
              <a:rPr lang="en-US" sz="2800" b="1" dirty="0" smtClean="0">
                <a:solidFill>
                  <a:srgbClr val="3333CC"/>
                </a:solidFill>
              </a:rPr>
              <a:t> </a:t>
            </a:r>
            <a:r>
              <a:rPr lang="en-US" sz="2800" b="1" dirty="0" err="1">
                <a:solidFill>
                  <a:srgbClr val="3333CC"/>
                </a:solidFill>
              </a:rPr>
              <a:t>như</a:t>
            </a:r>
            <a:r>
              <a:rPr lang="en-US" sz="2800" b="1" dirty="0">
                <a:solidFill>
                  <a:srgbClr val="3333CC"/>
                </a:solidFill>
              </a:rPr>
              <a:t> </a:t>
            </a:r>
            <a:r>
              <a:rPr lang="en-US" sz="2800" b="1" dirty="0" err="1">
                <a:solidFill>
                  <a:srgbClr val="3333CC"/>
                </a:solidFill>
              </a:rPr>
              <a:t>nhau</a:t>
            </a:r>
            <a:r>
              <a:rPr lang="en-US" sz="2800" b="1" dirty="0">
                <a:solidFill>
                  <a:srgbClr val="3333CC"/>
                </a:solidFill>
              </a:rPr>
              <a:t> </a:t>
            </a:r>
            <a:r>
              <a:rPr lang="en-US" sz="2800" b="1" dirty="0" err="1">
                <a:solidFill>
                  <a:srgbClr val="3333CC"/>
                </a:solidFill>
              </a:rPr>
              <a:t>và</a:t>
            </a:r>
            <a:r>
              <a:rPr lang="en-US" sz="2800" b="1" dirty="0">
                <a:solidFill>
                  <a:srgbClr val="3333CC"/>
                </a:solidFill>
              </a:rPr>
              <a:t> </a:t>
            </a:r>
            <a:r>
              <a:rPr lang="en-US" sz="2800" b="1" dirty="0" err="1">
                <a:solidFill>
                  <a:srgbClr val="3333CC"/>
                </a:solidFill>
              </a:rPr>
              <a:t>hưởng</a:t>
            </a:r>
            <a:r>
              <a:rPr lang="en-US" sz="2800" b="1" dirty="0">
                <a:solidFill>
                  <a:srgbClr val="3333CC"/>
                </a:solidFill>
              </a:rPr>
              <a:t> </a:t>
            </a:r>
            <a:r>
              <a:rPr lang="en-US" sz="2800" b="1" dirty="0" err="1">
                <a:solidFill>
                  <a:srgbClr val="3333CC"/>
                </a:solidFill>
              </a:rPr>
              <a:t>chế</a:t>
            </a:r>
            <a:r>
              <a:rPr lang="en-US" sz="2800" b="1" dirty="0">
                <a:solidFill>
                  <a:srgbClr val="3333CC"/>
                </a:solidFill>
              </a:rPr>
              <a:t> </a:t>
            </a:r>
            <a:r>
              <a:rPr lang="en-US" sz="2800" b="1" dirty="0" err="1">
                <a:solidFill>
                  <a:srgbClr val="3333CC"/>
                </a:solidFill>
              </a:rPr>
              <a:t>độ</a:t>
            </a:r>
            <a:r>
              <a:rPr lang="en-US" sz="2800" b="1" dirty="0">
                <a:solidFill>
                  <a:srgbClr val="3333CC"/>
                </a:solidFill>
              </a:rPr>
              <a:t> </a:t>
            </a:r>
            <a:r>
              <a:rPr lang="en-US" sz="2800" b="1" dirty="0" err="1">
                <a:solidFill>
                  <a:srgbClr val="3333CC"/>
                </a:solidFill>
              </a:rPr>
              <a:t>như</a:t>
            </a:r>
            <a:r>
              <a:rPr lang="en-US" sz="2800" b="1" dirty="0">
                <a:solidFill>
                  <a:srgbClr val="3333CC"/>
                </a:solidFill>
              </a:rPr>
              <a:t> </a:t>
            </a:r>
            <a:r>
              <a:rPr lang="en-US" sz="2800" b="1" dirty="0" err="1">
                <a:solidFill>
                  <a:srgbClr val="3333CC"/>
                </a:solidFill>
              </a:rPr>
              <a:t>nhau</a:t>
            </a:r>
            <a:r>
              <a:rPr lang="en-US" sz="2800" b="1" dirty="0">
                <a:solidFill>
                  <a:srgbClr val="3333CC"/>
                </a:solidFill>
              </a:rPr>
              <a:t> </a:t>
            </a:r>
            <a:r>
              <a:rPr lang="en-US" sz="2800" b="1" dirty="0" err="1">
                <a:solidFill>
                  <a:srgbClr val="3333CC"/>
                </a:solidFill>
              </a:rPr>
              <a:t>giữa</a:t>
            </a:r>
            <a:r>
              <a:rPr lang="en-US" sz="2800" b="1" dirty="0">
                <a:solidFill>
                  <a:srgbClr val="3333CC"/>
                </a:solidFill>
              </a:rPr>
              <a:t> </a:t>
            </a:r>
            <a:r>
              <a:rPr lang="en-US" sz="2800" b="1" dirty="0" err="1">
                <a:solidFill>
                  <a:srgbClr val="3333CC"/>
                </a:solidFill>
              </a:rPr>
              <a:t>nam</a:t>
            </a:r>
            <a:r>
              <a:rPr lang="en-US" sz="2800" b="1" dirty="0">
                <a:solidFill>
                  <a:srgbClr val="3333CC"/>
                </a:solidFill>
              </a:rPr>
              <a:t> </a:t>
            </a:r>
            <a:r>
              <a:rPr lang="en-US" sz="2800" b="1" dirty="0" err="1">
                <a:solidFill>
                  <a:srgbClr val="3333CC"/>
                </a:solidFill>
              </a:rPr>
              <a:t>và</a:t>
            </a:r>
            <a:r>
              <a:rPr lang="en-US" sz="2800" b="1" dirty="0">
                <a:solidFill>
                  <a:srgbClr val="3333CC"/>
                </a:solidFill>
              </a:rPr>
              <a:t> </a:t>
            </a:r>
            <a:r>
              <a:rPr lang="en-US" sz="2800" b="1" dirty="0" err="1">
                <a:solidFill>
                  <a:srgbClr val="3333CC"/>
                </a:solidFill>
              </a:rPr>
              <a:t>nữ</a:t>
            </a:r>
            <a:endParaRPr lang="en-US" sz="2800" b="1" dirty="0">
              <a:solidFill>
                <a:srgbClr val="3333CC"/>
              </a:solidFill>
            </a:endParaRPr>
          </a:p>
        </p:txBody>
      </p:sp>
      <p:sp>
        <p:nvSpPr>
          <p:cNvPr id="217092" name="AutoShape 4"/>
          <p:cNvSpPr>
            <a:spLocks noChangeArrowheads="1"/>
          </p:cNvSpPr>
          <p:nvPr/>
        </p:nvSpPr>
        <p:spPr bwMode="auto">
          <a:xfrm>
            <a:off x="76200" y="3657600"/>
            <a:ext cx="3657600" cy="2590800"/>
          </a:xfrm>
          <a:prstGeom prst="wedgeRoundRectCallout">
            <a:avLst>
              <a:gd name="adj1" fmla="val 58898"/>
              <a:gd name="adj2" fmla="val -856"/>
              <a:gd name="adj3" fmla="val 16667"/>
            </a:avLst>
          </a:prstGeom>
          <a:solidFill>
            <a:srgbClr val="FFFF99"/>
          </a:solidFill>
          <a:ln w="9525">
            <a:solidFill>
              <a:schemeClr val="tx1"/>
            </a:solidFill>
            <a:miter lim="800000"/>
            <a:headEnd/>
            <a:tailEnd/>
          </a:ln>
        </p:spPr>
        <p:txBody>
          <a:bodyPr/>
          <a:lstStyle/>
          <a:p>
            <a:pPr algn="ctr">
              <a:buFont typeface="Symbol" pitchFamily="18" charset="2"/>
              <a:buNone/>
            </a:pPr>
            <a:r>
              <a:rPr lang="en-US" sz="3200" b="1">
                <a:solidFill>
                  <a:srgbClr val="3333CC"/>
                </a:solidFill>
              </a:rPr>
              <a:t>Chính sách dạy nghề như nhau giữa nam và nữ</a:t>
            </a:r>
          </a:p>
        </p:txBody>
      </p:sp>
      <p:sp>
        <p:nvSpPr>
          <p:cNvPr id="217093" name="AutoShape 5"/>
          <p:cNvSpPr>
            <a:spLocks noChangeArrowheads="1"/>
          </p:cNvSpPr>
          <p:nvPr/>
        </p:nvSpPr>
        <p:spPr bwMode="auto">
          <a:xfrm>
            <a:off x="5105400" y="1219200"/>
            <a:ext cx="4038600" cy="4114800"/>
          </a:xfrm>
          <a:prstGeom prst="wedgeRoundRectCallout">
            <a:avLst>
              <a:gd name="adj1" fmla="val -77162"/>
              <a:gd name="adj2" fmla="val 7676"/>
              <a:gd name="adj3" fmla="val 16667"/>
            </a:avLst>
          </a:prstGeom>
          <a:solidFill>
            <a:srgbClr val="99CCFF"/>
          </a:solidFill>
          <a:ln w="9525">
            <a:solidFill>
              <a:schemeClr val="tx1"/>
            </a:solidFill>
            <a:miter lim="800000"/>
            <a:headEnd/>
            <a:tailEnd/>
          </a:ln>
        </p:spPr>
        <p:txBody>
          <a:bodyPr/>
          <a:lstStyle/>
          <a:p>
            <a:pPr marL="342900" indent="-342900">
              <a:spcBef>
                <a:spcPct val="20000"/>
              </a:spcBef>
              <a:buClr>
                <a:srgbClr val="FF0000"/>
              </a:buClr>
              <a:buSzPct val="140000"/>
              <a:buFont typeface="Wingdings" pitchFamily="2" charset="2"/>
              <a:buChar char="F"/>
            </a:pPr>
            <a:r>
              <a:rPr lang="en-US" sz="2800" b="1" dirty="0" err="1">
                <a:solidFill>
                  <a:srgbClr val="3333CC"/>
                </a:solidFill>
                <a:latin typeface="Times New Roman" pitchFamily="18" charset="0"/>
              </a:rPr>
              <a:t>Tuy</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được</a:t>
            </a:r>
            <a:r>
              <a:rPr lang="en-US" sz="2800" b="1" dirty="0">
                <a:solidFill>
                  <a:srgbClr val="3333CC"/>
                </a:solidFill>
                <a:latin typeface="Times New Roman" pitchFamily="18" charset="0"/>
              </a:rPr>
              <a:t> </a:t>
            </a:r>
            <a:r>
              <a:rPr lang="en-US" sz="2800" b="1" dirty="0" err="1">
                <a:solidFill>
                  <a:srgbClr val="FF0000"/>
                </a:solidFill>
                <a:latin typeface="Times New Roman" pitchFamily="18" charset="0"/>
              </a:rPr>
              <a:t>bình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đẳng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về</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hội</a:t>
            </a:r>
            <a:r>
              <a:rPr lang="en-US" sz="2800" b="1" dirty="0">
                <a:solidFill>
                  <a:srgbClr val="3333CC"/>
                </a:solidFill>
                <a:latin typeface="Times New Roman" pitchFamily="18" charset="0"/>
              </a:rPr>
              <a:t> song </a:t>
            </a:r>
            <a:r>
              <a:rPr lang="en-US" sz="2800" b="1" dirty="0" err="1">
                <a:solidFill>
                  <a:srgbClr val="3333CC"/>
                </a:solidFill>
                <a:latin typeface="Times New Roman" pitchFamily="18" charset="0"/>
              </a:rPr>
              <a:t>không</a:t>
            </a:r>
            <a:r>
              <a:rPr lang="en-US" sz="2800" b="1" dirty="0">
                <a:solidFill>
                  <a:srgbClr val="3333CC"/>
                </a:solidFill>
                <a:latin typeface="Times New Roman" pitchFamily="18" charset="0"/>
              </a:rPr>
              <a:t> </a:t>
            </a:r>
            <a:r>
              <a:rPr lang="en-US" sz="2800" b="1" dirty="0" err="1">
                <a:solidFill>
                  <a:srgbClr val="FF0000"/>
                </a:solidFill>
                <a:latin typeface="Times New Roman" pitchFamily="18" charset="0"/>
              </a:rPr>
              <a:t>công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bằng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về</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quả</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vì</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kết</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quả</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hưởng</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lợi</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khác</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nhau</a:t>
            </a:r>
            <a:r>
              <a:rPr lang="en-US" sz="2800" b="1" dirty="0">
                <a:solidFill>
                  <a:srgbClr val="3333CC"/>
                </a:solidFill>
                <a:latin typeface="Times New Roman" pitchFamily="18" charset="0"/>
              </a:rPr>
              <a:t> do</a:t>
            </a:r>
            <a:r>
              <a:rPr lang="en-US" sz="2800" b="1" dirty="0"/>
              <a:t> </a:t>
            </a:r>
            <a:r>
              <a:rPr lang="en-US" sz="2800" b="1" dirty="0" err="1" smtClean="0"/>
              <a:t>nam</a:t>
            </a:r>
            <a:r>
              <a:rPr lang="en-US" sz="2800" b="1" dirty="0" smtClean="0"/>
              <a:t> </a:t>
            </a:r>
            <a:r>
              <a:rPr lang="en-US" sz="2800" b="1" dirty="0" err="1" smtClean="0"/>
              <a:t>và</a:t>
            </a:r>
            <a:r>
              <a:rPr lang="en-US" sz="2800" b="1" dirty="0" smtClean="0"/>
              <a:t> </a:t>
            </a:r>
            <a:r>
              <a:rPr lang="en-US" sz="2800" b="1" dirty="0" err="1" smtClean="0"/>
              <a:t>nữ</a:t>
            </a:r>
            <a:r>
              <a:rPr lang="en-US" sz="2800" b="1" dirty="0" smtClean="0">
                <a:solidFill>
                  <a:srgbClr val="3333CC"/>
                </a:solidFill>
                <a:latin typeface="Times New Roman" pitchFamily="18" charset="0"/>
              </a:rPr>
              <a:t> </a:t>
            </a:r>
            <a:r>
              <a:rPr lang="en-US" sz="2800" b="1" dirty="0" err="1">
                <a:solidFill>
                  <a:srgbClr val="3333CC"/>
                </a:solidFill>
                <a:latin typeface="Times New Roman" pitchFamily="18" charset="0"/>
              </a:rPr>
              <a:t>có</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đặc</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điểm</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giới</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khác</a:t>
            </a:r>
            <a:r>
              <a:rPr lang="en-US" sz="2800" b="1" dirty="0">
                <a:solidFill>
                  <a:srgbClr val="3333CC"/>
                </a:solidFill>
                <a:latin typeface="Times New Roman" pitchFamily="18" charset="0"/>
              </a:rPr>
              <a:t> </a:t>
            </a:r>
            <a:r>
              <a:rPr lang="en-US" sz="2800" b="1" dirty="0" err="1">
                <a:solidFill>
                  <a:srgbClr val="3333CC"/>
                </a:solidFill>
                <a:latin typeface="Times New Roman" pitchFamily="18" charset="0"/>
              </a:rPr>
              <a:t>nhau</a:t>
            </a:r>
            <a:r>
              <a:rPr lang="en-US" sz="2800" b="1" dirty="0">
                <a:solidFill>
                  <a:srgbClr val="3333CC"/>
                </a:solidFill>
                <a:latin typeface="Times New Roman" pitchFamily="18" charset="0"/>
              </a:rPr>
              <a:t>).</a:t>
            </a:r>
          </a:p>
        </p:txBody>
      </p:sp>
      <p:pic>
        <p:nvPicPr>
          <p:cNvPr id="12295" name="Content Placeholder 2" descr="dTraKyET9.jpeg"/>
          <p:cNvPicPr>
            <a:picLocks noGrp="1" noChangeAspect="1"/>
          </p:cNvPicPr>
          <p:nvPr>
            <p:ph sz="quarter" idx="1"/>
          </p:nvPr>
        </p:nvPicPr>
        <p:blipFill>
          <a:blip r:embed="rId2">
            <a:extLst>
              <a:ext uri="{28A0092B-C50C-407E-A947-70E740481C1C}">
                <a14:useLocalDpi xmlns:a14="http://schemas.microsoft.com/office/drawing/2010/main" val="0"/>
              </a:ext>
            </a:extLst>
          </a:blip>
          <a:srcRect t="23112" b="23112"/>
          <a:stretch>
            <a:fillRect/>
          </a:stretch>
        </p:blipFill>
        <p:spPr>
          <a:xfrm>
            <a:off x="3810000" y="5105400"/>
            <a:ext cx="1752600" cy="1600200"/>
          </a:xfrm>
        </p:spPr>
      </p:pic>
    </p:spTree>
    <p:extLst>
      <p:ext uri="{BB962C8B-B14F-4D97-AF65-F5344CB8AC3E}">
        <p14:creationId xmlns:p14="http://schemas.microsoft.com/office/powerpoint/2010/main" val="2657681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box(in)">
                                      <p:cBhvr>
                                        <p:cTn id="7" dur="500"/>
                                        <p:tgtEl>
                                          <p:spTgt spid="217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7092"/>
                                        </p:tgtEl>
                                        <p:attrNameLst>
                                          <p:attrName>style.visibility</p:attrName>
                                        </p:attrNameLst>
                                      </p:cBhvr>
                                      <p:to>
                                        <p:strVal val="visible"/>
                                      </p:to>
                                    </p:set>
                                    <p:animEffect transition="in" filter="blinds(horizontal)">
                                      <p:cBhvr>
                                        <p:cTn id="12" dur="500"/>
                                        <p:tgtEl>
                                          <p:spTgt spid="217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17093"/>
                                        </p:tgtEl>
                                        <p:attrNameLst>
                                          <p:attrName>style.visibility</p:attrName>
                                        </p:attrNameLst>
                                      </p:cBhvr>
                                      <p:to>
                                        <p:strVal val="visible"/>
                                      </p:to>
                                    </p:set>
                                    <p:anim calcmode="lin" valueType="num">
                                      <p:cBhvr>
                                        <p:cTn id="17" dur="500" fill="hold"/>
                                        <p:tgtEl>
                                          <p:spTgt spid="217093"/>
                                        </p:tgtEl>
                                        <p:attrNameLst>
                                          <p:attrName>ppt_w</p:attrName>
                                        </p:attrNameLst>
                                      </p:cBhvr>
                                      <p:tavLst>
                                        <p:tav tm="0">
                                          <p:val>
                                            <p:fltVal val="0"/>
                                          </p:val>
                                        </p:tav>
                                        <p:tav tm="100000">
                                          <p:val>
                                            <p:strVal val="#ppt_w"/>
                                          </p:val>
                                        </p:tav>
                                      </p:tavLst>
                                    </p:anim>
                                    <p:anim calcmode="lin" valueType="num">
                                      <p:cBhvr>
                                        <p:cTn id="18" dur="500" fill="hold"/>
                                        <p:tgtEl>
                                          <p:spTgt spid="217093"/>
                                        </p:tgtEl>
                                        <p:attrNameLst>
                                          <p:attrName>ppt_h</p:attrName>
                                        </p:attrNameLst>
                                      </p:cBhvr>
                                      <p:tavLst>
                                        <p:tav tm="0">
                                          <p:val>
                                            <p:fltVal val="0"/>
                                          </p:val>
                                        </p:tav>
                                        <p:tav tm="100000">
                                          <p:val>
                                            <p:strVal val="#ppt_h"/>
                                          </p:val>
                                        </p:tav>
                                      </p:tavLst>
                                    </p:anim>
                                    <p:animEffect transition="in" filter="fade">
                                      <p:cBhvr>
                                        <p:cTn id="19"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nimBg="1"/>
      <p:bldP spid="217092" grpId="0" animBg="1"/>
      <p:bldP spid="2170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a:spLocks/>
          </p:cNvSpPr>
          <p:nvPr/>
        </p:nvSpPr>
        <p:spPr bwMode="auto">
          <a:xfrm rot="2854678">
            <a:off x="-1081882" y="1618457"/>
            <a:ext cx="3844925" cy="3925888"/>
          </a:xfrm>
          <a:custGeom>
            <a:avLst/>
            <a:gdLst>
              <a:gd name="G0" fmla="+- 4942 0 0"/>
              <a:gd name="G1" fmla="+- 21600 0 0"/>
              <a:gd name="G2" fmla="+- 21600 0 0"/>
              <a:gd name="T0" fmla="*/ 0 w 26542"/>
              <a:gd name="T1" fmla="*/ 573 h 23689"/>
              <a:gd name="T2" fmla="*/ 26441 w 26542"/>
              <a:gd name="T3" fmla="*/ 23689 h 23689"/>
              <a:gd name="T4" fmla="*/ 4942 w 26542"/>
              <a:gd name="T5" fmla="*/ 21600 h 23689"/>
            </a:gdLst>
            <a:ahLst/>
            <a:cxnLst>
              <a:cxn ang="0">
                <a:pos x="T0" y="T1"/>
              </a:cxn>
              <a:cxn ang="0">
                <a:pos x="T2" y="T3"/>
              </a:cxn>
              <a:cxn ang="0">
                <a:pos x="T4" y="T5"/>
              </a:cxn>
            </a:cxnLst>
            <a:rect l="0" t="0"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stroke="0"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w="19050">
            <a:solidFill>
              <a:schemeClr val="tx1"/>
            </a:solidFill>
            <a:round/>
            <a:headEnd/>
            <a:tailEnd/>
          </a:ln>
          <a:effectLst>
            <a:prstShdw prst="shdw18" dist="17961" dir="13500000">
              <a:schemeClr val="tx1">
                <a:gamma/>
                <a:shade val="60000"/>
                <a:invGamma/>
              </a:schemeClr>
            </a:prstShdw>
          </a:effectLst>
          <a:extLst/>
        </p:spPr>
        <p:txBody>
          <a:bodyPr wrap="none" anchor="ctr"/>
          <a:lstStyle/>
          <a:p>
            <a:pPr fontAlgn="auto">
              <a:spcBef>
                <a:spcPts val="0"/>
              </a:spcBef>
              <a:spcAft>
                <a:spcPts val="0"/>
              </a:spcAft>
              <a:defRPr/>
            </a:pPr>
            <a:endParaRPr lang="en-US" sz="2800">
              <a:latin typeface="+mn-lt"/>
              <a:ea typeface="ＭＳ Ｐゴシック" pitchFamily="34" charset="-128"/>
              <a:cs typeface="+mn-cs"/>
            </a:endParaRPr>
          </a:p>
        </p:txBody>
      </p:sp>
      <p:sp>
        <p:nvSpPr>
          <p:cNvPr id="6" name="Oval 9"/>
          <p:cNvSpPr>
            <a:spLocks noChangeArrowheads="1"/>
          </p:cNvSpPr>
          <p:nvPr/>
        </p:nvSpPr>
        <p:spPr bwMode="auto">
          <a:xfrm>
            <a:off x="1447800" y="1219200"/>
            <a:ext cx="688975" cy="788988"/>
          </a:xfrm>
          <a:prstGeom prst="ellipse">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smtClean="0">
                <a:latin typeface="Arial" charset="0"/>
                <a:ea typeface="ＭＳ Ｐゴシック" pitchFamily="34" charset="-128"/>
                <a:cs typeface="+mn-cs"/>
              </a:rPr>
              <a:t>1</a:t>
            </a:r>
            <a:endParaRPr lang="en-US" sz="2800" dirty="0">
              <a:latin typeface="Arial" charset="0"/>
              <a:ea typeface="ＭＳ Ｐゴシック" pitchFamily="34" charset="-128"/>
              <a:cs typeface="+mn-cs"/>
            </a:endParaRPr>
          </a:p>
        </p:txBody>
      </p:sp>
      <p:sp>
        <p:nvSpPr>
          <p:cNvPr id="7" name="Oval 10"/>
          <p:cNvSpPr>
            <a:spLocks noChangeArrowheads="1"/>
          </p:cNvSpPr>
          <p:nvPr/>
        </p:nvSpPr>
        <p:spPr bwMode="auto">
          <a:xfrm>
            <a:off x="1905000" y="2374900"/>
            <a:ext cx="727075" cy="8255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smtClean="0"/>
              <a:t>2</a:t>
            </a:r>
            <a:endParaRPr lang="en-US" altLang="en-US" sz="2800" dirty="0"/>
          </a:p>
        </p:txBody>
      </p:sp>
      <p:sp>
        <p:nvSpPr>
          <p:cNvPr id="8" name="Oval 11"/>
          <p:cNvSpPr>
            <a:spLocks noChangeArrowheads="1"/>
          </p:cNvSpPr>
          <p:nvPr/>
        </p:nvSpPr>
        <p:spPr bwMode="auto">
          <a:xfrm>
            <a:off x="1828800" y="3657600"/>
            <a:ext cx="738188" cy="809625"/>
          </a:xfrm>
          <a:prstGeom prst="ellipse">
            <a:avLst/>
          </a:prstGeom>
          <a:solidFill>
            <a:srgbClr val="FFC000"/>
          </a:soli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smtClean="0">
                <a:latin typeface="Arial" charset="0"/>
                <a:ea typeface="ＭＳ Ｐゴシック" pitchFamily="34" charset="-128"/>
                <a:cs typeface="+mn-cs"/>
              </a:rPr>
              <a:t>3</a:t>
            </a:r>
            <a:endParaRPr lang="en-US" sz="2800" dirty="0">
              <a:latin typeface="Arial" charset="0"/>
              <a:ea typeface="ＭＳ Ｐゴシック" pitchFamily="34" charset="-128"/>
              <a:cs typeface="+mn-cs"/>
            </a:endParaRPr>
          </a:p>
        </p:txBody>
      </p:sp>
      <p:sp>
        <p:nvSpPr>
          <p:cNvPr id="9" name="Oval 12"/>
          <p:cNvSpPr>
            <a:spLocks noChangeArrowheads="1"/>
          </p:cNvSpPr>
          <p:nvPr/>
        </p:nvSpPr>
        <p:spPr bwMode="auto">
          <a:xfrm>
            <a:off x="1295400" y="5014913"/>
            <a:ext cx="838200" cy="852487"/>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smtClean="0"/>
              <a:t>4</a:t>
            </a:r>
            <a:endParaRPr lang="en-US" altLang="en-US" sz="2800" dirty="0"/>
          </a:p>
        </p:txBody>
      </p:sp>
      <p:sp>
        <p:nvSpPr>
          <p:cNvPr id="10" name="AutoShape 15"/>
          <p:cNvSpPr>
            <a:spLocks noChangeArrowheads="1"/>
          </p:cNvSpPr>
          <p:nvPr/>
        </p:nvSpPr>
        <p:spPr bwMode="auto">
          <a:xfrm>
            <a:off x="2130425" y="1143000"/>
            <a:ext cx="5260975" cy="909638"/>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a:t> </a:t>
            </a:r>
            <a:r>
              <a:rPr lang="en-US" sz="3600"/>
              <a:t>Giới tính và giới</a:t>
            </a:r>
          </a:p>
        </p:txBody>
      </p:sp>
      <p:sp>
        <p:nvSpPr>
          <p:cNvPr id="11" name="AutoShape 19"/>
          <p:cNvSpPr>
            <a:spLocks noChangeArrowheads="1"/>
          </p:cNvSpPr>
          <p:nvPr/>
        </p:nvSpPr>
        <p:spPr bwMode="auto">
          <a:xfrm>
            <a:off x="2624138" y="2286000"/>
            <a:ext cx="6062662" cy="1143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err="1"/>
              <a:t>Vai</a:t>
            </a:r>
            <a:r>
              <a:rPr lang="en-US" altLang="en-US" sz="3200" dirty="0"/>
              <a:t> </a:t>
            </a:r>
            <a:r>
              <a:rPr lang="en-US" altLang="en-US" sz="3200" dirty="0" err="1"/>
              <a:t>trò</a:t>
            </a:r>
            <a:r>
              <a:rPr lang="en-US" altLang="en-US" sz="3200" dirty="0"/>
              <a:t> </a:t>
            </a:r>
            <a:r>
              <a:rPr lang="en-US" altLang="en-US" sz="3200" dirty="0" err="1"/>
              <a:t>giới</a:t>
            </a:r>
            <a:r>
              <a:rPr lang="en-US" altLang="en-US" sz="3200" dirty="0"/>
              <a:t>, </a:t>
            </a:r>
            <a:r>
              <a:rPr lang="en-US" altLang="en-US" sz="3200" dirty="0" err="1"/>
              <a:t>định</a:t>
            </a:r>
            <a:r>
              <a:rPr lang="en-US" altLang="en-US" sz="3200" dirty="0"/>
              <a:t> </a:t>
            </a:r>
            <a:r>
              <a:rPr lang="en-US" altLang="en-US" sz="3200" dirty="0" err="1"/>
              <a:t>kiến</a:t>
            </a:r>
            <a:r>
              <a:rPr lang="en-US" altLang="en-US" sz="3200" dirty="0"/>
              <a:t> </a:t>
            </a:r>
            <a:r>
              <a:rPr lang="en-US" altLang="en-US" sz="3200" dirty="0" err="1"/>
              <a:t>giới</a:t>
            </a:r>
            <a:r>
              <a:rPr lang="en-US" altLang="en-US" sz="3200" dirty="0"/>
              <a:t> </a:t>
            </a:r>
            <a:r>
              <a:rPr lang="en-US" altLang="en-US" sz="3200" dirty="0" err="1"/>
              <a:t>và</a:t>
            </a:r>
            <a:endParaRPr lang="en-US" altLang="en-US" sz="3200" dirty="0"/>
          </a:p>
          <a:p>
            <a:pPr algn="ctr"/>
            <a:r>
              <a:rPr lang="en-US" altLang="en-US" sz="3200" dirty="0" err="1" smtClean="0"/>
              <a:t>phân</a:t>
            </a:r>
            <a:r>
              <a:rPr lang="en-US" altLang="en-US" sz="3200" dirty="0" smtClean="0"/>
              <a:t> </a:t>
            </a:r>
            <a:r>
              <a:rPr lang="en-US" altLang="en-US" sz="3200" dirty="0" err="1"/>
              <a:t>biệt</a:t>
            </a:r>
            <a:r>
              <a:rPr lang="en-US" altLang="en-US" sz="3200" dirty="0"/>
              <a:t> </a:t>
            </a:r>
            <a:r>
              <a:rPr lang="en-US" altLang="en-US" sz="3200" dirty="0" err="1"/>
              <a:t>đối</a:t>
            </a:r>
            <a:r>
              <a:rPr lang="en-US" altLang="en-US" sz="3200" dirty="0"/>
              <a:t> </a:t>
            </a:r>
            <a:r>
              <a:rPr lang="en-US" altLang="en-US" sz="3200" dirty="0" err="1"/>
              <a:t>xử</a:t>
            </a:r>
            <a:r>
              <a:rPr lang="en-US" altLang="en-US" sz="3200" dirty="0"/>
              <a:t> </a:t>
            </a:r>
            <a:r>
              <a:rPr lang="en-US" altLang="en-US" sz="3200" dirty="0" err="1"/>
              <a:t>về</a:t>
            </a:r>
            <a:r>
              <a:rPr lang="en-US" altLang="en-US" sz="3200" dirty="0"/>
              <a:t> </a:t>
            </a:r>
            <a:r>
              <a:rPr lang="en-US" altLang="en-US" sz="3200" dirty="0" err="1"/>
              <a:t>giới</a:t>
            </a:r>
            <a:endParaRPr lang="en-US" altLang="en-US" sz="3200" dirty="0"/>
          </a:p>
        </p:txBody>
      </p:sp>
      <p:sp>
        <p:nvSpPr>
          <p:cNvPr id="12" name="AutoShape 20"/>
          <p:cNvSpPr>
            <a:spLocks noChangeArrowheads="1"/>
          </p:cNvSpPr>
          <p:nvPr/>
        </p:nvSpPr>
        <p:spPr bwMode="auto">
          <a:xfrm>
            <a:off x="2514600" y="3657600"/>
            <a:ext cx="5715000" cy="1066800"/>
          </a:xfrm>
          <a:prstGeom prst="flowChartAlternateProcess">
            <a:avLst/>
          </a:prstGeom>
          <a:solidFill>
            <a:srgbClr val="FFC000"/>
          </a:solidFill>
          <a:ln>
            <a:noFill/>
          </a:ln>
          <a:effectLst>
            <a:outerShdw dist="107763" dir="18900000" algn="ctr" rotWithShape="0">
              <a:schemeClr val="bg2">
                <a:alpha val="50000"/>
              </a:schemeClr>
            </a:outerShdw>
          </a:effectLst>
          <a:extLst/>
        </p:spPr>
        <p:txBody>
          <a:bodyPr wrap="none" anchor="ctr"/>
          <a:lstStyle/>
          <a:p>
            <a:pPr algn="ctr">
              <a:defRPr/>
            </a:pPr>
            <a:r>
              <a:rPr lang="en-US" sz="3200"/>
              <a:t>Cân bằng giới, công bằng giới</a:t>
            </a:r>
          </a:p>
          <a:p>
            <a:pPr algn="ctr">
              <a:defRPr/>
            </a:pPr>
            <a:r>
              <a:rPr lang="en-US" sz="3200"/>
              <a:t>và bình đẳng giới</a:t>
            </a:r>
          </a:p>
        </p:txBody>
      </p:sp>
      <p:sp>
        <p:nvSpPr>
          <p:cNvPr id="13" name="AutoShape 21"/>
          <p:cNvSpPr>
            <a:spLocks noChangeArrowheads="1"/>
          </p:cNvSpPr>
          <p:nvPr/>
        </p:nvSpPr>
        <p:spPr bwMode="auto">
          <a:xfrm>
            <a:off x="2000250" y="4953000"/>
            <a:ext cx="6457950" cy="1219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r>
              <a:rPr lang="en-US" altLang="en-US" sz="3200" dirty="0" err="1"/>
              <a:t>Nhạy</a:t>
            </a:r>
            <a:r>
              <a:rPr lang="en-US" altLang="en-US" sz="3200" dirty="0"/>
              <a:t> </a:t>
            </a:r>
            <a:r>
              <a:rPr lang="en-US" altLang="en-US" sz="3200" dirty="0" err="1"/>
              <a:t>cảm</a:t>
            </a:r>
            <a:r>
              <a:rPr lang="en-US" altLang="en-US" sz="3200" dirty="0"/>
              <a:t> </a:t>
            </a:r>
            <a:r>
              <a:rPr lang="en-US" altLang="en-US" sz="3200" dirty="0" err="1"/>
              <a:t>giới</a:t>
            </a:r>
            <a:r>
              <a:rPr lang="en-US" altLang="en-US" sz="3200" dirty="0"/>
              <a:t>, </a:t>
            </a:r>
            <a:r>
              <a:rPr lang="en-US" altLang="en-US" sz="3200" dirty="0" err="1" smtClean="0"/>
              <a:t>trách</a:t>
            </a:r>
            <a:r>
              <a:rPr lang="en-US" altLang="en-US" sz="3200" dirty="0" smtClean="0"/>
              <a:t> </a:t>
            </a:r>
            <a:r>
              <a:rPr lang="en-US" altLang="en-US" sz="3200" dirty="0" err="1" smtClean="0"/>
              <a:t>nhiệm</a:t>
            </a:r>
            <a:r>
              <a:rPr lang="en-US" altLang="en-US" sz="3200" dirty="0" smtClean="0"/>
              <a:t> </a:t>
            </a:r>
            <a:r>
              <a:rPr lang="en-US" altLang="en-US" sz="3200" dirty="0" err="1" smtClean="0"/>
              <a:t>giới</a:t>
            </a:r>
            <a:endParaRPr lang="en-US" altLang="en-US" sz="3200" dirty="0" smtClean="0"/>
          </a:p>
          <a:p>
            <a:r>
              <a:rPr lang="en-US" altLang="en-US" sz="3200" dirty="0" smtClean="0"/>
              <a:t> </a:t>
            </a:r>
            <a:r>
              <a:rPr lang="en-US" altLang="en-US" sz="3200" dirty="0" err="1"/>
              <a:t>và</a:t>
            </a:r>
            <a:r>
              <a:rPr lang="en-US" altLang="en-US" sz="3200" dirty="0"/>
              <a:t> </a:t>
            </a:r>
            <a:r>
              <a:rPr lang="en-US" altLang="en-US" sz="3200" dirty="0" err="1"/>
              <a:t>lồng</a:t>
            </a:r>
            <a:r>
              <a:rPr lang="en-US" altLang="en-US" sz="3200" dirty="0"/>
              <a:t> </a:t>
            </a:r>
            <a:r>
              <a:rPr lang="en-US" altLang="en-US" sz="3200" dirty="0" err="1"/>
              <a:t>ghép</a:t>
            </a:r>
            <a:r>
              <a:rPr lang="en-US" altLang="en-US" sz="3200" dirty="0"/>
              <a:t> </a:t>
            </a:r>
            <a:r>
              <a:rPr lang="en-US" altLang="en-US" sz="3200" dirty="0" err="1"/>
              <a:t>giới</a:t>
            </a:r>
            <a:endParaRPr lang="en-US" altLang="en-US" sz="3200" dirty="0"/>
          </a:p>
          <a:p>
            <a:endParaRPr lang="en-US" altLang="en-US" sz="2800" dirty="0"/>
          </a:p>
        </p:txBody>
      </p:sp>
      <p:sp>
        <p:nvSpPr>
          <p:cNvPr id="1025" name="Rectangle 1"/>
          <p:cNvSpPr>
            <a:spLocks noChangeArrowheads="1"/>
          </p:cNvSpPr>
          <p:nvPr/>
        </p:nvSpPr>
        <p:spPr bwMode="auto">
          <a:xfrm>
            <a:off x="1219200" y="206375"/>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4000" b="1">
                <a:solidFill>
                  <a:srgbClr val="0000FF"/>
                </a:solidFill>
              </a:rPr>
              <a:t>CÁC NỘI DUNG CHÍNH</a:t>
            </a:r>
          </a:p>
        </p:txBody>
      </p:sp>
      <p:sp>
        <p:nvSpPr>
          <p:cNvPr id="14" name="Oval 13"/>
          <p:cNvSpPr/>
          <p:nvPr/>
        </p:nvSpPr>
        <p:spPr>
          <a:xfrm>
            <a:off x="76200" y="1905000"/>
            <a:ext cx="1752600" cy="3200400"/>
          </a:xfrm>
          <a:prstGeom prst="ellipse">
            <a:avLst/>
          </a:prstGeom>
          <a:blipFill>
            <a:blip r:embed="rId2">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edge">
                                      <p:cBhvr>
                                        <p:cTn id="7" dur="500"/>
                                        <p:tgtEl>
                                          <p:spTgt spid="1025"/>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0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4745CC1-AF46-4FF2-AEAD-DD96FB922B03}" type="slidenum">
              <a:rPr lang="en-US"/>
              <a:pPr>
                <a:defRPr/>
              </a:pPr>
              <a:t>40</a:t>
            </a:fld>
            <a:endParaRPr lang="en-US"/>
          </a:p>
        </p:txBody>
      </p:sp>
      <p:sp>
        <p:nvSpPr>
          <p:cNvPr id="52227" name="AutoShape 6"/>
          <p:cNvSpPr>
            <a:spLocks noChangeArrowheads="1"/>
          </p:cNvSpPr>
          <p:nvPr/>
        </p:nvSpPr>
        <p:spPr bwMode="auto">
          <a:xfrm>
            <a:off x="1524000" y="130175"/>
            <a:ext cx="7086600" cy="936625"/>
          </a:xfrm>
          <a:prstGeom prst="wedgeRoundRectCallout">
            <a:avLst>
              <a:gd name="adj1" fmla="val -9153"/>
              <a:gd name="adj2" fmla="val 85731"/>
              <a:gd name="adj3" fmla="val 16667"/>
            </a:avLst>
          </a:prstGeom>
          <a:solidFill>
            <a:srgbClr val="00FFCC"/>
          </a:solidFill>
          <a:ln w="9525">
            <a:solidFill>
              <a:schemeClr val="tx1"/>
            </a:solidFill>
            <a:miter lim="800000"/>
            <a:headEnd/>
            <a:tailEnd/>
          </a:ln>
        </p:spPr>
        <p:txBody>
          <a:bodyPr/>
          <a:lstStyle/>
          <a:p>
            <a:pPr marL="342900" indent="-342900" algn="ctr">
              <a:buClr>
                <a:srgbClr val="FF0000"/>
              </a:buClr>
              <a:buSzPct val="130000"/>
              <a:defRPr/>
            </a:pPr>
            <a:r>
              <a:rPr lang="en-US" sz="4000" b="1" dirty="0" err="1">
                <a:solidFill>
                  <a:srgbClr val="FF0000"/>
                </a:solidFill>
                <a:latin typeface="+mn-lt"/>
                <a:cs typeface="+mn-cs"/>
              </a:rPr>
              <a:t>Ba</a:t>
            </a:r>
            <a:r>
              <a:rPr lang="en-US" sz="4000" b="1" dirty="0">
                <a:solidFill>
                  <a:srgbClr val="FF0000"/>
                </a:solidFill>
                <a:latin typeface="+mn-lt"/>
                <a:cs typeface="+mn-cs"/>
              </a:rPr>
              <a:t> </a:t>
            </a:r>
            <a:r>
              <a:rPr lang="en-US" sz="4000" b="1" dirty="0" err="1">
                <a:solidFill>
                  <a:srgbClr val="FF0000"/>
                </a:solidFill>
                <a:latin typeface="+mn-lt"/>
                <a:cs typeface="+mn-cs"/>
              </a:rPr>
              <a:t>cấp</a:t>
            </a:r>
            <a:r>
              <a:rPr lang="en-US" sz="4000" b="1" dirty="0">
                <a:solidFill>
                  <a:srgbClr val="FF0000"/>
                </a:solidFill>
                <a:latin typeface="+mn-lt"/>
                <a:cs typeface="+mn-cs"/>
              </a:rPr>
              <a:t> </a:t>
            </a:r>
            <a:r>
              <a:rPr lang="en-US" sz="4000" b="1" dirty="0" err="1">
                <a:solidFill>
                  <a:srgbClr val="FF0000"/>
                </a:solidFill>
                <a:latin typeface="+mn-lt"/>
                <a:cs typeface="+mn-cs"/>
              </a:rPr>
              <a:t>độ</a:t>
            </a:r>
            <a:r>
              <a:rPr lang="en-US" sz="4000" b="1" dirty="0">
                <a:solidFill>
                  <a:srgbClr val="FF0000"/>
                </a:solidFill>
                <a:latin typeface="+mn-lt"/>
                <a:cs typeface="+mn-cs"/>
              </a:rPr>
              <a:t> </a:t>
            </a:r>
            <a:r>
              <a:rPr lang="en-US" sz="4000" b="1" dirty="0" err="1">
                <a:solidFill>
                  <a:srgbClr val="FF0000"/>
                </a:solidFill>
                <a:latin typeface="+mn-lt"/>
                <a:cs typeface="+mn-cs"/>
              </a:rPr>
              <a:t>của</a:t>
            </a:r>
            <a:r>
              <a:rPr lang="en-US" sz="4000" b="1" dirty="0">
                <a:solidFill>
                  <a:srgbClr val="FF0000"/>
                </a:solidFill>
                <a:latin typeface="+mn-lt"/>
                <a:cs typeface="+mn-cs"/>
              </a:rPr>
              <a:t> </a:t>
            </a:r>
            <a:r>
              <a:rPr lang="en-US" sz="4000" b="1" dirty="0" err="1">
                <a:solidFill>
                  <a:srgbClr val="FF0000"/>
                </a:solidFill>
                <a:latin typeface="+mn-lt"/>
                <a:cs typeface="+mn-cs"/>
              </a:rPr>
              <a:t>bình</a:t>
            </a:r>
            <a:r>
              <a:rPr lang="en-US" sz="4000" b="1" dirty="0">
                <a:solidFill>
                  <a:srgbClr val="FF0000"/>
                </a:solidFill>
                <a:latin typeface="+mn-lt"/>
                <a:cs typeface="+mn-cs"/>
              </a:rPr>
              <a:t> </a:t>
            </a:r>
            <a:r>
              <a:rPr lang="en-US" sz="4000" b="1" dirty="0" err="1">
                <a:solidFill>
                  <a:srgbClr val="FF0000"/>
                </a:solidFill>
                <a:latin typeface="+mn-lt"/>
                <a:cs typeface="+mn-cs"/>
              </a:rPr>
              <a:t>đẳng</a:t>
            </a:r>
            <a:r>
              <a:rPr lang="en-US" sz="4000" b="1" dirty="0">
                <a:solidFill>
                  <a:srgbClr val="FF0000"/>
                </a:solidFill>
                <a:latin typeface="+mn-lt"/>
                <a:cs typeface="+mn-cs"/>
              </a:rPr>
              <a:t> </a:t>
            </a:r>
            <a:r>
              <a:rPr lang="en-US" sz="4000" b="1" dirty="0" err="1">
                <a:solidFill>
                  <a:srgbClr val="FF0000"/>
                </a:solidFill>
                <a:latin typeface="+mn-lt"/>
                <a:cs typeface="+mn-cs"/>
              </a:rPr>
              <a:t>giới</a:t>
            </a:r>
            <a:endParaRPr lang="en-US" sz="4000" b="1" dirty="0">
              <a:solidFill>
                <a:srgbClr val="FF0000"/>
              </a:solidFill>
              <a:latin typeface="+mn-lt"/>
              <a:cs typeface="+mn-cs"/>
            </a:endParaRPr>
          </a:p>
        </p:txBody>
      </p:sp>
      <p:pic>
        <p:nvPicPr>
          <p:cNvPr id="9" name="Picture 4" descr="Gender_Equality_by_peacefreak99.jpg"/>
          <p:cNvPicPr>
            <a:picLocks noChangeAspect="1"/>
          </p:cNvPicPr>
          <p:nvPr/>
        </p:nvPicPr>
        <p:blipFill>
          <a:blip r:embed="rId2">
            <a:extLst>
              <a:ext uri="{28A0092B-C50C-407E-A947-70E740481C1C}">
                <a14:useLocalDpi xmlns:a14="http://schemas.microsoft.com/office/drawing/2010/main" val="0"/>
              </a:ext>
            </a:extLst>
          </a:blip>
          <a:srcRect l="36633" t="-2129" r="1981"/>
          <a:stretch>
            <a:fillRect/>
          </a:stretch>
        </p:blipFill>
        <p:spPr bwMode="auto">
          <a:xfrm>
            <a:off x="2590800" y="1371600"/>
            <a:ext cx="4724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
          <p:cNvSpPr>
            <a:spLocks noChangeArrowheads="1"/>
          </p:cNvSpPr>
          <p:nvPr/>
        </p:nvSpPr>
        <p:spPr bwMode="auto">
          <a:xfrm>
            <a:off x="228600" y="2209800"/>
            <a:ext cx="2667000" cy="1600200"/>
          </a:xfrm>
          <a:prstGeom prst="wedgeRoundRectCallout">
            <a:avLst>
              <a:gd name="adj1" fmla="val 126417"/>
              <a:gd name="adj2" fmla="val 23556"/>
              <a:gd name="adj3" fmla="val 16667"/>
            </a:avLst>
          </a:prstGeom>
          <a:solidFill>
            <a:srgbClr val="FFCC99"/>
          </a:solidFill>
          <a:ln w="9525">
            <a:solidFill>
              <a:schemeClr val="tx1"/>
            </a:solidFill>
            <a:miter lim="800000"/>
            <a:headEnd/>
            <a:tailEnd/>
          </a:ln>
        </p:spPr>
        <p:txBody>
          <a:bodyPr/>
          <a:lstStyle/>
          <a:p>
            <a:pPr algn="ctr"/>
            <a:r>
              <a:rPr lang="en-US" sz="3200" b="1">
                <a:solidFill>
                  <a:srgbClr val="3333CC"/>
                </a:solidFill>
              </a:rPr>
              <a:t>1.Tiếp cận được cơ hội</a:t>
            </a:r>
          </a:p>
        </p:txBody>
      </p:sp>
      <p:sp>
        <p:nvSpPr>
          <p:cNvPr id="11" name="AutoShape 4"/>
          <p:cNvSpPr>
            <a:spLocks noChangeArrowheads="1"/>
          </p:cNvSpPr>
          <p:nvPr/>
        </p:nvSpPr>
        <p:spPr bwMode="auto">
          <a:xfrm>
            <a:off x="381000" y="5334000"/>
            <a:ext cx="3581400" cy="1524000"/>
          </a:xfrm>
          <a:prstGeom prst="wedgeRoundRectCallout">
            <a:avLst>
              <a:gd name="adj1" fmla="val 74903"/>
              <a:gd name="adj2" fmla="val -169854"/>
              <a:gd name="adj3" fmla="val 16667"/>
            </a:avLst>
          </a:prstGeom>
          <a:solidFill>
            <a:schemeClr val="accent6">
              <a:lumMod val="20000"/>
              <a:lumOff val="80000"/>
            </a:schemeClr>
          </a:solidFill>
          <a:ln w="9525">
            <a:solidFill>
              <a:schemeClr val="tx1"/>
            </a:solidFill>
            <a:miter lim="800000"/>
            <a:headEnd/>
            <a:tailEnd/>
          </a:ln>
        </p:spPr>
        <p:txBody>
          <a:bodyPr/>
          <a:lstStyle/>
          <a:p>
            <a:pPr algn="ctr">
              <a:defRPr/>
            </a:pPr>
            <a:r>
              <a:rPr lang="en-US" sz="3200" b="1" dirty="0">
                <a:solidFill>
                  <a:srgbClr val="3333CC"/>
                </a:solidFill>
              </a:rPr>
              <a:t>2. </a:t>
            </a:r>
            <a:r>
              <a:rPr lang="en-US" sz="3200" b="1" dirty="0" err="1">
                <a:solidFill>
                  <a:srgbClr val="3333CC"/>
                </a:solidFill>
              </a:rPr>
              <a:t>Sử</a:t>
            </a:r>
            <a:r>
              <a:rPr lang="en-US" sz="3200" b="1" dirty="0">
                <a:solidFill>
                  <a:srgbClr val="3333CC"/>
                </a:solidFill>
              </a:rPr>
              <a:t> </a:t>
            </a:r>
            <a:r>
              <a:rPr lang="en-US" sz="3200" b="1" dirty="0" err="1">
                <a:solidFill>
                  <a:srgbClr val="3333CC"/>
                </a:solidFill>
              </a:rPr>
              <a:t>dụng</a:t>
            </a:r>
            <a:r>
              <a:rPr lang="en-US" sz="3200" b="1" dirty="0">
                <a:solidFill>
                  <a:srgbClr val="3333CC"/>
                </a:solidFill>
              </a:rPr>
              <a:t> </a:t>
            </a:r>
            <a:r>
              <a:rPr lang="en-US" sz="3200" b="1" dirty="0" err="1">
                <a:solidFill>
                  <a:srgbClr val="3333CC"/>
                </a:solidFill>
              </a:rPr>
              <a:t>được</a:t>
            </a:r>
            <a:r>
              <a:rPr lang="en-US" sz="3200" b="1" dirty="0">
                <a:solidFill>
                  <a:srgbClr val="3333CC"/>
                </a:solidFill>
              </a:rPr>
              <a:t> </a:t>
            </a:r>
            <a:r>
              <a:rPr lang="en-US" sz="3200" b="1" dirty="0" err="1">
                <a:solidFill>
                  <a:srgbClr val="3333CC"/>
                </a:solidFill>
              </a:rPr>
              <a:t>cơ</a:t>
            </a:r>
            <a:r>
              <a:rPr lang="en-US" sz="3200" b="1" dirty="0">
                <a:solidFill>
                  <a:srgbClr val="3333CC"/>
                </a:solidFill>
              </a:rPr>
              <a:t> </a:t>
            </a:r>
            <a:r>
              <a:rPr lang="en-US" sz="3200" b="1" dirty="0" err="1">
                <a:solidFill>
                  <a:srgbClr val="3333CC"/>
                </a:solidFill>
              </a:rPr>
              <a:t>hội</a:t>
            </a:r>
            <a:endParaRPr lang="en-US" sz="3200" b="1" dirty="0">
              <a:solidFill>
                <a:srgbClr val="3333CC"/>
              </a:solidFill>
            </a:endParaRPr>
          </a:p>
        </p:txBody>
      </p:sp>
      <p:sp>
        <p:nvSpPr>
          <p:cNvPr id="12" name="AutoShape 5"/>
          <p:cNvSpPr>
            <a:spLocks noChangeArrowheads="1"/>
          </p:cNvSpPr>
          <p:nvPr/>
        </p:nvSpPr>
        <p:spPr bwMode="auto">
          <a:xfrm>
            <a:off x="4800600" y="5334000"/>
            <a:ext cx="4343400" cy="1524000"/>
          </a:xfrm>
          <a:prstGeom prst="wedgeEllipseCallout">
            <a:avLst>
              <a:gd name="adj1" fmla="val -48051"/>
              <a:gd name="adj2" fmla="val -174630"/>
            </a:avLst>
          </a:prstGeom>
          <a:solidFill>
            <a:srgbClr val="99CCFF"/>
          </a:solidFill>
          <a:ln w="9525">
            <a:solidFill>
              <a:schemeClr val="tx1"/>
            </a:solidFill>
            <a:miter lim="800000"/>
            <a:headEnd/>
            <a:tailEnd/>
          </a:ln>
        </p:spPr>
        <p:txBody>
          <a:bodyPr/>
          <a:lstStyle/>
          <a:p>
            <a:pPr algn="ctr"/>
            <a:r>
              <a:rPr lang="en-US" sz="3200" b="1">
                <a:solidFill>
                  <a:srgbClr val="3333CC"/>
                </a:solidFill>
              </a:rPr>
              <a:t>3.Hưởng thụ từ cơ hội đó.</a:t>
            </a:r>
          </a:p>
        </p:txBody>
      </p:sp>
      <p:pic>
        <p:nvPicPr>
          <p:cNvPr id="71688" name="Picture 8" descr="E:\Vi\Anh Binh dang gioi\1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95600"/>
            <a:ext cx="2209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06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1688"/>
                                        </p:tgtEl>
                                        <p:attrNameLst>
                                          <p:attrName>style.visibility</p:attrName>
                                        </p:attrNameLst>
                                      </p:cBhvr>
                                      <p:to>
                                        <p:strVal val="visible"/>
                                      </p:to>
                                    </p:set>
                                    <p:anim calcmode="lin" valueType="num">
                                      <p:cBhvr additive="base">
                                        <p:cTn id="24" dur="500" fill="hold"/>
                                        <p:tgtEl>
                                          <p:spTgt spid="71688"/>
                                        </p:tgtEl>
                                        <p:attrNameLst>
                                          <p:attrName>ppt_x</p:attrName>
                                        </p:attrNameLst>
                                      </p:cBhvr>
                                      <p:tavLst>
                                        <p:tav tm="0">
                                          <p:val>
                                            <p:strVal val="#ppt_x"/>
                                          </p:val>
                                        </p:tav>
                                        <p:tav tm="100000">
                                          <p:val>
                                            <p:strVal val="#ppt_x"/>
                                          </p:val>
                                        </p:tav>
                                      </p:tavLst>
                                    </p:anim>
                                    <p:anim calcmode="lin" valueType="num">
                                      <p:cBhvr additive="base">
                                        <p:cTn id="25" dur="500" fill="hold"/>
                                        <p:tgtEl>
                                          <p:spTgt spid="7168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ChangeArrowheads="1"/>
          </p:cNvSpPr>
          <p:nvPr/>
        </p:nvSpPr>
        <p:spPr bwMode="auto">
          <a:xfrm>
            <a:off x="304800" y="762000"/>
            <a:ext cx="6858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550" indent="-403225" algn="just">
              <a:spcBef>
                <a:spcPts val="513"/>
              </a:spcBef>
              <a:spcAft>
                <a:spcPts val="625"/>
              </a:spcAft>
              <a:buClr>
                <a:schemeClr val="tx1"/>
              </a:buClr>
              <a:buSzPct val="90000"/>
              <a:buFont typeface="Wingdings" pitchFamily="2" charset="2"/>
              <a:buChar char="§"/>
            </a:pPr>
            <a:r>
              <a:rPr lang="en-US" sz="2400" b="1">
                <a:latin typeface="+mn-lt"/>
                <a:cs typeface="Times New Roman" pitchFamily="18" charset="0"/>
              </a:rPr>
              <a:t>Coi nam và nữ là như nhau, vì vậy đối xử với phụ nữ </a:t>
            </a:r>
            <a:r>
              <a:rPr lang="en-US" sz="2400" b="1">
                <a:solidFill>
                  <a:srgbClr val="0000FF"/>
                </a:solidFill>
                <a:latin typeface="+mn-lt"/>
                <a:cs typeface="Times New Roman" pitchFamily="18" charset="0"/>
              </a:rPr>
              <a:t>hoàn toàn giống</a:t>
            </a:r>
            <a:r>
              <a:rPr lang="en-US" sz="2400" b="1">
                <a:latin typeface="+mn-lt"/>
                <a:cs typeface="Times New Roman" pitchFamily="18" charset="0"/>
              </a:rPr>
              <a:t> như nam giới.</a:t>
            </a:r>
          </a:p>
          <a:p>
            <a:pPr marL="463550" indent="-403225" algn="just">
              <a:spcBef>
                <a:spcPts val="513"/>
              </a:spcBef>
              <a:spcAft>
                <a:spcPts val="625"/>
              </a:spcAft>
              <a:buClr>
                <a:schemeClr val="tx1"/>
              </a:buClr>
              <a:buSzPct val="90000"/>
              <a:buFont typeface="Wingdings" pitchFamily="2" charset="2"/>
              <a:buChar char="§"/>
            </a:pPr>
            <a:r>
              <a:rPr lang="en-US" sz="2400" b="1">
                <a:latin typeface="+mn-lt"/>
                <a:cs typeface="Times New Roman" pitchFamily="18" charset="0"/>
              </a:rPr>
              <a:t>Để có được cơ hội bình đẳng thì phụ nữ phải hành động và ứng xử </a:t>
            </a:r>
            <a:r>
              <a:rPr lang="en-US" sz="2400" b="1">
                <a:solidFill>
                  <a:srgbClr val="0000FF"/>
                </a:solidFill>
                <a:latin typeface="+mn-lt"/>
                <a:cs typeface="Times New Roman" pitchFamily="18" charset="0"/>
              </a:rPr>
              <a:t>giống hệt</a:t>
            </a:r>
            <a:r>
              <a:rPr lang="en-US" sz="2400" b="1">
                <a:latin typeface="+mn-lt"/>
                <a:cs typeface="Times New Roman" pitchFamily="18" charset="0"/>
              </a:rPr>
              <a:t> như nam giới.</a:t>
            </a:r>
          </a:p>
          <a:p>
            <a:pPr marL="463550" indent="-403225" algn="just">
              <a:spcBef>
                <a:spcPts val="513"/>
              </a:spcBef>
              <a:spcAft>
                <a:spcPts val="625"/>
              </a:spcAft>
              <a:buClr>
                <a:schemeClr val="tx1"/>
              </a:buClr>
              <a:buSzPct val="90000"/>
              <a:buFont typeface="Wingdings" pitchFamily="2" charset="2"/>
              <a:buChar char="§"/>
            </a:pPr>
            <a:r>
              <a:rPr lang="en-US" sz="2400" b="1">
                <a:latin typeface="+mn-lt"/>
                <a:cs typeface="Times New Roman" pitchFamily="18" charset="0"/>
              </a:rPr>
              <a:t>Cách tiếp cận này không tính đến sự khác biệt về sinh học và khác biệt xã hội giữa nam và nữ.</a:t>
            </a:r>
          </a:p>
          <a:p>
            <a:pPr marL="463550" indent="-403225" algn="just">
              <a:spcBef>
                <a:spcPts val="513"/>
              </a:spcBef>
              <a:spcAft>
                <a:spcPts val="625"/>
              </a:spcAft>
              <a:buClr>
                <a:schemeClr val="tx1"/>
              </a:buClr>
              <a:buSzPct val="90000"/>
              <a:buFont typeface="Wingdings" pitchFamily="2" charset="2"/>
              <a:buChar char="§"/>
            </a:pPr>
            <a:r>
              <a:rPr lang="en-US" sz="2400" b="1">
                <a:latin typeface="+mn-lt"/>
                <a:cs typeface="Times New Roman" pitchFamily="18" charset="0"/>
              </a:rPr>
              <a:t>Cho rằng, phụ nữ có thể tiếp cận các cơ hội như cách của nam giới. </a:t>
            </a:r>
          </a:p>
          <a:p>
            <a:pPr marL="463550" indent="-403225" algn="just">
              <a:spcBef>
                <a:spcPts val="513"/>
              </a:spcBef>
              <a:spcAft>
                <a:spcPts val="625"/>
              </a:spcAft>
              <a:buClr>
                <a:srgbClr val="FF0000"/>
              </a:buClr>
              <a:buSzPct val="90000"/>
              <a:buFont typeface="Wingdings" pitchFamily="2" charset="2"/>
              <a:buChar char="F"/>
            </a:pPr>
            <a:r>
              <a:rPr lang="en-US" sz="2400" b="1" i="1">
                <a:solidFill>
                  <a:srgbClr val="FF0000"/>
                </a:solidFill>
                <a:latin typeface="+mn-lt"/>
                <a:cs typeface="Times New Roman" pitchFamily="18" charset="0"/>
              </a:rPr>
              <a:t>Cách tiếp cận này, tạo gánh nặng cho phụ nữ, buộc họ phải hành động, thể hiện mình theo các tiêu chuẩn của nam giới.</a:t>
            </a:r>
          </a:p>
          <a:p>
            <a:pPr marL="463550" indent="-403225" algn="just">
              <a:spcBef>
                <a:spcPts val="513"/>
              </a:spcBef>
              <a:spcAft>
                <a:spcPts val="625"/>
              </a:spcAft>
              <a:buClr>
                <a:srgbClr val="FF0000"/>
              </a:buClr>
              <a:buSzPct val="90000"/>
              <a:buFont typeface="Wingdings" pitchFamily="2" charset="2"/>
              <a:buChar char="F"/>
            </a:pPr>
            <a:r>
              <a:rPr lang="en-US" sz="2400" b="1">
                <a:latin typeface="+mn-lt"/>
                <a:cs typeface="Times New Roman" pitchFamily="18" charset="0"/>
              </a:rPr>
              <a:t>Phụ nữ </a:t>
            </a:r>
            <a:r>
              <a:rPr lang="en-US" sz="2400" b="1">
                <a:solidFill>
                  <a:srgbClr val="0000FF"/>
                </a:solidFill>
                <a:latin typeface="+mn-lt"/>
                <a:cs typeface="Times New Roman" pitchFamily="18" charset="0"/>
              </a:rPr>
              <a:t>không thể tiếp cận</a:t>
            </a:r>
            <a:r>
              <a:rPr lang="en-US" sz="2400" b="1">
                <a:latin typeface="+mn-lt"/>
                <a:cs typeface="Times New Roman" pitchFamily="18" charset="0"/>
              </a:rPr>
              <a:t> hoặc </a:t>
            </a:r>
            <a:r>
              <a:rPr lang="en-US" sz="2400" b="1">
                <a:solidFill>
                  <a:srgbClr val="0000FF"/>
                </a:solidFill>
                <a:latin typeface="+mn-lt"/>
                <a:cs typeface="Times New Roman" pitchFamily="18" charset="0"/>
              </a:rPr>
              <a:t>hưởng lợi</a:t>
            </a:r>
            <a:r>
              <a:rPr lang="en-US" sz="2400" b="1">
                <a:latin typeface="+mn-lt"/>
                <a:cs typeface="Times New Roman" pitchFamily="18" charset="0"/>
              </a:rPr>
              <a:t> từ các cơ hội theo cách của nam giới một khi hoàn cảnh và vị trí của họ khác với nam giới.</a:t>
            </a:r>
          </a:p>
          <a:p>
            <a:pPr marL="463550" indent="-403225" algn="just">
              <a:spcBef>
                <a:spcPct val="40000"/>
              </a:spcBef>
              <a:buClr>
                <a:schemeClr val="tx1"/>
              </a:buClr>
              <a:buSzPct val="90000"/>
              <a:buFont typeface="Wingdings" pitchFamily="2" charset="2"/>
              <a:buChar char="Ø"/>
            </a:pPr>
            <a:endParaRPr lang="en-US" sz="2800">
              <a:latin typeface="+mn-lt"/>
              <a:cs typeface="Times New Roman" pitchFamily="18" charset="0"/>
            </a:endParaRPr>
          </a:p>
          <a:p>
            <a:pPr marL="1308100" lvl="1" indent="-285750" algn="just">
              <a:spcBef>
                <a:spcPct val="20000"/>
              </a:spcBef>
              <a:buClr>
                <a:schemeClr val="tx1"/>
              </a:buClr>
              <a:buSzPct val="75000"/>
              <a:buFont typeface="Wingdings" pitchFamily="2" charset="2"/>
              <a:buNone/>
            </a:pPr>
            <a:endParaRPr lang="en-US" sz="2800">
              <a:latin typeface="+mn-lt"/>
              <a:cs typeface="Times New Roman" pitchFamily="18" charset="0"/>
            </a:endParaRPr>
          </a:p>
        </p:txBody>
      </p:sp>
      <p:sp>
        <p:nvSpPr>
          <p:cNvPr id="115716" name="Rectangle 4"/>
          <p:cNvSpPr>
            <a:spLocks noChangeArrowheads="1"/>
          </p:cNvSpPr>
          <p:nvPr/>
        </p:nvSpPr>
        <p:spPr bwMode="auto">
          <a:xfrm>
            <a:off x="685800" y="1524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spcAft>
                <a:spcPct val="30000"/>
              </a:spcAft>
              <a:buClr>
                <a:schemeClr val="folHlink"/>
              </a:buClr>
              <a:buSzPct val="90000"/>
              <a:buFont typeface="Wingdings" pitchFamily="2" charset="2"/>
              <a:buNone/>
            </a:pPr>
            <a:r>
              <a:rPr lang="en-US" sz="3200" b="1" dirty="0" err="1">
                <a:solidFill>
                  <a:srgbClr val="006600"/>
                </a:solidFill>
                <a:latin typeface="Times New Roman" pitchFamily="18" charset="0"/>
                <a:cs typeface="Times New Roman" pitchFamily="18" charset="0"/>
              </a:rPr>
              <a:t>Bình</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đẳng</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kiểu</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đồng</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nhât</a:t>
            </a:r>
            <a:endParaRPr lang="en-US" sz="3200" b="1" dirty="0">
              <a:solidFill>
                <a:srgbClr val="006600"/>
              </a:solidFill>
              <a:latin typeface="Times New Roman" pitchFamily="18" charset="0"/>
              <a:cs typeface="Times New Roman" pitchFamily="18" charset="0"/>
            </a:endParaRPr>
          </a:p>
        </p:txBody>
      </p:sp>
      <p:pic>
        <p:nvPicPr>
          <p:cNvPr id="115717" name="Picture 5" descr="biker_girl_guy_arm_wr_a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09600"/>
            <a:ext cx="220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51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2000"/>
                                        <p:tgtEl>
                                          <p:spTgt spid="115716"/>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1157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5715">
                                            <p:txEl>
                                              <p:pRg st="0" end="0"/>
                                            </p:txEl>
                                          </p:spTgt>
                                        </p:tgtEl>
                                        <p:attrNameLst>
                                          <p:attrName>style.visibility</p:attrName>
                                        </p:attrNameLst>
                                      </p:cBhvr>
                                      <p:to>
                                        <p:strVal val="visible"/>
                                      </p:to>
                                    </p:set>
                                    <p:animEffect transition="in" filter="slide(fromBottom)">
                                      <p:cBhvr>
                                        <p:cTn id="15" dur="500"/>
                                        <p:tgtEl>
                                          <p:spTgt spid="11571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15715">
                                            <p:txEl>
                                              <p:pRg st="1" end="1"/>
                                            </p:txEl>
                                          </p:spTgt>
                                        </p:tgtEl>
                                        <p:attrNameLst>
                                          <p:attrName>style.visibility</p:attrName>
                                        </p:attrNameLst>
                                      </p:cBhvr>
                                      <p:to>
                                        <p:strVal val="visible"/>
                                      </p:to>
                                    </p:set>
                                    <p:animEffect transition="in" filter="slide(fromBottom)">
                                      <p:cBhvr>
                                        <p:cTn id="20" dur="500"/>
                                        <p:tgtEl>
                                          <p:spTgt spid="11571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5715">
                                            <p:txEl>
                                              <p:pRg st="2" end="2"/>
                                            </p:txEl>
                                          </p:spTgt>
                                        </p:tgtEl>
                                        <p:attrNameLst>
                                          <p:attrName>style.visibility</p:attrName>
                                        </p:attrNameLst>
                                      </p:cBhvr>
                                      <p:to>
                                        <p:strVal val="visible"/>
                                      </p:to>
                                    </p:set>
                                    <p:animEffect transition="in" filter="slide(fromBottom)">
                                      <p:cBhvr>
                                        <p:cTn id="25" dur="500"/>
                                        <p:tgtEl>
                                          <p:spTgt spid="11571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5715">
                                            <p:txEl>
                                              <p:pRg st="3" end="3"/>
                                            </p:txEl>
                                          </p:spTgt>
                                        </p:tgtEl>
                                        <p:attrNameLst>
                                          <p:attrName>style.visibility</p:attrName>
                                        </p:attrNameLst>
                                      </p:cBhvr>
                                      <p:to>
                                        <p:strVal val="visible"/>
                                      </p:to>
                                    </p:set>
                                    <p:animEffect transition="in" filter="slide(fromBottom)">
                                      <p:cBhvr>
                                        <p:cTn id="30" dur="500"/>
                                        <p:tgtEl>
                                          <p:spTgt spid="11571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slide(fromBottom)">
                                      <p:cBhvr>
                                        <p:cTn id="35" dur="500"/>
                                        <p:tgtEl>
                                          <p:spTgt spid="11571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15715">
                                            <p:txEl>
                                              <p:pRg st="5" end="5"/>
                                            </p:txEl>
                                          </p:spTgt>
                                        </p:tgtEl>
                                        <p:attrNameLst>
                                          <p:attrName>style.visibility</p:attrName>
                                        </p:attrNameLst>
                                      </p:cBhvr>
                                      <p:to>
                                        <p:strVal val="visible"/>
                                      </p:to>
                                    </p:set>
                                    <p:animEffect transition="in" filter="slide(fromBottom)">
                                      <p:cBhvr>
                                        <p:cTn id="40" dur="500"/>
                                        <p:tgtEl>
                                          <p:spTgt spid="11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P spid="1157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woman_walking_somewhere_h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43000"/>
            <a:ext cx="20367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4"/>
          <p:cNvSpPr>
            <a:spLocks noChangeArrowheads="1"/>
          </p:cNvSpPr>
          <p:nvPr/>
        </p:nvSpPr>
        <p:spPr bwMode="auto">
          <a:xfrm>
            <a:off x="304800" y="1066800"/>
            <a:ext cx="6172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550" indent="-403225" algn="just">
              <a:spcBef>
                <a:spcPct val="20000"/>
              </a:spcBef>
              <a:spcAft>
                <a:spcPct val="30000"/>
              </a:spcAft>
              <a:buClr>
                <a:schemeClr val="tx1"/>
              </a:buClr>
              <a:buSzPct val="90000"/>
              <a:buFont typeface="Wingdings" pitchFamily="2" charset="2"/>
              <a:buChar char="Ø"/>
            </a:pPr>
            <a:r>
              <a:rPr lang="en-US" sz="2600" b="1">
                <a:latin typeface="+mn-lt"/>
                <a:cs typeface="Times New Roman" pitchFamily="18" charset="0"/>
              </a:rPr>
              <a:t>Nhìn nhận sự khác biệt giữa phụ nữ và nam giới, nhưng xem xét các điểm yếu của phụ nữ để đối xử khác biệt.</a:t>
            </a:r>
          </a:p>
          <a:p>
            <a:pPr marL="463550" indent="-403225" algn="just">
              <a:spcBef>
                <a:spcPct val="20000"/>
              </a:spcBef>
              <a:buClr>
                <a:schemeClr val="tx1"/>
              </a:buClr>
              <a:buSzPct val="90000"/>
            </a:pPr>
            <a:r>
              <a:rPr lang="en-US" sz="2600" b="1">
                <a:latin typeface="+mn-lt"/>
                <a:cs typeface="Times New Roman" pitchFamily="18" charset="0"/>
              </a:rPr>
              <a:t>VD: Tìm cách </a:t>
            </a:r>
            <a:r>
              <a:rPr lang="ja-JP" altLang="en-US" sz="2600" b="1">
                <a:latin typeface="+mn-lt"/>
                <a:cs typeface="Times New Roman" pitchFamily="18" charset="0"/>
              </a:rPr>
              <a:t>“</a:t>
            </a:r>
            <a:r>
              <a:rPr lang="en-US" altLang="ja-JP" sz="2600" b="1">
                <a:solidFill>
                  <a:srgbClr val="0000FF"/>
                </a:solidFill>
                <a:latin typeface="+mn-lt"/>
                <a:cs typeface="Times New Roman" pitchFamily="18" charset="0"/>
              </a:rPr>
              <a:t>bảo vệ</a:t>
            </a:r>
            <a:r>
              <a:rPr lang="ja-JP" altLang="en-US" sz="2600" b="1">
                <a:latin typeface="+mn-lt"/>
                <a:cs typeface="Times New Roman" pitchFamily="18" charset="0"/>
              </a:rPr>
              <a:t>”</a:t>
            </a:r>
            <a:r>
              <a:rPr lang="en-US" altLang="ja-JP" sz="2600" b="1">
                <a:latin typeface="+mn-lt"/>
                <a:cs typeface="Times New Roman" pitchFamily="18" charset="0"/>
              </a:rPr>
              <a:t> phụ nữ khỏi những việc làm có hại.</a:t>
            </a:r>
          </a:p>
          <a:p>
            <a:pPr marL="463550" indent="-403225" algn="just">
              <a:spcBef>
                <a:spcPct val="20000"/>
              </a:spcBef>
              <a:spcAft>
                <a:spcPct val="30000"/>
              </a:spcAft>
              <a:buClr>
                <a:schemeClr val="tx1"/>
              </a:buClr>
              <a:buSzPct val="90000"/>
              <a:buFont typeface="Wingdings" pitchFamily="2" charset="2"/>
              <a:buChar char="Ø"/>
            </a:pPr>
            <a:r>
              <a:rPr lang="en-US" sz="2600" b="1">
                <a:latin typeface="+mn-lt"/>
                <a:cs typeface="Times New Roman" pitchFamily="18" charset="0"/>
              </a:rPr>
              <a:t>Cản trở sự lựa chọn các cơ hội của phụ nữ; do bị loại trừ trong một số cơ hội, nên phụ nữ bị mất hàng loạt các cơ hội khác</a:t>
            </a:r>
          </a:p>
          <a:p>
            <a:pPr marL="463550" indent="-403225" algn="just">
              <a:spcBef>
                <a:spcPts val="513"/>
              </a:spcBef>
              <a:spcAft>
                <a:spcPts val="625"/>
              </a:spcAft>
              <a:buClr>
                <a:srgbClr val="FF0000"/>
              </a:buClr>
              <a:buSzPct val="90000"/>
              <a:buFont typeface="Wingdings" pitchFamily="2" charset="2"/>
              <a:buChar char="F"/>
            </a:pPr>
            <a:r>
              <a:rPr lang="en-US" sz="2400" b="1" i="1">
                <a:solidFill>
                  <a:srgbClr val="FF0000"/>
                </a:solidFill>
                <a:latin typeface="+mn-lt"/>
                <a:cs typeface="Times New Roman" pitchFamily="18" charset="0"/>
              </a:rPr>
              <a:t>Cách tiếp cận này thường làm </a:t>
            </a:r>
            <a:r>
              <a:rPr lang="en-US" sz="2400" b="1" i="1">
                <a:solidFill>
                  <a:srgbClr val="0000FF"/>
                </a:solidFill>
                <a:latin typeface="+mn-lt"/>
                <a:cs typeface="Times New Roman" pitchFamily="18" charset="0"/>
              </a:rPr>
              <a:t>trầm trọng </a:t>
            </a:r>
            <a:r>
              <a:rPr lang="en-US" sz="2400" b="1" i="1">
                <a:solidFill>
                  <a:srgbClr val="FF0000"/>
                </a:solidFill>
                <a:latin typeface="+mn-lt"/>
                <a:cs typeface="Times New Roman" pitchFamily="18" charset="0"/>
              </a:rPr>
              <a:t>thêm </a:t>
            </a:r>
            <a:r>
              <a:rPr lang="en-US" sz="2400" b="1" i="1">
                <a:solidFill>
                  <a:srgbClr val="0000FF"/>
                </a:solidFill>
                <a:latin typeface="+mn-lt"/>
                <a:cs typeface="Times New Roman" pitchFamily="18" charset="0"/>
              </a:rPr>
              <a:t>tình trạng phụ thuộc </a:t>
            </a:r>
            <a:r>
              <a:rPr lang="en-US" sz="2400" b="1" i="1">
                <a:solidFill>
                  <a:srgbClr val="FF0000"/>
                </a:solidFill>
                <a:latin typeface="+mn-lt"/>
                <a:cs typeface="Times New Roman" pitchFamily="18" charset="0"/>
              </a:rPr>
              <a:t>của phụ nữ. Củng cố khuôn mẫu về phụ nữ và không dẫn đến các biến đổi xã hội </a:t>
            </a:r>
          </a:p>
          <a:p>
            <a:pPr marL="463550" indent="-403225" algn="just">
              <a:spcBef>
                <a:spcPct val="20000"/>
              </a:spcBef>
              <a:spcAft>
                <a:spcPct val="30000"/>
              </a:spcAft>
              <a:buClr>
                <a:schemeClr val="tx1"/>
              </a:buClr>
              <a:buSzPct val="90000"/>
              <a:buFont typeface="Wingdings" pitchFamily="2" charset="2"/>
              <a:buChar char="Ø"/>
            </a:pPr>
            <a:endParaRPr lang="en-US" sz="2800" b="1">
              <a:latin typeface="+mn-lt"/>
              <a:cs typeface="Times New Roman" pitchFamily="18" charset="0"/>
            </a:endParaRPr>
          </a:p>
          <a:p>
            <a:pPr marL="463550" indent="-403225" algn="just">
              <a:spcBef>
                <a:spcPct val="20000"/>
              </a:spcBef>
              <a:buClr>
                <a:schemeClr val="tx1"/>
              </a:buClr>
              <a:buSzPct val="90000"/>
            </a:pPr>
            <a:endParaRPr lang="en-US" sz="2800" b="1">
              <a:latin typeface="+mn-lt"/>
              <a:cs typeface="Times New Roman" pitchFamily="18" charset="0"/>
            </a:endParaRPr>
          </a:p>
          <a:p>
            <a:pPr marL="463550" indent="-403225" algn="just">
              <a:spcBef>
                <a:spcPct val="20000"/>
              </a:spcBef>
              <a:buClr>
                <a:schemeClr val="tx1"/>
              </a:buClr>
              <a:buSzPct val="90000"/>
            </a:pPr>
            <a:endParaRPr lang="en-US" sz="2800" b="1">
              <a:latin typeface="+mn-lt"/>
              <a:cs typeface="Times New Roman" pitchFamily="18" charset="0"/>
            </a:endParaRPr>
          </a:p>
        </p:txBody>
      </p:sp>
      <p:sp>
        <p:nvSpPr>
          <p:cNvPr id="117765" name="Rectangle 5"/>
          <p:cNvSpPr>
            <a:spLocks noChangeArrowheads="1"/>
          </p:cNvSpPr>
          <p:nvPr/>
        </p:nvSpPr>
        <p:spPr bwMode="auto">
          <a:xfrm>
            <a:off x="1371600" y="3810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spcAft>
                <a:spcPct val="30000"/>
              </a:spcAft>
              <a:buClr>
                <a:schemeClr val="folHlink"/>
              </a:buClr>
              <a:buSzPct val="90000"/>
              <a:buFont typeface="Wingdings" pitchFamily="2" charset="2"/>
              <a:buNone/>
            </a:pPr>
            <a:r>
              <a:rPr lang="en-US" sz="3200" b="1">
                <a:solidFill>
                  <a:srgbClr val="006600"/>
                </a:solidFill>
                <a:latin typeface="Times New Roman" pitchFamily="18" charset="0"/>
                <a:cs typeface="Times New Roman" pitchFamily="18" charset="0"/>
              </a:rPr>
              <a:t>Bình đẳng theo kiểu bảo vệ</a:t>
            </a:r>
          </a:p>
        </p:txBody>
      </p:sp>
      <p:pic>
        <p:nvPicPr>
          <p:cNvPr id="43013" name="Picture 6" descr="carry_the_weight_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676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man_presenting_glass__a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7338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536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fade">
                                      <p:cBhvr>
                                        <p:cTn id="7" dur="2000"/>
                                        <p:tgtEl>
                                          <p:spTgt spid="117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7764">
                                            <p:txEl>
                                              <p:pRg st="0" end="0"/>
                                            </p:txEl>
                                          </p:spTgt>
                                        </p:tgtEl>
                                        <p:attrNameLst>
                                          <p:attrName>style.visibility</p:attrName>
                                        </p:attrNameLst>
                                      </p:cBhvr>
                                      <p:to>
                                        <p:strVal val="visible"/>
                                      </p:to>
                                    </p:set>
                                    <p:animEffect transition="in" filter="slide(fromBottom)">
                                      <p:cBhvr>
                                        <p:cTn id="12" dur="500"/>
                                        <p:tgtEl>
                                          <p:spTgt spid="1177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7764">
                                            <p:txEl>
                                              <p:pRg st="1" end="1"/>
                                            </p:txEl>
                                          </p:spTgt>
                                        </p:tgtEl>
                                        <p:attrNameLst>
                                          <p:attrName>style.visibility</p:attrName>
                                        </p:attrNameLst>
                                      </p:cBhvr>
                                      <p:to>
                                        <p:strVal val="visible"/>
                                      </p:to>
                                    </p:set>
                                    <p:animEffect transition="in" filter="slide(fromBottom)">
                                      <p:cBhvr>
                                        <p:cTn id="17" dur="500"/>
                                        <p:tgtEl>
                                          <p:spTgt spid="11776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7764">
                                            <p:txEl>
                                              <p:pRg st="2" end="2"/>
                                            </p:txEl>
                                          </p:spTgt>
                                        </p:tgtEl>
                                        <p:attrNameLst>
                                          <p:attrName>style.visibility</p:attrName>
                                        </p:attrNameLst>
                                      </p:cBhvr>
                                      <p:to>
                                        <p:strVal val="visible"/>
                                      </p:to>
                                    </p:set>
                                    <p:animEffect transition="in" filter="slide(fromBottom)">
                                      <p:cBhvr>
                                        <p:cTn id="22" dur="500"/>
                                        <p:tgtEl>
                                          <p:spTgt spid="11776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7764">
                                            <p:txEl>
                                              <p:pRg st="3" end="3"/>
                                            </p:txEl>
                                          </p:spTgt>
                                        </p:tgtEl>
                                        <p:attrNameLst>
                                          <p:attrName>style.visibility</p:attrName>
                                        </p:attrNameLst>
                                      </p:cBhvr>
                                      <p:to>
                                        <p:strVal val="visible"/>
                                      </p:to>
                                    </p:set>
                                    <p:animEffect transition="in" filter="slide(fromBottom)">
                                      <p:cBhvr>
                                        <p:cTn id="27" dur="500"/>
                                        <p:tgtEl>
                                          <p:spTgt spid="117764">
                                            <p:txEl>
                                              <p:pRg st="3" end="3"/>
                                            </p:txEl>
                                          </p:spTgt>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bldLvl="2"/>
      <p:bldP spid="11776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body" sz="half" idx="2"/>
          </p:nvPr>
        </p:nvSpPr>
        <p:spPr>
          <a:xfrm>
            <a:off x="228600" y="1143000"/>
            <a:ext cx="8610600" cy="5410200"/>
          </a:xfrm>
          <a:solidFill>
            <a:schemeClr val="bg1"/>
          </a:solidFill>
        </p:spPr>
        <p:txBody>
          <a:bodyPr/>
          <a:lstStyle/>
          <a:p>
            <a:pPr marL="533400" indent="-533400" algn="just" eaLnBrk="1" hangingPunct="1">
              <a:spcBef>
                <a:spcPct val="5000"/>
              </a:spcBef>
              <a:buClr>
                <a:schemeClr val="tx1"/>
              </a:buClr>
              <a:buFont typeface="Wingdings" pitchFamily="2" charset="2"/>
              <a:buNone/>
            </a:pPr>
            <a:r>
              <a:rPr lang="en-US" b="1" smtClean="0">
                <a:ea typeface="ＭＳ Ｐゴシック" pitchFamily="34" charset="-128"/>
              </a:rPr>
              <a:t>Đảm bảo cả nữ và nam đều được:</a:t>
            </a:r>
          </a:p>
          <a:p>
            <a:pPr marL="533400" indent="-533400" algn="just" eaLnBrk="1" hangingPunct="1">
              <a:spcBef>
                <a:spcPct val="5000"/>
              </a:spcBef>
              <a:buClr>
                <a:schemeClr val="tx1"/>
              </a:buClr>
              <a:buFont typeface="Wingdings" pitchFamily="2" charset="2"/>
              <a:buNone/>
            </a:pPr>
            <a:endParaRPr lang="en-US" b="1" smtClean="0">
              <a:solidFill>
                <a:srgbClr val="FFFF00"/>
              </a:solidFill>
              <a:ea typeface="ＭＳ Ｐゴシック" pitchFamily="34" charset="-128"/>
            </a:endParaRPr>
          </a:p>
          <a:p>
            <a:pPr marL="533400" indent="-533400" algn="just" eaLnBrk="1" hangingPunct="1">
              <a:spcBef>
                <a:spcPct val="5000"/>
              </a:spcBef>
              <a:buClr>
                <a:schemeClr val="tx1"/>
              </a:buClr>
              <a:buFont typeface="Wingdings" pitchFamily="2" charset="2"/>
              <a:buChar char="v"/>
            </a:pPr>
            <a:r>
              <a:rPr lang="en-US" b="1" smtClean="0">
                <a:solidFill>
                  <a:srgbClr val="0000FF"/>
                </a:solidFill>
                <a:latin typeface="Verdana" pitchFamily="34" charset="0"/>
                <a:ea typeface="ＭＳ Ｐゴシック" pitchFamily="34" charset="-128"/>
              </a:rPr>
              <a:t>Thừa nhận và tôn trọng </a:t>
            </a:r>
            <a:r>
              <a:rPr lang="en-US" smtClean="0">
                <a:latin typeface="Verdana" pitchFamily="34" charset="0"/>
                <a:ea typeface="ＭＳ Ｐゴシック" pitchFamily="34" charset="-128"/>
              </a:rPr>
              <a:t>những điểm </a:t>
            </a:r>
            <a:r>
              <a:rPr lang="en-US" b="1" smtClean="0">
                <a:solidFill>
                  <a:srgbClr val="FF0000"/>
                </a:solidFill>
                <a:latin typeface="Verdana" pitchFamily="34" charset="0"/>
                <a:ea typeface="ＭＳ Ｐゴシック" pitchFamily="34" charset="-128"/>
              </a:rPr>
              <a:t>tương đồng</a:t>
            </a:r>
            <a:r>
              <a:rPr lang="en-US" b="1" smtClean="0">
                <a:latin typeface="Verdana" pitchFamily="34" charset="0"/>
                <a:ea typeface="ＭＳ Ｐゴシック" pitchFamily="34" charset="-128"/>
              </a:rPr>
              <a:t> </a:t>
            </a:r>
            <a:r>
              <a:rPr lang="en-US" smtClean="0">
                <a:latin typeface="Verdana" pitchFamily="34" charset="0"/>
                <a:ea typeface="ＭＳ Ｐゴシック" pitchFamily="34" charset="-128"/>
              </a:rPr>
              <a:t>hoặc </a:t>
            </a:r>
            <a:r>
              <a:rPr lang="en-US" b="1" smtClean="0">
                <a:solidFill>
                  <a:srgbClr val="FF0000"/>
                </a:solidFill>
                <a:latin typeface="Verdana" pitchFamily="34" charset="0"/>
                <a:ea typeface="ＭＳ Ｐゴシック" pitchFamily="34" charset="-128"/>
              </a:rPr>
              <a:t>khác biệt</a:t>
            </a:r>
            <a:r>
              <a:rPr lang="en-US" smtClean="0">
                <a:solidFill>
                  <a:srgbClr val="FF0000"/>
                </a:solidFill>
                <a:latin typeface="Verdana" pitchFamily="34" charset="0"/>
                <a:ea typeface="ＭＳ Ｐゴシック" pitchFamily="34" charset="-128"/>
              </a:rPr>
              <a:t>,</a:t>
            </a:r>
            <a:r>
              <a:rPr lang="en-US" smtClean="0">
                <a:latin typeface="Verdana" pitchFamily="34" charset="0"/>
                <a:ea typeface="ＭＳ Ｐゴシック" pitchFamily="34" charset="-128"/>
              </a:rPr>
              <a:t> để đối xử bình đẳng.</a:t>
            </a:r>
          </a:p>
          <a:p>
            <a:pPr marL="533400" indent="-533400" algn="just" eaLnBrk="1" hangingPunct="1">
              <a:spcBef>
                <a:spcPct val="5000"/>
              </a:spcBef>
              <a:buClr>
                <a:schemeClr val="tx1"/>
              </a:buClr>
              <a:buFont typeface="Wingdings" pitchFamily="2" charset="2"/>
              <a:buChar char="v"/>
            </a:pPr>
            <a:r>
              <a:rPr lang="en-US" b="1" smtClean="0">
                <a:solidFill>
                  <a:srgbClr val="0000FF"/>
                </a:solidFill>
                <a:latin typeface="Verdana" pitchFamily="34" charset="0"/>
                <a:ea typeface="ＭＳ Ｐゴシック" pitchFamily="34" charset="-128"/>
              </a:rPr>
              <a:t>Tạo cơ hội </a:t>
            </a:r>
            <a:r>
              <a:rPr lang="en-US" smtClean="0">
                <a:latin typeface="Verdana" pitchFamily="34" charset="0"/>
                <a:ea typeface="ＭＳ Ｐゴシック" pitchFamily="34" charset="-128"/>
              </a:rPr>
              <a:t>và </a:t>
            </a:r>
            <a:r>
              <a:rPr lang="en-US" b="1" smtClean="0">
                <a:solidFill>
                  <a:srgbClr val="0000FF"/>
                </a:solidFill>
                <a:latin typeface="Verdana" pitchFamily="34" charset="0"/>
                <a:ea typeface="ＭＳ Ｐゴシック" pitchFamily="34" charset="-128"/>
              </a:rPr>
              <a:t>điều kiện phù hợp </a:t>
            </a:r>
            <a:r>
              <a:rPr lang="en-US" smtClean="0">
                <a:latin typeface="Verdana" pitchFamily="34" charset="0"/>
                <a:ea typeface="ＭＳ Ｐゴシック" pitchFamily="34" charset="-128"/>
              </a:rPr>
              <a:t>để phát triển bản thân, ngay từ khi còn là trẻ em </a:t>
            </a:r>
          </a:p>
          <a:p>
            <a:pPr marL="533400" indent="-533400" algn="just" eaLnBrk="1" hangingPunct="1">
              <a:spcBef>
                <a:spcPct val="5000"/>
              </a:spcBef>
              <a:buClr>
                <a:schemeClr val="tx1"/>
              </a:buClr>
              <a:buFont typeface="Wingdings" pitchFamily="2" charset="2"/>
              <a:buChar char="v"/>
            </a:pPr>
            <a:r>
              <a:rPr lang="en-US" b="1" smtClean="0">
                <a:solidFill>
                  <a:srgbClr val="0000FF"/>
                </a:solidFill>
                <a:latin typeface="Verdana" pitchFamily="34" charset="0"/>
                <a:ea typeface="ＭＳ Ｐゴシック" pitchFamily="34" charset="-128"/>
              </a:rPr>
              <a:t>Chia sẻ quyền, trách nhiệm </a:t>
            </a:r>
            <a:r>
              <a:rPr lang="en-US" smtClean="0">
                <a:latin typeface="Verdana" pitchFamily="34" charset="0"/>
                <a:ea typeface="ＭＳ Ｐゴシック" pitchFamily="34" charset="-128"/>
              </a:rPr>
              <a:t>trong việc thực hiện các vai trò giới.</a:t>
            </a:r>
          </a:p>
          <a:p>
            <a:pPr marL="533400" indent="-533400" algn="just" eaLnBrk="1" hangingPunct="1">
              <a:spcBef>
                <a:spcPct val="5000"/>
              </a:spcBef>
              <a:buClr>
                <a:schemeClr val="tx1"/>
              </a:buClr>
              <a:buFont typeface="Wingdings" pitchFamily="2" charset="2"/>
              <a:buChar char="v"/>
            </a:pPr>
            <a:r>
              <a:rPr lang="en-US" smtClean="0">
                <a:latin typeface="Verdana" pitchFamily="34" charset="0"/>
                <a:ea typeface="ＭＳ Ｐゴシック" pitchFamily="34" charset="-128"/>
              </a:rPr>
              <a:t>Tạo điều kiện </a:t>
            </a:r>
            <a:r>
              <a:rPr lang="en-US" b="1" smtClean="0">
                <a:solidFill>
                  <a:srgbClr val="0000FF"/>
                </a:solidFill>
                <a:latin typeface="Verdana" pitchFamily="34" charset="0"/>
                <a:ea typeface="ＭＳ Ｐゴシック" pitchFamily="34" charset="-128"/>
              </a:rPr>
              <a:t>bù đắp những bất lợi </a:t>
            </a:r>
            <a:r>
              <a:rPr lang="en-US" smtClean="0">
                <a:latin typeface="Verdana" pitchFamily="34" charset="0"/>
                <a:ea typeface="ＭＳ Ｐゴシック" pitchFamily="34" charset="-128"/>
              </a:rPr>
              <a:t>của nữ do đặc điểm giới tính và việc thực hiện </a:t>
            </a:r>
            <a:r>
              <a:rPr lang="en-US" b="1" smtClean="0">
                <a:solidFill>
                  <a:srgbClr val="0000FF"/>
                </a:solidFill>
                <a:latin typeface="Verdana" pitchFamily="34" charset="0"/>
                <a:ea typeface="ＭＳ Ｐゴシック" pitchFamily="34" charset="-128"/>
              </a:rPr>
              <a:t>vai trò giới thực tế tạo nên.</a:t>
            </a:r>
          </a:p>
        </p:txBody>
      </p:sp>
      <p:sp>
        <p:nvSpPr>
          <p:cNvPr id="44035" name="AutoShape 3"/>
          <p:cNvSpPr>
            <a:spLocks noChangeArrowheads="1"/>
          </p:cNvSpPr>
          <p:nvPr/>
        </p:nvSpPr>
        <p:spPr bwMode="auto">
          <a:xfrm>
            <a:off x="457200" y="228600"/>
            <a:ext cx="8229600" cy="457200"/>
          </a:xfrm>
          <a:prstGeom prst="wedgeRoundRectCallout">
            <a:avLst>
              <a:gd name="adj1" fmla="val -45194"/>
              <a:gd name="adj2" fmla="val 108681"/>
              <a:gd name="adj3" fmla="val 16667"/>
            </a:avLst>
          </a:prstGeom>
          <a:solidFill>
            <a:srgbClr val="00FFCC"/>
          </a:solidFill>
          <a:ln w="9525">
            <a:solidFill>
              <a:schemeClr val="tx1"/>
            </a:solidFill>
            <a:miter lim="800000"/>
            <a:headEnd/>
            <a:tailEnd/>
          </a:ln>
        </p:spPr>
        <p:txBody>
          <a:bodyPr/>
          <a:lstStyle/>
          <a:p>
            <a:pPr marL="342900" indent="-342900" algn="ctr">
              <a:buClr>
                <a:srgbClr val="FF0000"/>
              </a:buClr>
              <a:buSzPct val="130000"/>
              <a:buFont typeface="Wingdings 2" pitchFamily="18" charset="2"/>
              <a:buChar char="A"/>
            </a:pPr>
            <a:r>
              <a:rPr lang="en-US" sz="2800" b="1">
                <a:solidFill>
                  <a:srgbClr val="FF0000"/>
                </a:solidFill>
              </a:rPr>
              <a:t>BÌNH ĐẲNG GIỚI THỰC CHẤT</a:t>
            </a:r>
          </a:p>
        </p:txBody>
      </p:sp>
    </p:spTree>
    <p:extLst>
      <p:ext uri="{BB962C8B-B14F-4D97-AF65-F5344CB8AC3E}">
        <p14:creationId xmlns:p14="http://schemas.microsoft.com/office/powerpoint/2010/main" val="1191095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checkerboard(across)">
                                      <p:cBhvr>
                                        <p:cTn id="7" dur="500"/>
                                        <p:tgtEl>
                                          <p:spTgt spid="315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5394">
                                            <p:txEl>
                                              <p:pRg st="2" end="2"/>
                                            </p:txEl>
                                          </p:spTgt>
                                        </p:tgtEl>
                                        <p:attrNameLst>
                                          <p:attrName>style.visibility</p:attrName>
                                        </p:attrNameLst>
                                      </p:cBhvr>
                                      <p:to>
                                        <p:strVal val="visible"/>
                                      </p:to>
                                    </p:set>
                                    <p:animEffect transition="in" filter="checkerboard(across)">
                                      <p:cBhvr>
                                        <p:cTn id="12" dur="500"/>
                                        <p:tgtEl>
                                          <p:spTgt spid="3153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15394">
                                            <p:txEl>
                                              <p:pRg st="3" end="3"/>
                                            </p:txEl>
                                          </p:spTgt>
                                        </p:tgtEl>
                                        <p:attrNameLst>
                                          <p:attrName>style.visibility</p:attrName>
                                        </p:attrNameLst>
                                      </p:cBhvr>
                                      <p:to>
                                        <p:strVal val="visible"/>
                                      </p:to>
                                    </p:set>
                                    <p:anim calcmode="lin" valueType="num">
                                      <p:cBhvr additive="base">
                                        <p:cTn id="17" dur="500" fill="hold"/>
                                        <p:tgtEl>
                                          <p:spTgt spid="31539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53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15394">
                                            <p:txEl>
                                              <p:pRg st="4" end="4"/>
                                            </p:txEl>
                                          </p:spTgt>
                                        </p:tgtEl>
                                        <p:attrNameLst>
                                          <p:attrName>style.visibility</p:attrName>
                                        </p:attrNameLst>
                                      </p:cBhvr>
                                      <p:to>
                                        <p:strVal val="visible"/>
                                      </p:to>
                                    </p:set>
                                    <p:anim calcmode="lin" valueType="num">
                                      <p:cBhvr additive="base">
                                        <p:cTn id="23" dur="500" fill="hold"/>
                                        <p:tgtEl>
                                          <p:spTgt spid="31539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53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15394">
                                            <p:txEl>
                                              <p:pRg st="5" end="5"/>
                                            </p:txEl>
                                          </p:spTgt>
                                        </p:tgtEl>
                                        <p:attrNameLst>
                                          <p:attrName>style.visibility</p:attrName>
                                        </p:attrNameLst>
                                      </p:cBhvr>
                                      <p:to>
                                        <p:strVal val="visible"/>
                                      </p:to>
                                    </p:set>
                                    <p:animEffect transition="in" filter="checkerboard(across)">
                                      <p:cBhvr>
                                        <p:cTn id="29" dur="500"/>
                                        <p:tgtEl>
                                          <p:spTgt spid="315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75399961"/>
              </p:ext>
            </p:extLst>
          </p:nvPr>
        </p:nvGraphicFramePr>
        <p:xfrm>
          <a:off x="0" y="990600"/>
          <a:ext cx="8839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0"/>
          <p:cNvSpPr>
            <a:spLocks noChangeArrowheads="1"/>
          </p:cNvSpPr>
          <p:nvPr/>
        </p:nvSpPr>
        <p:spPr bwMode="auto">
          <a:xfrm>
            <a:off x="533400" y="152400"/>
            <a:ext cx="7772400" cy="685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smtClean="0">
                <a:solidFill>
                  <a:srgbClr val="FF0000"/>
                </a:solidFill>
              </a:rPr>
              <a:t>3.2. MỐI </a:t>
            </a:r>
            <a:r>
              <a:rPr lang="en-US" sz="3600" b="1" dirty="0">
                <a:solidFill>
                  <a:srgbClr val="FF0000"/>
                </a:solidFill>
              </a:rPr>
              <a:t>QUAN HỆ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838200" y="152400"/>
            <a:ext cx="647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spcAft>
                <a:spcPct val="30000"/>
              </a:spcAft>
              <a:buClr>
                <a:schemeClr val="folHlink"/>
              </a:buClr>
              <a:buSzPct val="90000"/>
              <a:buFont typeface="Wingdings" pitchFamily="2" charset="2"/>
              <a:buNone/>
            </a:pPr>
            <a:endParaRPr lang="en-US" sz="3200" b="1">
              <a:solidFill>
                <a:srgbClr val="006600"/>
              </a:solidFill>
              <a:latin typeface="Times New Roman" pitchFamily="18" charset="0"/>
              <a:cs typeface="Times New Roman" pitchFamily="18" charset="0"/>
            </a:endParaRPr>
          </a:p>
          <a:p>
            <a:pPr algn="ctr">
              <a:spcBef>
                <a:spcPct val="20000"/>
              </a:spcBef>
              <a:spcAft>
                <a:spcPct val="30000"/>
              </a:spcAft>
              <a:buClr>
                <a:schemeClr val="folHlink"/>
              </a:buClr>
              <a:buSzPct val="90000"/>
              <a:buFont typeface="Wingdings" pitchFamily="2" charset="2"/>
              <a:buNone/>
            </a:pPr>
            <a:endParaRPr lang="en-US" sz="3200" b="1">
              <a:solidFill>
                <a:srgbClr val="006600"/>
              </a:solidFill>
              <a:latin typeface="Times New Roman" pitchFamily="18" charset="0"/>
              <a:cs typeface="Times New Roman" pitchFamily="18" charset="0"/>
            </a:endParaRPr>
          </a:p>
          <a:p>
            <a:pPr algn="ctr">
              <a:spcBef>
                <a:spcPct val="20000"/>
              </a:spcBef>
              <a:spcAft>
                <a:spcPct val="30000"/>
              </a:spcAft>
              <a:buClr>
                <a:schemeClr val="folHlink"/>
              </a:buClr>
              <a:buSzPct val="90000"/>
              <a:buFont typeface="Wingdings" pitchFamily="2" charset="2"/>
              <a:buNone/>
            </a:pPr>
            <a:endParaRPr lang="en-US" sz="3200" b="1">
              <a:solidFill>
                <a:srgbClr val="006600"/>
              </a:solidFill>
              <a:latin typeface="Times New Roman" pitchFamily="18" charset="0"/>
              <a:cs typeface="Times New Roman" pitchFamily="18" charset="0"/>
            </a:endParaRPr>
          </a:p>
        </p:txBody>
      </p:sp>
      <p:pic>
        <p:nvPicPr>
          <p:cNvPr id="7"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7848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69300261"/>
              </p:ext>
            </p:extLst>
          </p:nvPr>
        </p:nvGraphicFramePr>
        <p:xfrm>
          <a:off x="1219200" y="2895600"/>
          <a:ext cx="7010400" cy="844550"/>
        </p:xfrm>
        <a:graphic>
          <a:graphicData uri="http://schemas.openxmlformats.org/drawingml/2006/table">
            <a:tbl>
              <a:tblPr/>
              <a:tblGrid>
                <a:gridCol w="3535746">
                  <a:extLst>
                    <a:ext uri="{9D8B030D-6E8A-4147-A177-3AD203B41FA5}"/>
                  </a:extLst>
                </a:gridCol>
                <a:gridCol w="3474654">
                  <a:extLst>
                    <a:ext uri="{9D8B030D-6E8A-4147-A177-3AD203B41FA5}"/>
                  </a:extLst>
                </a:gridCol>
              </a:tblGrid>
              <a:tr h="167640">
                <a:tc gridSpan="2">
                  <a:txBody>
                    <a:bodyPr/>
                    <a:lstStyle/>
                    <a:p>
                      <a:pPr marL="0" marR="0">
                        <a:spcBef>
                          <a:spcPts val="0"/>
                        </a:spcBef>
                        <a:spcAft>
                          <a:spcPts val="0"/>
                        </a:spcAft>
                      </a:pPr>
                      <a:endParaRPr lang="en-US" sz="1100" dirty="0">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extLst>
                  <a:ext uri="{0D108BD9-81ED-4DB2-BD59-A6C34878D82A}"/>
                </a:extLst>
              </a:tr>
              <a:tr h="338455">
                <a:tc>
                  <a:txBody>
                    <a:bodyPr/>
                    <a:lstStyle/>
                    <a:p>
                      <a:pPr marL="0" marR="0" algn="ctr">
                        <a:spcBef>
                          <a:spcPts val="0"/>
                        </a:spcBef>
                        <a:spcAft>
                          <a:spcPts val="0"/>
                        </a:spcAft>
                      </a:pPr>
                      <a:r>
                        <a:rPr lang="en-US" sz="2000" b="1" dirty="0">
                          <a:solidFill>
                            <a:srgbClr val="0000FF"/>
                          </a:solidFill>
                          <a:latin typeface="Arial"/>
                          <a:ea typeface="Calibri"/>
                          <a:cs typeface="Times New Roman"/>
                        </a:rPr>
                        <a:t>Cơ hội như nhau</a:t>
                      </a:r>
                      <a:endParaRPr lang="en-US" sz="2000" b="1" dirty="0">
                        <a:latin typeface="Times New Roman"/>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0" b="1" dirty="0" err="1" smtClean="0">
                          <a:solidFill>
                            <a:srgbClr val="0000FF"/>
                          </a:solidFill>
                          <a:latin typeface="Arial"/>
                          <a:ea typeface="Calibri"/>
                          <a:cs typeface="Times New Roman"/>
                        </a:rPr>
                        <a:t>Đối</a:t>
                      </a:r>
                      <a:r>
                        <a:rPr lang="en-US" sz="2000" b="1" dirty="0" smtClean="0">
                          <a:solidFill>
                            <a:srgbClr val="0000FF"/>
                          </a:solidFill>
                          <a:latin typeface="Arial"/>
                          <a:ea typeface="Calibri"/>
                          <a:cs typeface="Times New Roman"/>
                        </a:rPr>
                        <a:t> </a:t>
                      </a:r>
                      <a:r>
                        <a:rPr lang="en-US" sz="2000" b="1" dirty="0">
                          <a:solidFill>
                            <a:srgbClr val="0000FF"/>
                          </a:solidFill>
                          <a:latin typeface="Arial"/>
                          <a:ea typeface="Calibri"/>
                          <a:cs typeface="Times New Roman"/>
                        </a:rPr>
                        <a:t>xử phù hợp</a:t>
                      </a:r>
                      <a:endParaRPr lang="en-US" sz="2000" b="1" dirty="0">
                        <a:latin typeface="Times New Roman"/>
                        <a:ea typeface="Calibri"/>
                        <a:cs typeface="Times New Roman"/>
                      </a:endParaRPr>
                    </a:p>
                  </a:txBody>
                  <a:tcPr marL="68580" marR="68580" marT="0" marB="0">
                    <a:lnL>
                      <a:noFill/>
                    </a:lnL>
                    <a:lnR>
                      <a:noFill/>
                    </a:lnR>
                    <a:lnT>
                      <a:noFill/>
                    </a:lnT>
                    <a:lnB>
                      <a:noFill/>
                    </a:lnB>
                  </a:tcPr>
                </a:tc>
                <a:extLst>
                  <a:ext uri="{0D108BD9-81ED-4DB2-BD59-A6C34878D82A}"/>
                </a:extLst>
              </a:tr>
              <a:tr h="338455">
                <a:tc gridSpan="2">
                  <a:txBody>
                    <a:bodyPr/>
                    <a:lstStyle/>
                    <a:p>
                      <a:pPr marL="0" marR="0" algn="ctr">
                        <a:spcBef>
                          <a:spcPts val="0"/>
                        </a:spcBef>
                        <a:spcAft>
                          <a:spcPts val="0"/>
                        </a:spcAft>
                      </a:pPr>
                      <a:r>
                        <a:rPr lang="en-US" sz="2000" b="1" dirty="0" smtClean="0">
                          <a:solidFill>
                            <a:srgbClr val="FF0000"/>
                          </a:solidFill>
                          <a:latin typeface="Arial"/>
                          <a:ea typeface="Calibri"/>
                          <a:cs typeface="Times New Roman"/>
                        </a:rPr>
                        <a:t>Kết</a:t>
                      </a:r>
                      <a:r>
                        <a:rPr lang="en-US" sz="2000" b="1" baseline="0" dirty="0" smtClean="0">
                          <a:solidFill>
                            <a:srgbClr val="FF0000"/>
                          </a:solidFill>
                          <a:latin typeface="Arial"/>
                          <a:ea typeface="Calibri"/>
                          <a:cs typeface="Times New Roman"/>
                        </a:rPr>
                        <a:t> quả công </a:t>
                      </a:r>
                      <a:r>
                        <a:rPr lang="en-US" sz="2000" b="1" baseline="0" dirty="0" err="1" smtClean="0">
                          <a:solidFill>
                            <a:srgbClr val="FF0000"/>
                          </a:solidFill>
                          <a:latin typeface="Arial"/>
                          <a:ea typeface="Calibri"/>
                          <a:cs typeface="Times New Roman"/>
                        </a:rPr>
                        <a:t>bằng</a:t>
                      </a:r>
                      <a:r>
                        <a:rPr lang="en-US" sz="2000" b="1" baseline="0" dirty="0" smtClean="0">
                          <a:solidFill>
                            <a:srgbClr val="FF0000"/>
                          </a:solidFill>
                          <a:latin typeface="Arial"/>
                          <a:ea typeface="Calibri"/>
                          <a:cs typeface="Times New Roman"/>
                        </a:rPr>
                        <a:t>            </a:t>
                      </a:r>
                      <a:r>
                        <a:rPr lang="en-US" sz="2000" b="1" dirty="0" err="1" smtClean="0">
                          <a:solidFill>
                            <a:srgbClr val="FF0000"/>
                          </a:solidFill>
                          <a:latin typeface="Arial"/>
                          <a:ea typeface="Calibri"/>
                          <a:cs typeface="Times New Roman"/>
                        </a:rPr>
                        <a:t>Bình</a:t>
                      </a:r>
                      <a:r>
                        <a:rPr lang="en-US" sz="2000" b="1" dirty="0" smtClean="0">
                          <a:solidFill>
                            <a:srgbClr val="FF0000"/>
                          </a:solidFill>
                          <a:latin typeface="Arial"/>
                          <a:ea typeface="Calibri"/>
                          <a:cs typeface="Times New Roman"/>
                        </a:rPr>
                        <a:t> đẳng thực</a:t>
                      </a:r>
                      <a:r>
                        <a:rPr lang="en-US" sz="2000" b="1" baseline="0" dirty="0" smtClean="0">
                          <a:solidFill>
                            <a:srgbClr val="FF0000"/>
                          </a:solidFill>
                          <a:latin typeface="Arial"/>
                          <a:ea typeface="Calibri"/>
                          <a:cs typeface="Times New Roman"/>
                        </a:rPr>
                        <a:t> chất</a:t>
                      </a:r>
                      <a:endParaRPr lang="en-US" sz="2000" b="1" dirty="0">
                        <a:solidFill>
                          <a:srgbClr val="FF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extLst>
                  <a:ext uri="{0D108BD9-81ED-4DB2-BD59-A6C34878D82A}"/>
                </a:extLst>
              </a:tr>
            </a:tbl>
          </a:graphicData>
        </a:graphic>
      </p:graphicFrame>
      <p:sp>
        <p:nvSpPr>
          <p:cNvPr id="9" name="Right Arrow 8"/>
          <p:cNvSpPr/>
          <p:nvPr/>
        </p:nvSpPr>
        <p:spPr>
          <a:xfrm>
            <a:off x="4343400" y="3276600"/>
            <a:ext cx="685800" cy="1492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txBox="1">
            <a:spLocks/>
          </p:cNvSpPr>
          <p:nvPr/>
        </p:nvSpPr>
        <p:spPr>
          <a:xfrm>
            <a:off x="533400" y="3962400"/>
            <a:ext cx="8229600" cy="2819400"/>
          </a:xfrm>
          <a:prstGeom prst="rect">
            <a:avLst/>
          </a:prstGeom>
          <a:solidFill>
            <a:schemeClr val="accent6">
              <a:lumMod val="20000"/>
              <a:lumOff val="80000"/>
            </a:schemeClr>
          </a:solid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
              <a:defRPr/>
            </a:pPr>
            <a:r>
              <a:rPr lang="en-US" sz="2800" b="1" dirty="0" err="1" smtClean="0">
                <a:latin typeface="+mj-lt"/>
              </a:rPr>
              <a:t>Công</a:t>
            </a:r>
            <a:r>
              <a:rPr lang="en-US" sz="2800" b="1" dirty="0" smtClean="0">
                <a:latin typeface="+mj-lt"/>
              </a:rPr>
              <a:t> </a:t>
            </a:r>
            <a:r>
              <a:rPr lang="en-US" sz="2800" b="1" dirty="0" err="1" smtClean="0">
                <a:latin typeface="+mj-lt"/>
              </a:rPr>
              <a:t>nhận</a:t>
            </a:r>
            <a:r>
              <a:rPr lang="en-US" sz="2800" b="1" dirty="0" smtClean="0">
                <a:latin typeface="+mj-lt"/>
              </a:rPr>
              <a:t> </a:t>
            </a:r>
            <a:r>
              <a:rPr lang="en-US" sz="2800" b="1" dirty="0" err="1" smtClean="0">
                <a:latin typeface="+mj-lt"/>
              </a:rPr>
              <a:t>rằng</a:t>
            </a:r>
            <a:r>
              <a:rPr lang="en-US" sz="2800" b="1" dirty="0" smtClean="0">
                <a:latin typeface="+mj-lt"/>
              </a:rPr>
              <a:t>: Nam, </a:t>
            </a:r>
            <a:r>
              <a:rPr lang="en-US" sz="2800" b="1" dirty="0" err="1" smtClean="0">
                <a:latin typeface="+mj-lt"/>
              </a:rPr>
              <a:t>nữ</a:t>
            </a:r>
            <a:r>
              <a:rPr lang="en-US" sz="2800" b="1" dirty="0" smtClean="0">
                <a:latin typeface="+mj-lt"/>
              </a:rPr>
              <a:t> </a:t>
            </a:r>
            <a:r>
              <a:rPr lang="en-US" sz="2800" b="1" dirty="0" err="1" smtClean="0">
                <a:latin typeface="+mj-lt"/>
              </a:rPr>
              <a:t>có</a:t>
            </a:r>
            <a:r>
              <a:rPr lang="en-US" sz="2800" b="1" dirty="0" smtClean="0">
                <a:latin typeface="+mj-lt"/>
              </a:rPr>
              <a:t> </a:t>
            </a:r>
            <a:r>
              <a:rPr lang="vi-VN" sz="2800" b="1" dirty="0" smtClean="0">
                <a:latin typeface="+mj-lt"/>
              </a:rPr>
              <a:t>những </a:t>
            </a:r>
            <a:r>
              <a:rPr lang="en-US" sz="2800" b="1" dirty="0" err="1" smtClean="0">
                <a:latin typeface="+mj-lt"/>
              </a:rPr>
              <a:t>khác</a:t>
            </a:r>
            <a:r>
              <a:rPr lang="en-US" sz="2800" b="1" dirty="0" smtClean="0">
                <a:latin typeface="+mj-lt"/>
              </a:rPr>
              <a:t> </a:t>
            </a:r>
            <a:r>
              <a:rPr lang="en-US" sz="2800" b="1" dirty="0" err="1" smtClean="0">
                <a:latin typeface="+mj-lt"/>
              </a:rPr>
              <a:t>biệt</a:t>
            </a:r>
            <a:r>
              <a:rPr lang="en-US" sz="2800" b="1" dirty="0" smtClean="0">
                <a:latin typeface="+mj-lt"/>
              </a:rPr>
              <a:t> </a:t>
            </a:r>
            <a:r>
              <a:rPr lang="en-US" sz="2800" b="1" dirty="0" err="1" smtClean="0">
                <a:latin typeface="+mj-lt"/>
              </a:rPr>
              <a:t>về</a:t>
            </a:r>
            <a:r>
              <a:rPr lang="en-US" sz="2800" b="1" dirty="0" smtClean="0">
                <a:latin typeface="+mj-lt"/>
              </a:rPr>
              <a:t> </a:t>
            </a:r>
            <a:r>
              <a:rPr lang="en-US" sz="2800" b="1" dirty="0" err="1" smtClean="0">
                <a:latin typeface="+mj-lt"/>
              </a:rPr>
              <a:t>giới</a:t>
            </a:r>
            <a:r>
              <a:rPr lang="en-US" sz="2800" b="1" dirty="0" smtClean="0">
                <a:latin typeface="+mj-lt"/>
              </a:rPr>
              <a:t> </a:t>
            </a:r>
            <a:r>
              <a:rPr lang="en-US" sz="2800" b="1" dirty="0" err="1" smtClean="0">
                <a:latin typeface="+mj-lt"/>
              </a:rPr>
              <a:t>tính</a:t>
            </a:r>
            <a:r>
              <a:rPr lang="en-US" sz="2800" b="1" dirty="0" smtClean="0">
                <a:latin typeface="+mj-lt"/>
              </a:rPr>
              <a:t> </a:t>
            </a:r>
            <a:r>
              <a:rPr lang="en-US" sz="2800" b="1" dirty="0" err="1" smtClean="0">
                <a:latin typeface="+mj-lt"/>
              </a:rPr>
              <a:t>và</a:t>
            </a:r>
            <a:r>
              <a:rPr lang="en-US" sz="2800" b="1" dirty="0" smtClean="0">
                <a:latin typeface="+mj-lt"/>
              </a:rPr>
              <a:t> </a:t>
            </a:r>
            <a:r>
              <a:rPr lang="en-US" sz="2800" b="1" dirty="0" err="1" smtClean="0">
                <a:latin typeface="+mj-lt"/>
              </a:rPr>
              <a:t>giới</a:t>
            </a:r>
            <a:r>
              <a:rPr lang="en-US" sz="2800" b="1" dirty="0" smtClean="0">
                <a:latin typeface="+mj-lt"/>
              </a:rPr>
              <a:t>, </a:t>
            </a:r>
            <a:r>
              <a:rPr lang="en-US" sz="2800" b="1" dirty="0" err="1" smtClean="0">
                <a:latin typeface="+mj-lt"/>
              </a:rPr>
              <a:t>vì</a:t>
            </a:r>
            <a:r>
              <a:rPr lang="en-US" sz="2800" b="1" dirty="0" smtClean="0">
                <a:latin typeface="+mj-lt"/>
              </a:rPr>
              <a:t> </a:t>
            </a:r>
            <a:r>
              <a:rPr lang="en-US" sz="2800" b="1" dirty="0" err="1" smtClean="0">
                <a:latin typeface="+mj-lt"/>
              </a:rPr>
              <a:t>vậy</a:t>
            </a:r>
            <a:r>
              <a:rPr lang="en-US" sz="2800" b="1" dirty="0" smtClean="0">
                <a:latin typeface="+mj-lt"/>
              </a:rPr>
              <a:t> </a:t>
            </a:r>
            <a:r>
              <a:rPr lang="en-US" sz="2800" b="1" dirty="0" err="1" smtClean="0">
                <a:latin typeface="+mj-lt"/>
              </a:rPr>
              <a:t>họ</a:t>
            </a:r>
            <a:r>
              <a:rPr lang="en-US" sz="2800" b="1" dirty="0" smtClean="0">
                <a:latin typeface="+mj-lt"/>
              </a:rPr>
              <a:t> </a:t>
            </a:r>
            <a:r>
              <a:rPr lang="en-US" sz="2800" b="1" dirty="0" err="1" smtClean="0">
                <a:latin typeface="+mj-lt"/>
              </a:rPr>
              <a:t>có</a:t>
            </a:r>
            <a:r>
              <a:rPr lang="en-US" sz="2800" b="1" dirty="0" smtClean="0">
                <a:latin typeface="+mj-lt"/>
              </a:rPr>
              <a:t> </a:t>
            </a:r>
            <a:r>
              <a:rPr lang="en-US" sz="2800" b="1" dirty="0" err="1" smtClean="0">
                <a:latin typeface="+mj-lt"/>
              </a:rPr>
              <a:t>những</a:t>
            </a:r>
            <a:r>
              <a:rPr lang="en-US" sz="2800" b="1" dirty="0" smtClean="0">
                <a:latin typeface="+mj-lt"/>
              </a:rPr>
              <a:t> </a:t>
            </a:r>
            <a:r>
              <a:rPr lang="en-US" sz="2800" b="1" dirty="0" err="1" smtClean="0">
                <a:latin typeface="+mj-lt"/>
              </a:rPr>
              <a:t>thách</a:t>
            </a:r>
            <a:r>
              <a:rPr lang="en-US" sz="2800" b="1" dirty="0" smtClean="0">
                <a:latin typeface="+mj-lt"/>
              </a:rPr>
              <a:t> </a:t>
            </a:r>
            <a:r>
              <a:rPr lang="en-US" sz="2800" b="1" dirty="0" err="1" smtClean="0">
                <a:latin typeface="+mj-lt"/>
              </a:rPr>
              <a:t>thức</a:t>
            </a:r>
            <a:r>
              <a:rPr lang="en-US" sz="2800" b="1" dirty="0" smtClean="0">
                <a:latin typeface="+mj-lt"/>
              </a:rPr>
              <a:t>/</a:t>
            </a:r>
            <a:r>
              <a:rPr lang="en-US" sz="2800" b="1" dirty="0" err="1" smtClean="0">
                <a:latin typeface="+mj-lt"/>
              </a:rPr>
              <a:t>rào</a:t>
            </a:r>
            <a:r>
              <a:rPr lang="en-US" sz="2800" b="1" dirty="0" smtClean="0">
                <a:latin typeface="+mj-lt"/>
              </a:rPr>
              <a:t> </a:t>
            </a:r>
            <a:r>
              <a:rPr lang="en-US" sz="2800" b="1" dirty="0" err="1" smtClean="0">
                <a:latin typeface="+mj-lt"/>
              </a:rPr>
              <a:t>cản</a:t>
            </a:r>
            <a:r>
              <a:rPr lang="en-US" sz="2800" b="1" dirty="0" smtClean="0">
                <a:latin typeface="+mj-lt"/>
              </a:rPr>
              <a:t> </a:t>
            </a:r>
            <a:r>
              <a:rPr lang="en-US" sz="2800" b="1" dirty="0" err="1" smtClean="0">
                <a:latin typeface="+mj-lt"/>
              </a:rPr>
              <a:t>khác</a:t>
            </a:r>
            <a:r>
              <a:rPr lang="en-US" sz="2800" b="1" dirty="0" smtClean="0">
                <a:latin typeface="+mj-lt"/>
              </a:rPr>
              <a:t> </a:t>
            </a:r>
            <a:r>
              <a:rPr lang="en-US" sz="2800" b="1" dirty="0" err="1" smtClean="0">
                <a:latin typeface="+mj-lt"/>
              </a:rPr>
              <a:t>nhau</a:t>
            </a:r>
            <a:r>
              <a:rPr lang="en-US" sz="2800" b="1" dirty="0" smtClean="0">
                <a:latin typeface="+mj-lt"/>
              </a:rPr>
              <a:t> </a:t>
            </a:r>
            <a:r>
              <a:rPr lang="en-US" sz="2800" b="1" dirty="0" err="1" smtClean="0">
                <a:latin typeface="+mj-lt"/>
              </a:rPr>
              <a:t>trong</a:t>
            </a:r>
            <a:r>
              <a:rPr lang="en-US" sz="2800" b="1" dirty="0" smtClean="0">
                <a:latin typeface="+mj-lt"/>
              </a:rPr>
              <a:t> </a:t>
            </a:r>
            <a:r>
              <a:rPr lang="en-US" sz="2800" b="1" dirty="0" err="1" smtClean="0">
                <a:latin typeface="+mj-lt"/>
              </a:rPr>
              <a:t>công</a:t>
            </a:r>
            <a:r>
              <a:rPr lang="en-US" sz="2800" b="1" dirty="0" smtClean="0">
                <a:latin typeface="+mj-lt"/>
              </a:rPr>
              <a:t> </a:t>
            </a:r>
            <a:r>
              <a:rPr lang="en-US" sz="2800" b="1" dirty="0" err="1" smtClean="0">
                <a:latin typeface="+mj-lt"/>
              </a:rPr>
              <a:t>việc</a:t>
            </a:r>
            <a:r>
              <a:rPr lang="en-US" sz="2800" b="1" dirty="0" smtClean="0">
                <a:latin typeface="+mj-lt"/>
              </a:rPr>
              <a:t> </a:t>
            </a:r>
            <a:r>
              <a:rPr lang="en-US" sz="2800" b="1" dirty="0" err="1" smtClean="0">
                <a:latin typeface="+mj-lt"/>
              </a:rPr>
              <a:t>và</a:t>
            </a:r>
            <a:r>
              <a:rPr lang="en-US" sz="2800" b="1" dirty="0" smtClean="0">
                <a:latin typeface="+mj-lt"/>
              </a:rPr>
              <a:t> </a:t>
            </a:r>
            <a:r>
              <a:rPr lang="en-US" sz="2800" b="1" dirty="0" err="1" smtClean="0">
                <a:latin typeface="+mj-lt"/>
              </a:rPr>
              <a:t>trong</a:t>
            </a:r>
            <a:r>
              <a:rPr lang="en-US" sz="2800" b="1" dirty="0" smtClean="0">
                <a:latin typeface="+mj-lt"/>
              </a:rPr>
              <a:t> </a:t>
            </a:r>
            <a:r>
              <a:rPr lang="en-US" sz="2800" b="1" dirty="0" err="1" smtClean="0">
                <a:latin typeface="+mj-lt"/>
              </a:rPr>
              <a:t>cuộc</a:t>
            </a:r>
            <a:r>
              <a:rPr lang="en-US" sz="2800" b="1" dirty="0" smtClean="0">
                <a:latin typeface="+mj-lt"/>
              </a:rPr>
              <a:t> </a:t>
            </a:r>
            <a:r>
              <a:rPr lang="en-US" sz="2800" b="1" dirty="0" err="1" smtClean="0">
                <a:latin typeface="+mj-lt"/>
              </a:rPr>
              <a:t>sống</a:t>
            </a:r>
            <a:r>
              <a:rPr lang="en-US" sz="2800" b="1" dirty="0" smtClean="0">
                <a:latin typeface="+mj-lt"/>
              </a:rPr>
              <a:t>.</a:t>
            </a:r>
          </a:p>
          <a:p>
            <a:pPr algn="just">
              <a:buFont typeface="Wingdings" pitchFamily="2" charset="2"/>
              <a:buChar char="§"/>
              <a:defRPr/>
            </a:pPr>
            <a:r>
              <a:rPr lang="en-US" sz="2800" b="1" dirty="0" err="1" smtClean="0">
                <a:latin typeface="+mj-lt"/>
              </a:rPr>
              <a:t>Cần</a:t>
            </a:r>
            <a:r>
              <a:rPr lang="en-US" sz="2800" b="1" dirty="0" smtClean="0">
                <a:latin typeface="+mj-lt"/>
              </a:rPr>
              <a:t> </a:t>
            </a:r>
            <a:r>
              <a:rPr lang="en-US" sz="2800" b="1" dirty="0" err="1" smtClean="0">
                <a:latin typeface="+mj-lt"/>
              </a:rPr>
              <a:t>có</a:t>
            </a:r>
            <a:r>
              <a:rPr lang="en-US" sz="2800" b="1" dirty="0" smtClean="0">
                <a:latin typeface="+mj-lt"/>
              </a:rPr>
              <a:t> </a:t>
            </a:r>
            <a:r>
              <a:rPr lang="en-US" sz="2800" b="1" dirty="0" err="1" smtClean="0">
                <a:latin typeface="+mj-lt"/>
              </a:rPr>
              <a:t>sự</a:t>
            </a:r>
            <a:r>
              <a:rPr lang="en-US" sz="2800" b="1" dirty="0" smtClean="0">
                <a:latin typeface="+mj-lt"/>
              </a:rPr>
              <a:t> </a:t>
            </a:r>
            <a:r>
              <a:rPr lang="en-US" sz="2800" b="1" dirty="0" err="1" smtClean="0">
                <a:latin typeface="+mj-lt"/>
              </a:rPr>
              <a:t>đối</a:t>
            </a:r>
            <a:r>
              <a:rPr lang="en-US" sz="2800" b="1" dirty="0" smtClean="0">
                <a:latin typeface="+mj-lt"/>
              </a:rPr>
              <a:t> </a:t>
            </a:r>
            <a:r>
              <a:rPr lang="en-US" sz="2800" b="1" dirty="0" err="1" smtClean="0">
                <a:latin typeface="+mj-lt"/>
              </a:rPr>
              <a:t>xử</a:t>
            </a:r>
            <a:r>
              <a:rPr lang="en-US" sz="2800" b="1" dirty="0" smtClean="0">
                <a:latin typeface="+mj-lt"/>
              </a:rPr>
              <a:t> </a:t>
            </a:r>
            <a:r>
              <a:rPr lang="en-US" sz="2800" b="1" dirty="0" err="1" smtClean="0">
                <a:latin typeface="+mj-lt"/>
              </a:rPr>
              <a:t>phù</a:t>
            </a:r>
            <a:r>
              <a:rPr lang="en-US" sz="2800" b="1" dirty="0" smtClean="0">
                <a:latin typeface="+mj-lt"/>
              </a:rPr>
              <a:t> </a:t>
            </a:r>
            <a:r>
              <a:rPr lang="en-US" sz="2800" b="1" dirty="0" err="1" smtClean="0">
                <a:latin typeface="+mj-lt"/>
              </a:rPr>
              <a:t>hợp</a:t>
            </a:r>
            <a:r>
              <a:rPr lang="en-US" sz="2800" b="1" dirty="0" smtClean="0">
                <a:latin typeface="+mj-lt"/>
              </a:rPr>
              <a:t> – </a:t>
            </a:r>
            <a:r>
              <a:rPr lang="en-US" sz="2800" b="1" dirty="0" err="1" smtClean="0">
                <a:latin typeface="+mj-lt"/>
              </a:rPr>
              <a:t>Đó</a:t>
            </a:r>
            <a:r>
              <a:rPr lang="en-US" sz="2800" b="1" dirty="0" smtClean="0">
                <a:latin typeface="+mj-lt"/>
              </a:rPr>
              <a:t> </a:t>
            </a:r>
            <a:r>
              <a:rPr lang="en-US" sz="2800" b="1" dirty="0" err="1" smtClean="0">
                <a:latin typeface="+mj-lt"/>
              </a:rPr>
              <a:t>là</a:t>
            </a:r>
            <a:r>
              <a:rPr lang="en-US" sz="2800" b="1" dirty="0" smtClean="0">
                <a:latin typeface="+mj-lt"/>
              </a:rPr>
              <a:t> </a:t>
            </a:r>
            <a:r>
              <a:rPr lang="en-US" sz="2800" b="1" dirty="0" err="1" smtClean="0">
                <a:latin typeface="+mj-lt"/>
              </a:rPr>
              <a:t>những</a:t>
            </a:r>
            <a:r>
              <a:rPr lang="en-US" sz="2800" b="1" dirty="0" smtClean="0">
                <a:latin typeface="+mj-lt"/>
              </a:rPr>
              <a:t> </a:t>
            </a:r>
            <a:r>
              <a:rPr lang="en-US" sz="2800" b="1" dirty="0" err="1" smtClean="0">
                <a:solidFill>
                  <a:srgbClr val="0000FF"/>
                </a:solidFill>
                <a:latin typeface="+mj-lt"/>
              </a:rPr>
              <a:t>chính</a:t>
            </a:r>
            <a:r>
              <a:rPr lang="en-US" sz="2800" b="1" dirty="0" smtClean="0">
                <a:solidFill>
                  <a:srgbClr val="0000FF"/>
                </a:solidFill>
                <a:latin typeface="+mj-lt"/>
              </a:rPr>
              <a:t> </a:t>
            </a:r>
            <a:r>
              <a:rPr lang="en-US" sz="2800" b="1" dirty="0" err="1" smtClean="0">
                <a:solidFill>
                  <a:srgbClr val="0000FF"/>
                </a:solidFill>
                <a:latin typeface="+mj-lt"/>
              </a:rPr>
              <a:t>sách</a:t>
            </a:r>
            <a:r>
              <a:rPr lang="en-US" sz="2800" b="1" dirty="0" smtClean="0">
                <a:solidFill>
                  <a:srgbClr val="0000FF"/>
                </a:solidFill>
                <a:latin typeface="+mj-lt"/>
              </a:rPr>
              <a:t>/</a:t>
            </a:r>
            <a:r>
              <a:rPr lang="en-US" sz="2800" b="1" dirty="0" err="1" smtClean="0">
                <a:solidFill>
                  <a:srgbClr val="0000FF"/>
                </a:solidFill>
                <a:latin typeface="+mj-lt"/>
              </a:rPr>
              <a:t>biện</a:t>
            </a:r>
            <a:r>
              <a:rPr lang="en-US" sz="2800" b="1" dirty="0" smtClean="0">
                <a:solidFill>
                  <a:srgbClr val="0000FF"/>
                </a:solidFill>
                <a:latin typeface="+mj-lt"/>
              </a:rPr>
              <a:t> </a:t>
            </a:r>
            <a:r>
              <a:rPr lang="en-US" sz="2800" b="1" dirty="0" err="1" smtClean="0">
                <a:solidFill>
                  <a:srgbClr val="0000FF"/>
                </a:solidFill>
                <a:latin typeface="+mj-lt"/>
              </a:rPr>
              <a:t>pháp</a:t>
            </a:r>
            <a:r>
              <a:rPr lang="en-US" sz="2800" b="1" dirty="0" smtClean="0">
                <a:solidFill>
                  <a:srgbClr val="0000FF"/>
                </a:solidFill>
                <a:latin typeface="+mj-lt"/>
              </a:rPr>
              <a:t> </a:t>
            </a:r>
            <a:r>
              <a:rPr lang="en-US" sz="2800" b="1" dirty="0" err="1" smtClean="0">
                <a:solidFill>
                  <a:srgbClr val="0000FF"/>
                </a:solidFill>
                <a:latin typeface="+mj-lt"/>
              </a:rPr>
              <a:t>hỗ</a:t>
            </a:r>
            <a:r>
              <a:rPr lang="en-US" sz="2800" b="1" dirty="0" smtClean="0">
                <a:solidFill>
                  <a:srgbClr val="0000FF"/>
                </a:solidFill>
                <a:latin typeface="+mj-lt"/>
              </a:rPr>
              <a:t> </a:t>
            </a:r>
            <a:r>
              <a:rPr lang="en-US" sz="2800" b="1" dirty="0" err="1" smtClean="0">
                <a:solidFill>
                  <a:srgbClr val="0000FF"/>
                </a:solidFill>
                <a:latin typeface="+mj-lt"/>
              </a:rPr>
              <a:t>trợ</a:t>
            </a:r>
            <a:r>
              <a:rPr lang="en-US" sz="2800" b="1" dirty="0" smtClean="0">
                <a:solidFill>
                  <a:srgbClr val="0000FF"/>
                </a:solidFill>
                <a:latin typeface="+mj-lt"/>
              </a:rPr>
              <a:t> </a:t>
            </a:r>
            <a:r>
              <a:rPr lang="en-US" sz="2800" b="1" dirty="0" err="1" smtClean="0">
                <a:solidFill>
                  <a:srgbClr val="0000FF"/>
                </a:solidFill>
                <a:latin typeface="+mj-lt"/>
              </a:rPr>
              <a:t>đặc</a:t>
            </a:r>
            <a:r>
              <a:rPr lang="en-US" sz="2800" b="1" dirty="0" smtClean="0">
                <a:solidFill>
                  <a:srgbClr val="0000FF"/>
                </a:solidFill>
                <a:latin typeface="+mj-lt"/>
              </a:rPr>
              <a:t> </a:t>
            </a:r>
            <a:r>
              <a:rPr lang="en-US" sz="2800" b="1" dirty="0" err="1" smtClean="0">
                <a:solidFill>
                  <a:srgbClr val="0000FF"/>
                </a:solidFill>
                <a:latin typeface="+mj-lt"/>
              </a:rPr>
              <a:t>biệt</a:t>
            </a:r>
            <a:r>
              <a:rPr lang="en-US" sz="2800" b="1" dirty="0" smtClean="0">
                <a:solidFill>
                  <a:srgbClr val="FF0000"/>
                </a:solidFill>
                <a:latin typeface="+mj-lt"/>
              </a:rPr>
              <a:t> </a:t>
            </a:r>
            <a:r>
              <a:rPr lang="vi-VN" sz="2800" b="1" dirty="0" smtClean="0">
                <a:latin typeface="Calibri" pitchFamily="34" charset="0"/>
              </a:rPr>
              <a:t>nhằm </a:t>
            </a:r>
            <a:r>
              <a:rPr lang="en-US" sz="2800" b="1" dirty="0" err="1" smtClean="0">
                <a:latin typeface="Calibri" pitchFamily="34" charset="0"/>
              </a:rPr>
              <a:t>thúc</a:t>
            </a:r>
            <a:r>
              <a:rPr lang="en-US" sz="2800" b="1" dirty="0" smtClean="0">
                <a:latin typeface="Calibri" pitchFamily="34" charset="0"/>
              </a:rPr>
              <a:t> </a:t>
            </a:r>
            <a:r>
              <a:rPr lang="en-US" sz="2800" b="1" dirty="0" err="1" smtClean="0">
                <a:latin typeface="Calibri" pitchFamily="34" charset="0"/>
              </a:rPr>
              <a:t>đẩy</a:t>
            </a:r>
            <a:r>
              <a:rPr lang="en-US" sz="2800" b="1" dirty="0" smtClean="0">
                <a:latin typeface="Calibri" pitchFamily="34" charset="0"/>
              </a:rPr>
              <a:t> </a:t>
            </a:r>
            <a:r>
              <a:rPr lang="en-US" sz="2800" b="1" dirty="0" err="1" smtClean="0">
                <a:latin typeface="Calibri" pitchFamily="34" charset="0"/>
              </a:rPr>
              <a:t>và</a:t>
            </a:r>
            <a:r>
              <a:rPr lang="en-US" sz="2800" b="1" dirty="0" smtClean="0">
                <a:latin typeface="Calibri" pitchFamily="34" charset="0"/>
              </a:rPr>
              <a:t> </a:t>
            </a:r>
            <a:r>
              <a:rPr lang="vi-VN" sz="2800" b="1" dirty="0" smtClean="0">
                <a:latin typeface="Calibri" pitchFamily="34" charset="0"/>
              </a:rPr>
              <a:t>đảm bảo </a:t>
            </a:r>
            <a:r>
              <a:rPr lang="vi-VN" sz="2800" b="1" dirty="0" smtClean="0">
                <a:solidFill>
                  <a:srgbClr val="FF0000"/>
                </a:solidFill>
                <a:latin typeface="Calibri" pitchFamily="34" charset="0"/>
              </a:rPr>
              <a:t>bình đẳng giới thực chất</a:t>
            </a:r>
            <a:endParaRPr lang="vi-VN" sz="2800" b="1" dirty="0">
              <a:solidFill>
                <a:srgbClr val="FF0000"/>
              </a:solidFill>
              <a:latin typeface="Calibri" pitchFamily="34" charset="0"/>
            </a:endParaRPr>
          </a:p>
        </p:txBody>
      </p:sp>
      <p:sp>
        <p:nvSpPr>
          <p:cNvPr id="11" name="Title 1"/>
          <p:cNvSpPr txBox="1">
            <a:spLocks/>
          </p:cNvSpPr>
          <p:nvPr/>
        </p:nvSpPr>
        <p:spPr>
          <a:xfrm>
            <a:off x="381000" y="152400"/>
            <a:ext cx="82296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b="1" dirty="0" smtClean="0">
                <a:solidFill>
                  <a:srgbClr val="FF0000"/>
                </a:solidFill>
              </a:rPr>
              <a:t>BIỆN PHÁP THÚC ĐẨY BÌNH ĐẲNG GIỚI</a:t>
            </a:r>
          </a:p>
        </p:txBody>
      </p:sp>
    </p:spTree>
    <p:extLst>
      <p:ext uri="{BB962C8B-B14F-4D97-AF65-F5344CB8AC3E}">
        <p14:creationId xmlns:p14="http://schemas.microsoft.com/office/powerpoint/2010/main" val="377622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additive="base">
                                        <p:cTn id="2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28600"/>
            <a:ext cx="9144000" cy="762000"/>
          </a:xfrm>
        </p:spPr>
        <p:txBody>
          <a:bodyPr/>
          <a:lstStyle/>
          <a:p>
            <a:pPr algn="ctr"/>
            <a:r>
              <a:rPr lang="en-US" altLang="en-US" sz="3000" b="1" dirty="0" err="1" smtClean="0">
                <a:solidFill>
                  <a:schemeClr val="tx2"/>
                </a:solidFill>
                <a:latin typeface="Arial" pitchFamily="34" charset="0"/>
                <a:ea typeface="ＭＳ Ｐゴシック" pitchFamily="34" charset="-128"/>
                <a:cs typeface="Arial" pitchFamily="34" charset="0"/>
              </a:rPr>
              <a:t>Ví</a:t>
            </a:r>
            <a:r>
              <a:rPr lang="en-US" altLang="en-US" sz="3000" b="1" dirty="0" smtClean="0">
                <a:solidFill>
                  <a:schemeClr val="tx2"/>
                </a:solidFill>
                <a:latin typeface="Arial" pitchFamily="34" charset="0"/>
                <a:ea typeface="ＭＳ Ｐゴシック" pitchFamily="34" charset="-128"/>
                <a:cs typeface="Arial" pitchFamily="34" charset="0"/>
              </a:rPr>
              <a:t> </a:t>
            </a:r>
            <a:r>
              <a:rPr lang="en-US" altLang="en-US" sz="3000" b="1" dirty="0" err="1" smtClean="0">
                <a:solidFill>
                  <a:schemeClr val="tx2"/>
                </a:solidFill>
                <a:latin typeface="Arial" pitchFamily="34" charset="0"/>
                <a:ea typeface="ＭＳ Ｐゴシック" pitchFamily="34" charset="-128"/>
                <a:cs typeface="Arial" pitchFamily="34" charset="0"/>
              </a:rPr>
              <a:t>dụ</a:t>
            </a:r>
            <a:r>
              <a:rPr lang="en-US" altLang="en-US" sz="3000" b="1" dirty="0" smtClean="0">
                <a:solidFill>
                  <a:schemeClr val="tx2"/>
                </a:solidFill>
                <a:latin typeface="Arial" pitchFamily="34" charset="0"/>
                <a:ea typeface="ＭＳ Ｐゴシック" pitchFamily="34" charset="-128"/>
                <a:cs typeface="Arial" pitchFamily="34" charset="0"/>
              </a:rPr>
              <a:t>: </a:t>
            </a:r>
            <a:r>
              <a:rPr lang="en-US" altLang="en-US" sz="3000" b="1" dirty="0" smtClean="0">
                <a:solidFill>
                  <a:srgbClr val="FF0000"/>
                </a:solidFill>
                <a:latin typeface="Arial" pitchFamily="34" charset="0"/>
                <a:ea typeface="ＭＳ Ｐゴシック" pitchFamily="34" charset="-128"/>
                <a:cs typeface="Arial" pitchFamily="34" charset="0"/>
              </a:rPr>
              <a:t>BĐG </a:t>
            </a:r>
            <a:r>
              <a:rPr lang="en-US" altLang="en-US" sz="3000" b="1" dirty="0" err="1" smtClean="0">
                <a:solidFill>
                  <a:srgbClr val="FF0000"/>
                </a:solidFill>
                <a:latin typeface="Arial" pitchFamily="34" charset="0"/>
                <a:ea typeface="ＭＳ Ｐゴシック" pitchFamily="34" charset="-128"/>
                <a:cs typeface="Arial" pitchFamily="34" charset="0"/>
              </a:rPr>
              <a:t>thực</a:t>
            </a:r>
            <a:r>
              <a:rPr lang="en-US" altLang="en-US" sz="3000" b="1" dirty="0" smtClean="0">
                <a:solidFill>
                  <a:srgbClr val="FF0000"/>
                </a:solidFill>
                <a:latin typeface="Arial" pitchFamily="34" charset="0"/>
                <a:ea typeface="ＭＳ Ｐゴシック" pitchFamily="34" charset="-128"/>
                <a:cs typeface="Arial" pitchFamily="34" charset="0"/>
              </a:rPr>
              <a:t> </a:t>
            </a:r>
            <a:r>
              <a:rPr lang="en-US" altLang="en-US" sz="3000" b="1" dirty="0" err="1" smtClean="0">
                <a:solidFill>
                  <a:srgbClr val="FF0000"/>
                </a:solidFill>
                <a:latin typeface="Arial" pitchFamily="34" charset="0"/>
                <a:ea typeface="ＭＳ Ｐゴシック" pitchFamily="34" charset="-128"/>
                <a:cs typeface="Arial" pitchFamily="34" charset="0"/>
              </a:rPr>
              <a:t>chất</a:t>
            </a:r>
            <a:r>
              <a:rPr lang="en-US" altLang="en-US" sz="3000" b="1" dirty="0" smtClean="0">
                <a:solidFill>
                  <a:srgbClr val="FF0000"/>
                </a:solidFill>
                <a:latin typeface="Arial" pitchFamily="34" charset="0"/>
                <a:ea typeface="ＭＳ Ｐゴシック" pitchFamily="34" charset="-128"/>
                <a:cs typeface="Arial" pitchFamily="34" charset="0"/>
              </a:rPr>
              <a:t> </a:t>
            </a:r>
            <a:r>
              <a:rPr lang="en-US" altLang="en-US" sz="3000" b="1" dirty="0" err="1" smtClean="0">
                <a:solidFill>
                  <a:srgbClr val="0000FF"/>
                </a:solidFill>
                <a:latin typeface="Arial" pitchFamily="34" charset="0"/>
                <a:ea typeface="ＭＳ Ｐゴシック" pitchFamily="34" charset="-128"/>
                <a:cs typeface="Arial" pitchFamily="34" charset="0"/>
              </a:rPr>
              <a:t>trong</a:t>
            </a:r>
            <a:r>
              <a:rPr lang="en-US" altLang="en-US" sz="3000" b="1" dirty="0" smtClean="0">
                <a:solidFill>
                  <a:srgbClr val="0000FF"/>
                </a:solidFill>
                <a:latin typeface="Arial" pitchFamily="34" charset="0"/>
                <a:ea typeface="ＭＳ Ｐゴシック" pitchFamily="34" charset="-128"/>
                <a:cs typeface="Arial" pitchFamily="34" charset="0"/>
              </a:rPr>
              <a:t> </a:t>
            </a:r>
            <a:r>
              <a:rPr lang="en-US" altLang="en-US" sz="3000" b="1" dirty="0" err="1" smtClean="0">
                <a:solidFill>
                  <a:srgbClr val="0000FF"/>
                </a:solidFill>
                <a:latin typeface="Arial" pitchFamily="34" charset="0"/>
                <a:ea typeface="ＭＳ Ｐゴシック" pitchFamily="34" charset="-128"/>
                <a:cs typeface="Arial" pitchFamily="34" charset="0"/>
              </a:rPr>
              <a:t>giáo</a:t>
            </a:r>
            <a:r>
              <a:rPr lang="en-US" altLang="en-US" sz="3000" b="1" dirty="0" smtClean="0">
                <a:solidFill>
                  <a:srgbClr val="0000FF"/>
                </a:solidFill>
                <a:latin typeface="Arial" pitchFamily="34" charset="0"/>
                <a:ea typeface="ＭＳ Ｐゴシック" pitchFamily="34" charset="-128"/>
                <a:cs typeface="Arial" pitchFamily="34" charset="0"/>
              </a:rPr>
              <a:t> </a:t>
            </a:r>
            <a:r>
              <a:rPr lang="en-US" altLang="en-US" sz="3000" b="1" dirty="0" err="1" smtClean="0">
                <a:solidFill>
                  <a:srgbClr val="0000FF"/>
                </a:solidFill>
                <a:latin typeface="Arial" pitchFamily="34" charset="0"/>
                <a:ea typeface="ＭＳ Ｐゴシック" pitchFamily="34" charset="-128"/>
                <a:cs typeface="Arial" pitchFamily="34" charset="0"/>
              </a:rPr>
              <a:t>dục</a:t>
            </a:r>
            <a:r>
              <a:rPr lang="en-US" altLang="en-US" sz="3000" b="1" dirty="0" smtClean="0">
                <a:solidFill>
                  <a:srgbClr val="0000FF"/>
                </a:solidFill>
                <a:latin typeface="Arial" pitchFamily="34" charset="0"/>
                <a:ea typeface="ＭＳ Ｐゴシック" pitchFamily="34" charset="-128"/>
                <a:cs typeface="Arial" pitchFamily="34" charset="0"/>
              </a:rPr>
              <a:t> </a:t>
            </a:r>
            <a:r>
              <a:rPr lang="en-US" altLang="en-US" sz="3000" b="1" dirty="0" err="1" smtClean="0">
                <a:solidFill>
                  <a:srgbClr val="0000FF"/>
                </a:solidFill>
                <a:latin typeface="Arial" pitchFamily="34" charset="0"/>
                <a:ea typeface="ＭＳ Ｐゴシック" pitchFamily="34" charset="-128"/>
                <a:cs typeface="Arial" pitchFamily="34" charset="0"/>
              </a:rPr>
              <a:t>nghĩa</a:t>
            </a:r>
            <a:r>
              <a:rPr lang="en-US" altLang="en-US" sz="3000" b="1" dirty="0" smtClean="0">
                <a:solidFill>
                  <a:srgbClr val="0000FF"/>
                </a:solidFill>
                <a:latin typeface="Arial" pitchFamily="34" charset="0"/>
                <a:ea typeface="ＭＳ Ｐゴシック" pitchFamily="34" charset="-128"/>
                <a:cs typeface="Arial" pitchFamily="34" charset="0"/>
              </a:rPr>
              <a:t> </a:t>
            </a:r>
            <a:r>
              <a:rPr lang="en-US" altLang="en-US" sz="3000" b="1" dirty="0" err="1" smtClean="0">
                <a:solidFill>
                  <a:srgbClr val="0000FF"/>
                </a:solidFill>
                <a:latin typeface="Arial" pitchFamily="34" charset="0"/>
                <a:ea typeface="ＭＳ Ｐゴシック" pitchFamily="34" charset="-128"/>
                <a:cs typeface="Arial" pitchFamily="34" charset="0"/>
              </a:rPr>
              <a:t>là</a:t>
            </a:r>
            <a:r>
              <a:rPr lang="en-US" altLang="en-US" sz="3000" b="1" dirty="0" smtClean="0">
                <a:solidFill>
                  <a:srgbClr val="0000FF"/>
                </a:solidFill>
                <a:latin typeface="Arial" pitchFamily="34" charset="0"/>
                <a:ea typeface="ＭＳ Ｐゴシック" pitchFamily="34" charset="-128"/>
                <a:cs typeface="Arial" pitchFamily="34" charset="0"/>
              </a:rPr>
              <a:t>:</a:t>
            </a:r>
            <a:endParaRPr lang="en-US" altLang="en-US" sz="3000" dirty="0" smtClean="0">
              <a:solidFill>
                <a:srgbClr val="0000FF"/>
              </a:solidFill>
              <a:latin typeface="Arial" pitchFamily="34" charset="0"/>
              <a:ea typeface="ＭＳ Ｐゴシック" pitchFamily="34" charset="-128"/>
              <a:cs typeface="Arial" pitchFamily="34" charset="0"/>
            </a:endParaRPr>
          </a:p>
        </p:txBody>
      </p:sp>
      <p:sp>
        <p:nvSpPr>
          <p:cNvPr id="43011" name="Content Placeholder 2"/>
          <p:cNvSpPr>
            <a:spLocks noGrp="1"/>
          </p:cNvSpPr>
          <p:nvPr>
            <p:ph idx="1"/>
          </p:nvPr>
        </p:nvSpPr>
        <p:spPr>
          <a:xfrm>
            <a:off x="228599" y="995144"/>
            <a:ext cx="8765275" cy="5651316"/>
          </a:xfrm>
        </p:spPr>
        <p:txBody>
          <a:bodyPr>
            <a:normAutofit/>
          </a:bodyPr>
          <a:lstStyle/>
          <a:p>
            <a:pPr marL="457200" indent="-457200">
              <a:buClr>
                <a:srgbClr val="FF0000"/>
              </a:buClr>
              <a:buFont typeface="Wingdings 2" pitchFamily="18" charset="2"/>
              <a:buChar char="E"/>
            </a:pPr>
            <a:r>
              <a:rPr lang="vi-VN" altLang="en-US" sz="2800" dirty="0" smtClean="0">
                <a:solidFill>
                  <a:srgbClr val="000000"/>
                </a:solidFill>
                <a:latin typeface="Tahoma" pitchFamily="34" charset="0"/>
                <a:ea typeface="ＭＳ Ｐゴシック" pitchFamily="34" charset="-128"/>
                <a:cs typeface="Tahoma" pitchFamily="34" charset="0"/>
              </a:rPr>
              <a:t>Bình đẳng về độ tuổi đi học, đào</a:t>
            </a:r>
            <a:r>
              <a:rPr lang="en-US" altLang="en-US" sz="2800" dirty="0" smtClean="0">
                <a:solidFill>
                  <a:srgbClr val="000000"/>
                </a:solidFill>
                <a:latin typeface="Tahoma" pitchFamily="34" charset="0"/>
                <a:ea typeface="ＭＳ Ｐゴシック" pitchFamily="34" charset="-128"/>
                <a:cs typeface="Tahoma" pitchFamily="34" charset="0"/>
              </a:rPr>
              <a:t> </a:t>
            </a:r>
            <a:r>
              <a:rPr lang="vi-VN" altLang="en-US" sz="2800" dirty="0" smtClean="0">
                <a:solidFill>
                  <a:srgbClr val="000000"/>
                </a:solidFill>
                <a:latin typeface="Tahoma" pitchFamily="34" charset="0"/>
                <a:ea typeface="ＭＳ Ｐゴシック" pitchFamily="34" charset="-128"/>
                <a:cs typeface="Tahoma" pitchFamily="34" charset="0"/>
              </a:rPr>
              <a:t>tạo, bồi dưỡng</a:t>
            </a:r>
          </a:p>
          <a:p>
            <a:pPr marL="457200" indent="-457200">
              <a:buClr>
                <a:srgbClr val="FF0000"/>
              </a:buClr>
              <a:buFont typeface="Wingdings 2" pitchFamily="18" charset="2"/>
              <a:buChar char="E"/>
            </a:pPr>
            <a:r>
              <a:rPr lang="vi-VN" altLang="en-US" sz="2800" dirty="0" smtClean="0">
                <a:solidFill>
                  <a:srgbClr val="000000"/>
                </a:solidFill>
                <a:latin typeface="Tahoma" pitchFamily="34" charset="0"/>
                <a:ea typeface="ＭＳ Ｐゴシック" pitchFamily="34" charset="-128"/>
                <a:cs typeface="Tahoma" pitchFamily="34" charset="0"/>
              </a:rPr>
              <a:t>B</a:t>
            </a:r>
            <a:r>
              <a:rPr lang="en-US" altLang="en-US" sz="2800" dirty="0" err="1" smtClean="0">
                <a:solidFill>
                  <a:srgbClr val="000000"/>
                </a:solidFill>
                <a:latin typeface="Tahoma" pitchFamily="34" charset="0"/>
                <a:ea typeface="ＭＳ Ｐゴシック" pitchFamily="34" charset="-128"/>
                <a:cs typeface="Tahoma" pitchFamily="34" charset="0"/>
              </a:rPr>
              <a:t>ình</a:t>
            </a:r>
            <a:r>
              <a:rPr lang="en-US" altLang="en-US" sz="2800" dirty="0" smtClean="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đẳng</a:t>
            </a:r>
            <a:r>
              <a:rPr lang="en-US" altLang="en-US" sz="2800" dirty="0" smtClean="0">
                <a:solidFill>
                  <a:srgbClr val="000000"/>
                </a:solidFill>
                <a:latin typeface="Tahoma" pitchFamily="34" charset="0"/>
                <a:ea typeface="ＭＳ Ｐゴシック" pitchFamily="34" charset="-128"/>
                <a:cs typeface="Tahoma" pitchFamily="34" charset="0"/>
              </a:rPr>
              <a:t> </a:t>
            </a:r>
            <a:r>
              <a:rPr lang="vi-VN" altLang="en-US" sz="2800" dirty="0" smtClean="0">
                <a:solidFill>
                  <a:srgbClr val="000000"/>
                </a:solidFill>
                <a:latin typeface="Tahoma" pitchFamily="34" charset="0"/>
                <a:ea typeface="ＭＳ Ｐゴシック" pitchFamily="34" charset="-128"/>
                <a:cs typeface="Tahoma" pitchFamily="34" charset="0"/>
              </a:rPr>
              <a:t>VỀ CHẤT LƯỢNG</a:t>
            </a:r>
            <a:r>
              <a:rPr lang="en-US" altLang="en-US" sz="2800" dirty="0" smtClean="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giáo</a:t>
            </a:r>
            <a:r>
              <a:rPr lang="en-US" altLang="en-US" sz="2800" dirty="0" smtClean="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dục</a:t>
            </a:r>
            <a:r>
              <a:rPr lang="en-US" altLang="en-US" sz="2800" dirty="0" smtClean="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và</a:t>
            </a:r>
            <a:r>
              <a:rPr lang="en-US" altLang="en-US" sz="2800" dirty="0" smtClean="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đào</a:t>
            </a:r>
            <a:r>
              <a:rPr lang="en-US" altLang="en-US" sz="2800" dirty="0" smtClean="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tạo</a:t>
            </a:r>
            <a:r>
              <a:rPr lang="en-US" altLang="en-US" sz="2800" dirty="0" smtClean="0">
                <a:solidFill>
                  <a:srgbClr val="000000"/>
                </a:solidFill>
                <a:latin typeface="Tahoma" pitchFamily="34" charset="0"/>
                <a:ea typeface="ＭＳ Ｐゴシック" pitchFamily="34" charset="-128"/>
                <a:cs typeface="Tahoma" pitchFamily="34" charset="0"/>
              </a:rPr>
              <a:t>:</a:t>
            </a:r>
            <a:endParaRPr lang="vi-VN" altLang="en-US" sz="2800" dirty="0" smtClean="0">
              <a:solidFill>
                <a:srgbClr val="000000"/>
              </a:solidFill>
              <a:latin typeface="Tahoma" pitchFamily="34" charset="0"/>
              <a:ea typeface="ＭＳ Ｐゴシック" pitchFamily="34" charset="-128"/>
              <a:cs typeface="Tahoma" pitchFamily="34" charset="0"/>
            </a:endParaRP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a:t>
            </a:r>
            <a:r>
              <a:rPr lang="en-US" altLang="en-US" i="1" dirty="0" err="1">
                <a:solidFill>
                  <a:srgbClr val="0000FF"/>
                </a:solidFill>
                <a:latin typeface="Calibri" pitchFamily="34" charset="0"/>
                <a:ea typeface="Tahoma" pitchFamily="34" charset="0"/>
                <a:cs typeface="Arial" pitchFamily="34" charset="0"/>
              </a:rPr>
              <a:t>cả</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quá trình học tập</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hoạt</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động</a:t>
            </a:r>
            <a:r>
              <a:rPr lang="en-US" altLang="en-US" i="1" dirty="0">
                <a:solidFill>
                  <a:srgbClr val="0000FF"/>
                </a:solidFill>
                <a:latin typeface="Calibri" pitchFamily="34" charset="0"/>
                <a:ea typeface="Tahoma" pitchFamily="34" charset="0"/>
                <a:cs typeface="Arial" pitchFamily="34" charset="0"/>
              </a:rPr>
              <a:t> </a:t>
            </a: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a:t>
            </a:r>
            <a:r>
              <a:rPr lang="en-US" altLang="en-US" i="1" dirty="0" err="1">
                <a:solidFill>
                  <a:srgbClr val="0000FF"/>
                </a:solidFill>
                <a:latin typeface="Calibri" pitchFamily="34" charset="0"/>
                <a:ea typeface="Tahoma" pitchFamily="34" charset="0"/>
                <a:cs typeface="Arial" pitchFamily="34" charset="0"/>
              </a:rPr>
              <a:t>đánh</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giá</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kết quả học tập</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hoạt</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động</a:t>
            </a:r>
            <a:endParaRPr lang="en-US" altLang="en-US" i="1" dirty="0">
              <a:solidFill>
                <a:srgbClr val="0000FF"/>
              </a:solidFill>
              <a:latin typeface="Calibri" pitchFamily="34" charset="0"/>
              <a:ea typeface="Tahoma" pitchFamily="34" charset="0"/>
              <a:cs typeface="Arial" pitchFamily="34" charset="0"/>
            </a:endParaRP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việc lựa chọn</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môn</a:t>
            </a:r>
            <a:r>
              <a:rPr lang="en-US" altLang="en-US" i="1" dirty="0">
                <a:solidFill>
                  <a:srgbClr val="0000FF"/>
                </a:solidFill>
                <a:latin typeface="Calibri" pitchFamily="34" charset="0"/>
                <a:ea typeface="Tahoma" pitchFamily="34" charset="0"/>
                <a:cs typeface="Arial" pitchFamily="34" charset="0"/>
              </a:rPr>
              <a:t>/</a:t>
            </a:r>
            <a:r>
              <a:rPr lang="en-US" altLang="en-US" i="1" dirty="0" err="1">
                <a:solidFill>
                  <a:srgbClr val="0000FF"/>
                </a:solidFill>
                <a:latin typeface="Calibri" pitchFamily="34" charset="0"/>
                <a:ea typeface="Tahoma" pitchFamily="34" charset="0"/>
                <a:cs typeface="Arial" pitchFamily="34" charset="0"/>
              </a:rPr>
              <a:t>ngành</a:t>
            </a:r>
            <a:r>
              <a:rPr lang="vi-VN" altLang="en-US" i="1" dirty="0">
                <a:solidFill>
                  <a:srgbClr val="0000FF"/>
                </a:solidFill>
                <a:latin typeface="Calibri" pitchFamily="34" charset="0"/>
                <a:ea typeface="Tahoma" pitchFamily="34" charset="0"/>
                <a:cs typeface="Arial" pitchFamily="34" charset="0"/>
              </a:rPr>
              <a:t> học</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nghề đào tạo</a:t>
            </a:r>
            <a:endParaRPr lang="en-US" altLang="en-US" i="1" dirty="0">
              <a:solidFill>
                <a:srgbClr val="0000FF"/>
              </a:solidFill>
              <a:latin typeface="Calibri" pitchFamily="34" charset="0"/>
              <a:ea typeface="Tahoma" pitchFamily="34" charset="0"/>
              <a:cs typeface="Arial" pitchFamily="34" charset="0"/>
            </a:endParaRP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cơ hội làm việc và thu nhập</a:t>
            </a:r>
            <a:endParaRPr lang="en-US" altLang="en-US" i="1" dirty="0">
              <a:solidFill>
                <a:srgbClr val="0000FF"/>
              </a:solidFill>
              <a:latin typeface="Calibri" pitchFamily="34" charset="0"/>
              <a:ea typeface="Tahoma" pitchFamily="34" charset="0"/>
              <a:cs typeface="Arial" pitchFamily="34" charset="0"/>
            </a:endParaRPr>
          </a:p>
          <a:p>
            <a:pPr marL="457200" indent="-457200">
              <a:buClr>
                <a:srgbClr val="FF0000"/>
              </a:buClr>
              <a:buFont typeface="Wingdings 2" pitchFamily="18" charset="2"/>
              <a:buChar char="E"/>
            </a:pPr>
            <a:r>
              <a:rPr lang="vi-VN" altLang="en-US" sz="2800" dirty="0" smtClean="0">
                <a:solidFill>
                  <a:srgbClr val="000000"/>
                </a:solidFill>
                <a:latin typeface="Tahoma" pitchFamily="34" charset="0"/>
                <a:ea typeface="ＭＳ Ｐゴシック" pitchFamily="34" charset="-128"/>
                <a:cs typeface="Tahoma" pitchFamily="34" charset="0"/>
              </a:rPr>
              <a:t>Bình </a:t>
            </a:r>
            <a:r>
              <a:rPr lang="vi-VN" altLang="en-US" sz="2800" dirty="0">
                <a:solidFill>
                  <a:srgbClr val="000000"/>
                </a:solidFill>
                <a:latin typeface="Tahoma" pitchFamily="34" charset="0"/>
                <a:ea typeface="ＭＳ Ｐゴシック" pitchFamily="34" charset="-128"/>
                <a:cs typeface="Tahoma" pitchFamily="34" charset="0"/>
              </a:rPr>
              <a:t>đẳng trong tiếp cận và</a:t>
            </a:r>
            <a:r>
              <a:rPr lang="en-US" altLang="en-US" sz="2800" dirty="0">
                <a:solidFill>
                  <a:srgbClr val="000000"/>
                </a:solidFill>
                <a:latin typeface="Tahoma" pitchFamily="34" charset="0"/>
                <a:ea typeface="ＭＳ Ｐゴシック" pitchFamily="34" charset="-128"/>
                <a:cs typeface="Tahoma" pitchFamily="34" charset="0"/>
              </a:rPr>
              <a:t> </a:t>
            </a:r>
            <a:r>
              <a:rPr lang="vi-VN" altLang="en-US" sz="2800" dirty="0">
                <a:solidFill>
                  <a:srgbClr val="000000"/>
                </a:solidFill>
                <a:latin typeface="Tahoma" pitchFamily="34" charset="0"/>
                <a:ea typeface="ＭＳ Ｐゴシック" pitchFamily="34" charset="-128"/>
                <a:cs typeface="Tahoma" pitchFamily="34" charset="0"/>
              </a:rPr>
              <a:t>hưởng thụ các chính sách về </a:t>
            </a:r>
            <a:r>
              <a:rPr lang="en-US" altLang="en-US" sz="2800" dirty="0" err="1">
                <a:solidFill>
                  <a:srgbClr val="000000"/>
                </a:solidFill>
                <a:latin typeface="Tahoma" pitchFamily="34" charset="0"/>
                <a:ea typeface="ＭＳ Ｐゴシック" pitchFamily="34" charset="-128"/>
                <a:cs typeface="Tahoma" pitchFamily="34" charset="0"/>
              </a:rPr>
              <a:t>giáo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dục</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và</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đào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tạo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bồi</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dưỡng</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về</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chuyên</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môn</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nghiệp</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smtClean="0">
                <a:solidFill>
                  <a:srgbClr val="000000"/>
                </a:solidFill>
                <a:latin typeface="Tahoma" pitchFamily="34" charset="0"/>
                <a:ea typeface="ＭＳ Ｐゴシック" pitchFamily="34" charset="-128"/>
                <a:cs typeface="Tahoma" pitchFamily="34" charset="0"/>
              </a:rPr>
              <a:t>vụ</a:t>
            </a:r>
            <a:endParaRPr lang="en-US" altLang="en-US" sz="2800" dirty="0">
              <a:solidFill>
                <a:srgbClr val="000000"/>
              </a:solidFill>
              <a:latin typeface="Tahoma"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151134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 calcmode="lin" valueType="num">
                                      <p:cBhvr additive="base">
                                        <p:cTn id="12"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 calcmode="lin" valueType="num">
                                      <p:cBhvr additive="base">
                                        <p:cTn id="16"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 calcmode="lin" valueType="num">
                                      <p:cBhvr additive="base">
                                        <p:cTn id="20"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3011">
                                            <p:txEl>
                                              <p:pRg st="4" end="4"/>
                                            </p:txEl>
                                          </p:spTgt>
                                        </p:tgtEl>
                                        <p:attrNameLst>
                                          <p:attrName>style.visibility</p:attrName>
                                        </p:attrNameLst>
                                      </p:cBhvr>
                                      <p:to>
                                        <p:strVal val="visible"/>
                                      </p:to>
                                    </p:set>
                                    <p:anim calcmode="lin" valueType="num">
                                      <p:cBhvr additive="base">
                                        <p:cTn id="24"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3011">
                                            <p:txEl>
                                              <p:pRg st="5" end="5"/>
                                            </p:txEl>
                                          </p:spTgt>
                                        </p:tgtEl>
                                        <p:attrNameLst>
                                          <p:attrName>style.visibility</p:attrName>
                                        </p:attrNameLst>
                                      </p:cBhvr>
                                      <p:to>
                                        <p:strVal val="visible"/>
                                      </p:to>
                                    </p:set>
                                    <p:anim calcmode="lin" valueType="num">
                                      <p:cBhvr additive="base">
                                        <p:cTn id="28"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3011">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3011">
                                            <p:txEl>
                                              <p:pRg st="6" end="6"/>
                                            </p:txEl>
                                          </p:spTgt>
                                        </p:tgtEl>
                                        <p:attrNameLst>
                                          <p:attrName>style.visibility</p:attrName>
                                        </p:attrNameLst>
                                      </p:cBhvr>
                                      <p:to>
                                        <p:strVal val="visible"/>
                                      </p:to>
                                    </p:set>
                                    <p:anim calcmode="lin" valueType="num">
                                      <p:cBhvr additive="base">
                                        <p:cTn id="32"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p:cNvSpPr>
            <a:spLocks noChangeArrowheads="1"/>
          </p:cNvSpPr>
          <p:nvPr/>
        </p:nvSpPr>
        <p:spPr bwMode="auto">
          <a:xfrm>
            <a:off x="0" y="457200"/>
            <a:ext cx="3200400" cy="3048000"/>
          </a:xfrm>
          <a:prstGeom prst="irregularSeal1">
            <a:avLst/>
          </a:prstGeom>
          <a:solidFill>
            <a:schemeClr val="bg1"/>
          </a:solidFill>
          <a:ln w="9525">
            <a:solidFill>
              <a:schemeClr val="tx1"/>
            </a:solidFill>
            <a:miter lim="800000"/>
            <a:headEnd/>
            <a:tailEnd/>
          </a:ln>
        </p:spPr>
        <p:txBody>
          <a:bodyPr wrap="none" anchor="ctr"/>
          <a:lstStyle/>
          <a:p>
            <a:pPr algn="ctr">
              <a:lnSpc>
                <a:spcPct val="80000"/>
              </a:lnSpc>
            </a:pPr>
            <a:r>
              <a:rPr lang="en-US" sz="2800" b="1" i="1">
                <a:solidFill>
                  <a:srgbClr val="0000FF"/>
                </a:solidFill>
                <a:latin typeface="Tahoma" pitchFamily="34" charset="0"/>
              </a:rPr>
              <a:t>Xóa bỏ phân </a:t>
            </a:r>
          </a:p>
          <a:p>
            <a:pPr algn="ctr">
              <a:lnSpc>
                <a:spcPct val="80000"/>
              </a:lnSpc>
            </a:pPr>
            <a:r>
              <a:rPr lang="en-US" sz="2800" b="1" i="1">
                <a:solidFill>
                  <a:srgbClr val="0000FF"/>
                </a:solidFill>
                <a:latin typeface="Tahoma" pitchFamily="34" charset="0"/>
              </a:rPr>
              <a:t>biệt đối xử </a:t>
            </a:r>
          </a:p>
          <a:p>
            <a:pPr algn="ctr">
              <a:lnSpc>
                <a:spcPct val="80000"/>
              </a:lnSpc>
            </a:pPr>
            <a:r>
              <a:rPr lang="en-US" sz="2800" b="1" i="1">
                <a:solidFill>
                  <a:srgbClr val="0000FF"/>
                </a:solidFill>
                <a:latin typeface="Tahoma" pitchFamily="34" charset="0"/>
              </a:rPr>
              <a:t>về giới</a:t>
            </a:r>
          </a:p>
        </p:txBody>
      </p:sp>
      <p:sp>
        <p:nvSpPr>
          <p:cNvPr id="661509" name="AutoShape 5"/>
          <p:cNvSpPr>
            <a:spLocks noChangeArrowheads="1"/>
          </p:cNvSpPr>
          <p:nvPr/>
        </p:nvSpPr>
        <p:spPr bwMode="auto">
          <a:xfrm>
            <a:off x="3657600" y="5029200"/>
            <a:ext cx="5486400" cy="1828800"/>
          </a:xfrm>
          <a:prstGeom prst="wedgeRoundRectCallout">
            <a:avLst>
              <a:gd name="adj1" fmla="val -5667"/>
              <a:gd name="adj2" fmla="val -83481"/>
              <a:gd name="adj3" fmla="val 16667"/>
            </a:avLst>
          </a:prstGeom>
          <a:solidFill>
            <a:srgbClr val="FFCCFF"/>
          </a:solidFill>
          <a:ln w="9525">
            <a:solidFill>
              <a:schemeClr val="tx1"/>
            </a:solidFill>
            <a:miter lim="800000"/>
            <a:headEnd/>
            <a:tailEnd/>
          </a:ln>
        </p:spPr>
        <p:txBody>
          <a:bodyPr wrap="none" anchor="ctr"/>
          <a:lstStyle/>
          <a:p>
            <a:pPr algn="ctr"/>
            <a:r>
              <a:rPr lang="en-US" sz="2800" b="1">
                <a:solidFill>
                  <a:srgbClr val="0033CC"/>
                </a:solidFill>
                <a:latin typeface="Verdana" pitchFamily="34" charset="0"/>
              </a:rPr>
              <a:t>Tiến tới </a:t>
            </a:r>
            <a:r>
              <a:rPr lang="en-US" sz="2800" b="1">
                <a:solidFill>
                  <a:srgbClr val="FF0000"/>
                </a:solidFill>
                <a:latin typeface="Verdana" pitchFamily="34" charset="0"/>
              </a:rPr>
              <a:t>BĐG TH</a:t>
            </a:r>
            <a:r>
              <a:rPr lang="en-US" sz="2800" b="1">
                <a:solidFill>
                  <a:srgbClr val="FF0000"/>
                </a:solidFill>
                <a:latin typeface=".VnArial" pitchFamily="34" charset="0"/>
              </a:rPr>
              <a:t>ỰC CHẤT</a:t>
            </a:r>
          </a:p>
          <a:p>
            <a:pPr algn="ctr"/>
            <a:endParaRPr lang="en-US" sz="2800" b="1">
              <a:solidFill>
                <a:srgbClr val="0033CC"/>
              </a:solidFill>
              <a:latin typeface=".VnArial" pitchFamily="34" charset="0"/>
            </a:endParaRPr>
          </a:p>
        </p:txBody>
      </p:sp>
      <p:sp>
        <p:nvSpPr>
          <p:cNvPr id="661511" name="AutoShape 7"/>
          <p:cNvSpPr>
            <a:spLocks noChangeArrowheads="1"/>
          </p:cNvSpPr>
          <p:nvPr/>
        </p:nvSpPr>
        <p:spPr bwMode="auto">
          <a:xfrm>
            <a:off x="3124200" y="762000"/>
            <a:ext cx="6019800" cy="3657600"/>
          </a:xfrm>
          <a:prstGeom prst="verticalScroll">
            <a:avLst>
              <a:gd name="adj" fmla="val 12500"/>
            </a:avLst>
          </a:prstGeom>
          <a:solidFill>
            <a:srgbClr val="FFFF00"/>
          </a:solidFill>
          <a:ln w="9525">
            <a:solidFill>
              <a:schemeClr val="tx1"/>
            </a:solidFill>
            <a:round/>
            <a:headEnd/>
            <a:tailEnd/>
          </a:ln>
        </p:spPr>
        <p:txBody>
          <a:bodyPr wrap="none" anchor="ctr"/>
          <a:lstStyle/>
          <a:p>
            <a:pPr algn="ctr"/>
            <a:r>
              <a:rPr lang="en-US" sz="2600" b="1">
                <a:solidFill>
                  <a:srgbClr val="A50021"/>
                </a:solidFill>
                <a:latin typeface="Verdana" pitchFamily="34" charset="0"/>
              </a:rPr>
              <a:t>Tạo </a:t>
            </a:r>
            <a:r>
              <a:rPr lang="en-US" sz="2600" b="1">
                <a:solidFill>
                  <a:srgbClr val="FF0000"/>
                </a:solidFill>
                <a:latin typeface="Verdana" pitchFamily="34" charset="0"/>
              </a:rPr>
              <a:t>cơ hội như nhau </a:t>
            </a:r>
          </a:p>
          <a:p>
            <a:pPr algn="ctr"/>
            <a:r>
              <a:rPr lang="en-US" sz="2600" b="1">
                <a:solidFill>
                  <a:srgbClr val="A50021"/>
                </a:solidFill>
                <a:latin typeface="Verdana" pitchFamily="34" charset="0"/>
              </a:rPr>
              <a:t>và </a:t>
            </a:r>
            <a:r>
              <a:rPr lang="en-US" sz="2600" b="1">
                <a:solidFill>
                  <a:srgbClr val="0000FF"/>
                </a:solidFill>
                <a:latin typeface="Verdana" pitchFamily="34" charset="0"/>
              </a:rPr>
              <a:t>điều kiện phù hợp </a:t>
            </a:r>
          </a:p>
          <a:p>
            <a:pPr algn="ctr"/>
            <a:r>
              <a:rPr lang="en-US" sz="2600" b="1">
                <a:solidFill>
                  <a:srgbClr val="A50021"/>
                </a:solidFill>
                <a:latin typeface="Verdana" pitchFamily="34" charset="0"/>
              </a:rPr>
              <a:t>cho nam &amp; nữ </a:t>
            </a:r>
          </a:p>
          <a:p>
            <a:pPr algn="ctr"/>
            <a:r>
              <a:rPr lang="en-US" sz="2600" b="1">
                <a:solidFill>
                  <a:srgbClr val="A50021"/>
                </a:solidFill>
                <a:latin typeface="Verdana" pitchFamily="34" charset="0"/>
              </a:rPr>
              <a:t>trong phát triển </a:t>
            </a:r>
          </a:p>
          <a:p>
            <a:pPr algn="ctr"/>
            <a:r>
              <a:rPr lang="en-US" sz="2600" b="1">
                <a:solidFill>
                  <a:srgbClr val="A50021"/>
                </a:solidFill>
                <a:latin typeface="Verdana" pitchFamily="34" charset="0"/>
              </a:rPr>
              <a:t>KT-XH và </a:t>
            </a:r>
          </a:p>
          <a:p>
            <a:pPr algn="ctr"/>
            <a:r>
              <a:rPr lang="en-US" sz="2600" b="1">
                <a:solidFill>
                  <a:srgbClr val="A50021"/>
                </a:solidFill>
                <a:latin typeface="Verdana" pitchFamily="34" charset="0"/>
              </a:rPr>
              <a:t>phát triển nguồn </a:t>
            </a:r>
          </a:p>
          <a:p>
            <a:pPr algn="ctr"/>
            <a:r>
              <a:rPr lang="en-US" sz="2600" b="1">
                <a:solidFill>
                  <a:srgbClr val="A50021"/>
                </a:solidFill>
                <a:latin typeface="Verdana" pitchFamily="34" charset="0"/>
              </a:rPr>
              <a:t>nhân lực</a:t>
            </a:r>
          </a:p>
        </p:txBody>
      </p:sp>
      <p:sp>
        <p:nvSpPr>
          <p:cNvPr id="7" name="Rectangle 11"/>
          <p:cNvSpPr>
            <a:spLocks noChangeArrowheads="1"/>
          </p:cNvSpPr>
          <p:nvPr/>
        </p:nvSpPr>
        <p:spPr bwMode="auto">
          <a:xfrm>
            <a:off x="457200" y="152400"/>
            <a:ext cx="8305800" cy="609600"/>
          </a:xfrm>
          <a:prstGeom prst="rect">
            <a:avLst/>
          </a:prstGeom>
          <a:noFill/>
          <a:ln w="9525">
            <a:noFill/>
            <a:miter lim="800000"/>
            <a:headEnd/>
            <a:tailEnd/>
          </a:ln>
          <a:effectLst/>
        </p:spPr>
        <p:txBody>
          <a:bodyPr anchor="ctr"/>
          <a:lstStyle/>
          <a:p>
            <a:pPr algn="ctr">
              <a:defRPr/>
            </a:pPr>
            <a:r>
              <a:rPr lang="en-US" sz="2800" b="1" dirty="0">
                <a:solidFill>
                  <a:srgbClr val="0000FF"/>
                </a:solidFill>
                <a:effectLst>
                  <a:outerShdw blurRad="38100" dist="38100" dir="2700000" algn="tl">
                    <a:srgbClr val="000000"/>
                  </a:outerShdw>
                </a:effectLst>
                <a:latin typeface="Arial" charset="0"/>
                <a:cs typeface="+mn-cs"/>
              </a:rPr>
              <a:t>MỤC TIÊU CỦA BÌNH ĐẲNG </a:t>
            </a:r>
            <a:r>
              <a:rPr lang="en-US" sz="2800" b="1" dirty="0" err="1">
                <a:solidFill>
                  <a:srgbClr val="0000FF"/>
                </a:solidFill>
                <a:effectLst>
                  <a:outerShdw blurRad="38100" dist="38100" dir="2700000" algn="tl">
                    <a:srgbClr val="000000"/>
                  </a:outerShdw>
                </a:effectLst>
                <a:latin typeface="Arial" charset="0"/>
                <a:cs typeface="+mn-cs"/>
              </a:rPr>
              <a:t>GiỚI</a:t>
            </a:r>
            <a:endParaRPr lang="en-US" sz="2800" b="1" dirty="0">
              <a:solidFill>
                <a:srgbClr val="0000FF"/>
              </a:solidFill>
              <a:effectLst>
                <a:outerShdw blurRad="38100" dist="38100" dir="2700000" algn="tl">
                  <a:srgbClr val="000000"/>
                </a:outerShdw>
              </a:effectLst>
              <a:latin typeface="Arial" charset="0"/>
              <a:cs typeface="+mn-cs"/>
            </a:endParaRPr>
          </a:p>
        </p:txBody>
      </p:sp>
      <p:pic>
        <p:nvPicPr>
          <p:cNvPr id="58374" name="Picture 3" descr="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200400"/>
            <a:ext cx="3276600" cy="3657600"/>
          </a:xfrm>
        </p:spPr>
      </p:pic>
    </p:spTree>
    <p:extLst>
      <p:ext uri="{BB962C8B-B14F-4D97-AF65-F5344CB8AC3E}">
        <p14:creationId xmlns:p14="http://schemas.microsoft.com/office/powerpoint/2010/main" val="4092116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61511"/>
                                        </p:tgtEl>
                                        <p:attrNameLst>
                                          <p:attrName>style.visibility</p:attrName>
                                        </p:attrNameLst>
                                      </p:cBhvr>
                                      <p:to>
                                        <p:strVal val="visible"/>
                                      </p:to>
                                    </p:set>
                                    <p:anim calcmode="lin" valueType="num">
                                      <p:cBhvr>
                                        <p:cTn id="12" dur="500" fill="hold"/>
                                        <p:tgtEl>
                                          <p:spTgt spid="661511"/>
                                        </p:tgtEl>
                                        <p:attrNameLst>
                                          <p:attrName>ppt_w</p:attrName>
                                        </p:attrNameLst>
                                      </p:cBhvr>
                                      <p:tavLst>
                                        <p:tav tm="0">
                                          <p:val>
                                            <p:fltVal val="0"/>
                                          </p:val>
                                        </p:tav>
                                        <p:tav tm="100000">
                                          <p:val>
                                            <p:strVal val="#ppt_w"/>
                                          </p:val>
                                        </p:tav>
                                      </p:tavLst>
                                    </p:anim>
                                    <p:anim calcmode="lin" valueType="num">
                                      <p:cBhvr>
                                        <p:cTn id="13" dur="500" fill="hold"/>
                                        <p:tgtEl>
                                          <p:spTgt spid="661511"/>
                                        </p:tgtEl>
                                        <p:attrNameLst>
                                          <p:attrName>ppt_h</p:attrName>
                                        </p:attrNameLst>
                                      </p:cBhvr>
                                      <p:tavLst>
                                        <p:tav tm="0">
                                          <p:val>
                                            <p:fltVal val="0"/>
                                          </p:val>
                                        </p:tav>
                                        <p:tav tm="100000">
                                          <p:val>
                                            <p:strVal val="#ppt_h"/>
                                          </p:val>
                                        </p:tav>
                                      </p:tavLst>
                                    </p:anim>
                                    <p:animEffect transition="in" filter="fade">
                                      <p:cBhvr>
                                        <p:cTn id="14" dur="500"/>
                                        <p:tgtEl>
                                          <p:spTgt spid="6615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8374"/>
                                        </p:tgtEl>
                                        <p:attrNameLst>
                                          <p:attrName>style.visibility</p:attrName>
                                        </p:attrNameLst>
                                      </p:cBhvr>
                                      <p:to>
                                        <p:strVal val="visible"/>
                                      </p:to>
                                    </p:set>
                                    <p:anim calcmode="lin" valueType="num">
                                      <p:cBhvr>
                                        <p:cTn id="19" dur="500" fill="hold"/>
                                        <p:tgtEl>
                                          <p:spTgt spid="58374"/>
                                        </p:tgtEl>
                                        <p:attrNameLst>
                                          <p:attrName>ppt_w</p:attrName>
                                        </p:attrNameLst>
                                      </p:cBhvr>
                                      <p:tavLst>
                                        <p:tav tm="0">
                                          <p:val>
                                            <p:fltVal val="0"/>
                                          </p:val>
                                        </p:tav>
                                        <p:tav tm="100000">
                                          <p:val>
                                            <p:strVal val="#ppt_w"/>
                                          </p:val>
                                        </p:tav>
                                      </p:tavLst>
                                    </p:anim>
                                    <p:anim calcmode="lin" valueType="num">
                                      <p:cBhvr>
                                        <p:cTn id="20" dur="500" fill="hold"/>
                                        <p:tgtEl>
                                          <p:spTgt spid="58374"/>
                                        </p:tgtEl>
                                        <p:attrNameLst>
                                          <p:attrName>ppt_h</p:attrName>
                                        </p:attrNameLst>
                                      </p:cBhvr>
                                      <p:tavLst>
                                        <p:tav tm="0">
                                          <p:val>
                                            <p:fltVal val="0"/>
                                          </p:val>
                                        </p:tav>
                                        <p:tav tm="100000">
                                          <p:val>
                                            <p:strVal val="#ppt_h"/>
                                          </p:val>
                                        </p:tav>
                                      </p:tavLst>
                                    </p:anim>
                                    <p:anim calcmode="lin" valueType="num">
                                      <p:cBhvr>
                                        <p:cTn id="21" dur="500" fill="hold"/>
                                        <p:tgtEl>
                                          <p:spTgt spid="58374"/>
                                        </p:tgtEl>
                                        <p:attrNameLst>
                                          <p:attrName>style.rotation</p:attrName>
                                        </p:attrNameLst>
                                      </p:cBhvr>
                                      <p:tavLst>
                                        <p:tav tm="0">
                                          <p:val>
                                            <p:fltVal val="360"/>
                                          </p:val>
                                        </p:tav>
                                        <p:tav tm="100000">
                                          <p:val>
                                            <p:fltVal val="0"/>
                                          </p:val>
                                        </p:tav>
                                      </p:tavLst>
                                    </p:anim>
                                    <p:animEffect transition="in" filter="fade">
                                      <p:cBhvr>
                                        <p:cTn id="22" dur="500"/>
                                        <p:tgtEl>
                                          <p:spTgt spid="5837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61509"/>
                                        </p:tgtEl>
                                        <p:attrNameLst>
                                          <p:attrName>style.visibility</p:attrName>
                                        </p:attrNameLst>
                                      </p:cBhvr>
                                      <p:to>
                                        <p:strVal val="visible"/>
                                      </p:to>
                                    </p:set>
                                    <p:anim calcmode="lin" valueType="num">
                                      <p:cBhvr>
                                        <p:cTn id="25" dur="500" fill="hold"/>
                                        <p:tgtEl>
                                          <p:spTgt spid="661509"/>
                                        </p:tgtEl>
                                        <p:attrNameLst>
                                          <p:attrName>ppt_w</p:attrName>
                                        </p:attrNameLst>
                                      </p:cBhvr>
                                      <p:tavLst>
                                        <p:tav tm="0">
                                          <p:val>
                                            <p:fltVal val="0"/>
                                          </p:val>
                                        </p:tav>
                                        <p:tav tm="100000">
                                          <p:val>
                                            <p:strVal val="#ppt_w"/>
                                          </p:val>
                                        </p:tav>
                                      </p:tavLst>
                                    </p:anim>
                                    <p:anim calcmode="lin" valueType="num">
                                      <p:cBhvr>
                                        <p:cTn id="26" dur="500" fill="hold"/>
                                        <p:tgtEl>
                                          <p:spTgt spid="661509"/>
                                        </p:tgtEl>
                                        <p:attrNameLst>
                                          <p:attrName>ppt_h</p:attrName>
                                        </p:attrNameLst>
                                      </p:cBhvr>
                                      <p:tavLst>
                                        <p:tav tm="0">
                                          <p:val>
                                            <p:fltVal val="0"/>
                                          </p:val>
                                        </p:tav>
                                        <p:tav tm="100000">
                                          <p:val>
                                            <p:strVal val="#ppt_h"/>
                                          </p:val>
                                        </p:tav>
                                      </p:tavLst>
                                    </p:anim>
                                    <p:anim calcmode="lin" valueType="num">
                                      <p:cBhvr>
                                        <p:cTn id="27" dur="500" fill="hold"/>
                                        <p:tgtEl>
                                          <p:spTgt spid="661509"/>
                                        </p:tgtEl>
                                        <p:attrNameLst>
                                          <p:attrName>style.rotation</p:attrName>
                                        </p:attrNameLst>
                                      </p:cBhvr>
                                      <p:tavLst>
                                        <p:tav tm="0">
                                          <p:val>
                                            <p:fltVal val="360"/>
                                          </p:val>
                                        </p:tav>
                                        <p:tav tm="100000">
                                          <p:val>
                                            <p:fltVal val="0"/>
                                          </p:val>
                                        </p:tav>
                                      </p:tavLst>
                                    </p:anim>
                                    <p:animEffect transition="in" filter="fade">
                                      <p:cBhvr>
                                        <p:cTn id="28" dur="500"/>
                                        <p:tgtEl>
                                          <p:spTgt spid="66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661509" grpId="0" animBg="1"/>
      <p:bldP spid="6615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2"/>
          <p:cNvSpPr>
            <a:spLocks noChangeArrowheads="1"/>
          </p:cNvSpPr>
          <p:nvPr/>
        </p:nvSpPr>
        <p:spPr bwMode="auto">
          <a:xfrm>
            <a:off x="381000" y="990600"/>
            <a:ext cx="1249363" cy="1081088"/>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4000" b="1" dirty="0" smtClean="0">
                <a:solidFill>
                  <a:srgbClr val="FF0000"/>
                </a:solidFill>
                <a:cs typeface="Tahoma" pitchFamily="34" charset="0"/>
              </a:rPr>
              <a:t>4</a:t>
            </a:r>
            <a:endParaRPr lang="en-US" altLang="en-US" sz="4000" b="1" dirty="0">
              <a:solidFill>
                <a:srgbClr val="FF0000"/>
              </a:solidFill>
              <a:cs typeface="Tahoma" pitchFamily="34" charset="0"/>
            </a:endParaRPr>
          </a:p>
        </p:txBody>
      </p:sp>
      <p:sp>
        <p:nvSpPr>
          <p:cNvPr id="6" name="AutoShape 21"/>
          <p:cNvSpPr>
            <a:spLocks noChangeArrowheads="1"/>
          </p:cNvSpPr>
          <p:nvPr/>
        </p:nvSpPr>
        <p:spPr bwMode="auto">
          <a:xfrm>
            <a:off x="1524000" y="609600"/>
            <a:ext cx="6553200" cy="1828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r>
              <a:rPr lang="en-US" altLang="en-US" sz="3200" b="1" dirty="0">
                <a:solidFill>
                  <a:srgbClr val="FF0000"/>
                </a:solidFill>
              </a:rPr>
              <a:t>NHẠY CẢM GIỚI, </a:t>
            </a:r>
            <a:r>
              <a:rPr lang="en-US" altLang="en-US" sz="3200" b="1" dirty="0" smtClean="0">
                <a:solidFill>
                  <a:srgbClr val="FF0000"/>
                </a:solidFill>
              </a:rPr>
              <a:t>TRÁCH NHIỆM</a:t>
            </a:r>
          </a:p>
          <a:p>
            <a:r>
              <a:rPr lang="en-US" altLang="en-US" sz="3200" b="1" dirty="0" smtClean="0">
                <a:solidFill>
                  <a:srgbClr val="FF0000"/>
                </a:solidFill>
              </a:rPr>
              <a:t>GIỚI VÀ </a:t>
            </a:r>
            <a:r>
              <a:rPr lang="en-US" altLang="en-US" sz="3200" b="1" dirty="0">
                <a:solidFill>
                  <a:srgbClr val="FF0000"/>
                </a:solidFill>
              </a:rPr>
              <a:t>LỒNG GHÉP GIỚI</a:t>
            </a:r>
          </a:p>
          <a:p>
            <a:endParaRPr lang="en-US" altLang="en-US" sz="2800" dirty="0"/>
          </a:p>
        </p:txBody>
      </p:sp>
      <p:pic>
        <p:nvPicPr>
          <p:cNvPr id="47108"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410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VVOB. 2014\Lop tap huan LGG trong GD cua Thuy\Anh MN+TH\Anh DKG ve ng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70271"/>
            <a:ext cx="7315200" cy="566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124FEEC-DDE6-45B3-86D0-29A14A9D6FCA}" type="slidenum">
              <a:rPr lang="en-US" altLang="en-US" smtClean="0">
                <a:solidFill>
                  <a:srgbClr val="898989"/>
                </a:solidFill>
                <a:latin typeface="Calibri" pitchFamily="34" charset="0"/>
              </a:rPr>
              <a:pPr eaLnBrk="1" hangingPunct="1"/>
              <a:t>5</a:t>
            </a:fld>
            <a:endParaRPr lang="en-US" altLang="en-US" smtClean="0">
              <a:solidFill>
                <a:srgbClr val="898989"/>
              </a:solidFill>
              <a:latin typeface="Calibri" pitchFamily="34" charset="0"/>
            </a:endParaRPr>
          </a:p>
        </p:txBody>
      </p:sp>
      <p:sp>
        <p:nvSpPr>
          <p:cNvPr id="174083" name="AutoShape 3"/>
          <p:cNvSpPr>
            <a:spLocks noChangeArrowheads="1"/>
          </p:cNvSpPr>
          <p:nvPr/>
        </p:nvSpPr>
        <p:spPr bwMode="auto">
          <a:xfrm>
            <a:off x="4267200" y="914400"/>
            <a:ext cx="4876800" cy="2514600"/>
          </a:xfrm>
          <a:prstGeom prst="wedgeRoundRectCallout">
            <a:avLst>
              <a:gd name="adj1" fmla="val 1278"/>
              <a:gd name="adj2" fmla="val 66606"/>
              <a:gd name="adj3" fmla="val 16667"/>
            </a:avLst>
          </a:prstGeom>
          <a:solidFill>
            <a:srgbClr val="CCFFCC"/>
          </a:solidFill>
          <a:ln w="9525">
            <a:solidFill>
              <a:schemeClr val="tx1"/>
            </a:solidFill>
            <a:miter lim="800000"/>
            <a:headEnd/>
            <a:tailEnd/>
          </a:ln>
        </p:spPr>
        <p:txBody>
          <a:bodyPr/>
          <a:lstStyle/>
          <a:p>
            <a:pPr algn="ctr"/>
            <a:r>
              <a:rPr lang="en-US" altLang="en-US" sz="2800" b="1">
                <a:solidFill>
                  <a:srgbClr val="C00000"/>
                </a:solidFill>
              </a:rPr>
              <a:t>Giới </a:t>
            </a:r>
          </a:p>
          <a:p>
            <a:r>
              <a:rPr lang="en-US" altLang="en-US" sz="3000" b="1" i="1">
                <a:solidFill>
                  <a:srgbClr val="0000FF"/>
                </a:solidFill>
                <a:latin typeface="Times New Roman" pitchFamily="18" charset="0"/>
                <a:cs typeface="Times New Roman" pitchFamily="18" charset="0"/>
              </a:rPr>
              <a:t>Chỉ </a:t>
            </a:r>
            <a:r>
              <a:rPr lang="en-US" altLang="en-US" sz="3000" b="1" i="1">
                <a:solidFill>
                  <a:srgbClr val="006600"/>
                </a:solidFill>
                <a:latin typeface="Times New Roman" pitchFamily="18" charset="0"/>
                <a:cs typeface="Times New Roman" pitchFamily="18" charset="0"/>
              </a:rPr>
              <a:t>đặc điểm, vị trí, vai trò </a:t>
            </a:r>
            <a:r>
              <a:rPr lang="en-US" altLang="en-US" sz="3000" b="1" i="1">
                <a:solidFill>
                  <a:srgbClr val="0000FF"/>
                </a:solidFill>
                <a:latin typeface="Times New Roman" pitchFamily="18" charset="0"/>
                <a:cs typeface="Times New Roman" pitchFamily="18" charset="0"/>
              </a:rPr>
              <a:t>của nam và nữ trong tất cả các mối quan hệ xã hội </a:t>
            </a:r>
          </a:p>
          <a:p>
            <a:pPr algn="r"/>
            <a:r>
              <a:rPr lang="en-US" altLang="en-US" sz="2000">
                <a:latin typeface="Times New Roman" pitchFamily="18" charset="0"/>
                <a:cs typeface="Times New Roman" pitchFamily="18" charset="0"/>
              </a:rPr>
              <a:t>(Khoản 2, Điều 5 Luật BĐG)</a:t>
            </a:r>
          </a:p>
          <a:p>
            <a:endParaRPr lang="en-US" altLang="en-US" sz="2000" b="1">
              <a:solidFill>
                <a:srgbClr val="0033CC"/>
              </a:solidFill>
              <a:cs typeface="Times New Roman" pitchFamily="18" charset="0"/>
            </a:endParaRPr>
          </a:p>
        </p:txBody>
      </p:sp>
      <p:sp>
        <p:nvSpPr>
          <p:cNvPr id="174084" name="AutoShape 4"/>
          <p:cNvSpPr>
            <a:spLocks noChangeArrowheads="1"/>
          </p:cNvSpPr>
          <p:nvPr/>
        </p:nvSpPr>
        <p:spPr bwMode="auto">
          <a:xfrm>
            <a:off x="0" y="914400"/>
            <a:ext cx="4191000" cy="2438400"/>
          </a:xfrm>
          <a:prstGeom prst="wedgeRoundRectCallout">
            <a:avLst>
              <a:gd name="adj1" fmla="val 2324"/>
              <a:gd name="adj2" fmla="val 68431"/>
              <a:gd name="adj3" fmla="val 16667"/>
            </a:avLst>
          </a:prstGeom>
          <a:solidFill>
            <a:srgbClr val="FFCCCC"/>
          </a:solidFill>
          <a:ln w="9525">
            <a:solidFill>
              <a:schemeClr val="tx1"/>
            </a:solidFill>
            <a:miter lim="800000"/>
            <a:headEnd/>
            <a:tailEnd/>
          </a:ln>
        </p:spPr>
        <p:txBody>
          <a:bodyPr/>
          <a:lstStyle/>
          <a:p>
            <a:pPr algn="ctr"/>
            <a:r>
              <a:rPr lang="en-US" altLang="en-US" sz="2800" b="1">
                <a:solidFill>
                  <a:srgbClr val="C00000"/>
                </a:solidFill>
              </a:rPr>
              <a:t>Giới tính</a:t>
            </a:r>
            <a:r>
              <a:rPr lang="en-US" altLang="en-US" b="1">
                <a:solidFill>
                  <a:srgbClr val="C00000"/>
                </a:solidFill>
              </a:rPr>
              <a:t> </a:t>
            </a:r>
          </a:p>
          <a:p>
            <a:r>
              <a:rPr lang="en-US" altLang="en-US" sz="3200" b="1" i="1">
                <a:solidFill>
                  <a:srgbClr val="0000FF"/>
                </a:solidFill>
                <a:latin typeface="Times New Roman" pitchFamily="18" charset="0"/>
                <a:cs typeface="Times New Roman" pitchFamily="18" charset="0"/>
              </a:rPr>
              <a:t>Chỉ các </a:t>
            </a:r>
            <a:r>
              <a:rPr lang="en-US" altLang="en-US" sz="3200" b="1" i="1">
                <a:solidFill>
                  <a:srgbClr val="006600"/>
                </a:solidFill>
                <a:latin typeface="Times New Roman" pitchFamily="18" charset="0"/>
                <a:cs typeface="Times New Roman" pitchFamily="18" charset="0"/>
              </a:rPr>
              <a:t>đặc điểm sinh học</a:t>
            </a:r>
            <a:r>
              <a:rPr lang="en-US" altLang="en-US" sz="3200" b="1" i="1">
                <a:solidFill>
                  <a:srgbClr val="0000FF"/>
                </a:solidFill>
                <a:latin typeface="Times New Roman" pitchFamily="18" charset="0"/>
                <a:cs typeface="Times New Roman" pitchFamily="18" charset="0"/>
              </a:rPr>
              <a:t> của nam và nữ</a:t>
            </a:r>
          </a:p>
          <a:p>
            <a:pPr algn="r"/>
            <a:r>
              <a:rPr lang="en-US" altLang="en-US" sz="2000">
                <a:latin typeface="Times New Roman" pitchFamily="18" charset="0"/>
                <a:cs typeface="Times New Roman" pitchFamily="18" charset="0"/>
              </a:rPr>
              <a:t>(Khoản 2, Điều 5 Luật BĐG) </a:t>
            </a:r>
            <a:endParaRPr lang="en-US" altLang="en-US" sz="2000" b="1">
              <a:cs typeface="Times New Roman" pitchFamily="18" charset="0"/>
            </a:endParaRPr>
          </a:p>
        </p:txBody>
      </p:sp>
      <p:pic>
        <p:nvPicPr>
          <p:cNvPr id="15" name="Picture 6"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810000"/>
            <a:ext cx="2133600" cy="28956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6" name="Content Placeholder 7" descr="batbinhdanggioi2.jp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4572000" y="3886200"/>
            <a:ext cx="4572000" cy="2971800"/>
          </a:xfrm>
        </p:spPr>
      </p:pic>
      <p:sp>
        <p:nvSpPr>
          <p:cNvPr id="9" name="AutoShape 15"/>
          <p:cNvSpPr>
            <a:spLocks noChangeArrowheads="1"/>
          </p:cNvSpPr>
          <p:nvPr/>
        </p:nvSpPr>
        <p:spPr bwMode="auto">
          <a:xfrm>
            <a:off x="609600" y="157163"/>
            <a:ext cx="7772400" cy="6810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smtClean="0">
                <a:solidFill>
                  <a:srgbClr val="0000FF"/>
                </a:solidFill>
              </a:rPr>
              <a:t>GIỚI </a:t>
            </a:r>
            <a:r>
              <a:rPr lang="en-US" sz="3600" b="1" dirty="0">
                <a:solidFill>
                  <a:srgbClr val="0000FF"/>
                </a:solidFill>
              </a:rPr>
              <a:t>TÍNH VÀ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box(in)">
                                      <p:cBhvr>
                                        <p:cTn id="7" dur="500"/>
                                        <p:tgtEl>
                                          <p:spTgt spid="174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74083"/>
                                        </p:tgtEl>
                                        <p:attrNameLst>
                                          <p:attrName>style.visibility</p:attrName>
                                        </p:attrNameLst>
                                      </p:cBhvr>
                                      <p:to>
                                        <p:strVal val="visible"/>
                                      </p:to>
                                    </p:set>
                                    <p:anim calcmode="lin" valueType="num">
                                      <p:cBhvr>
                                        <p:cTn id="22" dur="500" fill="hold"/>
                                        <p:tgtEl>
                                          <p:spTgt spid="174083"/>
                                        </p:tgtEl>
                                        <p:attrNameLst>
                                          <p:attrName>ppt_w</p:attrName>
                                        </p:attrNameLst>
                                      </p:cBhvr>
                                      <p:tavLst>
                                        <p:tav tm="0">
                                          <p:val>
                                            <p:fltVal val="0"/>
                                          </p:val>
                                        </p:tav>
                                        <p:tav tm="100000">
                                          <p:val>
                                            <p:strVal val="#ppt_w"/>
                                          </p:val>
                                        </p:tav>
                                      </p:tavLst>
                                    </p:anim>
                                    <p:anim calcmode="lin" valueType="num">
                                      <p:cBhvr>
                                        <p:cTn id="23" dur="500" fill="hold"/>
                                        <p:tgtEl>
                                          <p:spTgt spid="174083"/>
                                        </p:tgtEl>
                                        <p:attrNameLst>
                                          <p:attrName>ppt_h</p:attrName>
                                        </p:attrNameLst>
                                      </p:cBhvr>
                                      <p:tavLst>
                                        <p:tav tm="0">
                                          <p:val>
                                            <p:fltVal val="0"/>
                                          </p:val>
                                        </p:tav>
                                        <p:tav tm="100000">
                                          <p:val>
                                            <p:strVal val="#ppt_h"/>
                                          </p:val>
                                        </p:tav>
                                      </p:tavLst>
                                    </p:anim>
                                    <p:anim calcmode="lin" valueType="num">
                                      <p:cBhvr>
                                        <p:cTn id="24" dur="500" fill="hold"/>
                                        <p:tgtEl>
                                          <p:spTgt spid="174083"/>
                                        </p:tgtEl>
                                        <p:attrNameLst>
                                          <p:attrName>style.rotation</p:attrName>
                                        </p:attrNameLst>
                                      </p:cBhvr>
                                      <p:tavLst>
                                        <p:tav tm="0">
                                          <p:val>
                                            <p:fltVal val="360"/>
                                          </p:val>
                                        </p:tav>
                                        <p:tav tm="100000">
                                          <p:val>
                                            <p:fltVal val="0"/>
                                          </p:val>
                                        </p:tav>
                                      </p:tavLst>
                                    </p:anim>
                                    <p:animEffect transition="in" filter="fade">
                                      <p:cBhvr>
                                        <p:cTn id="25" dur="500"/>
                                        <p:tgtEl>
                                          <p:spTgt spid="1740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fade">
                                      <p:cBhvr>
                                        <p:cTn id="30" dur="2000"/>
                                        <p:tgtEl>
                                          <p:spTgt spid="12296"/>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04800" y="990600"/>
            <a:ext cx="3733800" cy="3810000"/>
          </a:xfrm>
        </p:spPr>
        <p:txBody>
          <a:bodyPr/>
          <a:lstStyle/>
          <a:p>
            <a:pPr>
              <a:buFont typeface="Wingdings 2" pitchFamily="18" charset="2"/>
              <a:buChar char="õ"/>
            </a:pPr>
            <a:r>
              <a:rPr lang="en-US" altLang="en-US" sz="2400" b="1" dirty="0" err="1" smtClean="0">
                <a:solidFill>
                  <a:srgbClr val="FF0000"/>
                </a:solidFill>
                <a:latin typeface="Calibri" pitchFamily="34" charset="0"/>
                <a:cs typeface="Arial" pitchFamily="34" charset="0"/>
              </a:rPr>
              <a:t>Hãy</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quan</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sát</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bức</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tranh</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và</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cùng</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suy</a:t>
            </a:r>
            <a:r>
              <a:rPr lang="en-US" altLang="en-US" sz="2400" b="1" dirty="0" smtClean="0">
                <a:solidFill>
                  <a:srgbClr val="FF0000"/>
                </a:solidFill>
                <a:latin typeface="Calibri" pitchFamily="34" charset="0"/>
                <a:cs typeface="Arial" pitchFamily="34" charset="0"/>
              </a:rPr>
              <a:t> </a:t>
            </a:r>
            <a:r>
              <a:rPr lang="en-US" altLang="en-US" sz="2400" b="1" dirty="0" err="1" smtClean="0">
                <a:solidFill>
                  <a:srgbClr val="FF0000"/>
                </a:solidFill>
                <a:latin typeface="Calibri" pitchFamily="34" charset="0"/>
                <a:cs typeface="Arial" pitchFamily="34" charset="0"/>
              </a:rPr>
              <a:t>ngẫm</a:t>
            </a:r>
            <a:r>
              <a:rPr lang="en-US" altLang="en-US" sz="2400" b="1" dirty="0" smtClean="0">
                <a:solidFill>
                  <a:srgbClr val="FF0000"/>
                </a:solidFill>
                <a:latin typeface="Calibri" pitchFamily="34" charset="0"/>
                <a:cs typeface="Arial" pitchFamily="34" charset="0"/>
              </a:rPr>
              <a:t>:</a:t>
            </a:r>
          </a:p>
          <a:p>
            <a:pPr>
              <a:buFont typeface="Arial" pitchFamily="34" charset="0"/>
              <a:buAutoNum type="arabicPeriod"/>
            </a:pPr>
            <a:r>
              <a:rPr lang="en-US" altLang="en-US" sz="2400" b="1" i="1" dirty="0" err="1" smtClean="0">
                <a:latin typeface="Calibri" pitchFamily="34" charset="0"/>
                <a:cs typeface="Arial" pitchFamily="34" charset="0"/>
              </a:rPr>
              <a:t>Những</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hình</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ảnh</a:t>
            </a:r>
            <a:r>
              <a:rPr lang="en-US" altLang="en-US" sz="2400" b="1" i="1" dirty="0" smtClean="0">
                <a:latin typeface="Calibri" pitchFamily="34" charset="0"/>
                <a:cs typeface="Arial" pitchFamily="34" charset="0"/>
              </a:rPr>
              <a:t>/chi </a:t>
            </a:r>
            <a:r>
              <a:rPr lang="en-US" altLang="en-US" sz="2400" b="1" i="1" dirty="0" err="1" smtClean="0">
                <a:latin typeface="Calibri" pitchFamily="34" charset="0"/>
                <a:cs typeface="Arial" pitchFamily="34" charset="0"/>
              </a:rPr>
              <a:t>tiết</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nào</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cho</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thấy</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đã</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có</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thay</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đổi</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tích</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cực</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về</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giới</a:t>
            </a:r>
            <a:r>
              <a:rPr lang="en-US" altLang="en-US" sz="2400" b="1" i="1" dirty="0" smtClean="0">
                <a:latin typeface="Calibri" pitchFamily="34" charset="0"/>
                <a:cs typeface="Arial" pitchFamily="34" charset="0"/>
              </a:rPr>
              <a:t>?</a:t>
            </a:r>
          </a:p>
          <a:p>
            <a:pPr>
              <a:buFont typeface="Arial" pitchFamily="34" charset="0"/>
              <a:buNone/>
            </a:pPr>
            <a:r>
              <a:rPr lang="en-US" altLang="en-US" sz="2400" b="1" i="1" dirty="0" smtClean="0">
                <a:latin typeface="Calibri" pitchFamily="34" charset="0"/>
                <a:cs typeface="Arial" pitchFamily="34" charset="0"/>
              </a:rPr>
              <a:t>2. </a:t>
            </a:r>
            <a:r>
              <a:rPr lang="en-US" altLang="en-US" sz="2400" b="1" i="1" dirty="0" err="1" smtClean="0">
                <a:latin typeface="Calibri" pitchFamily="34" charset="0"/>
                <a:cs typeface="Arial" pitchFamily="34" charset="0"/>
              </a:rPr>
              <a:t>Những</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hình</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ảnh</a:t>
            </a:r>
            <a:r>
              <a:rPr lang="en-US" altLang="en-US" sz="2400" b="1" i="1" dirty="0" smtClean="0">
                <a:latin typeface="Calibri" pitchFamily="34" charset="0"/>
                <a:cs typeface="Arial" pitchFamily="34" charset="0"/>
              </a:rPr>
              <a:t>/chi </a:t>
            </a:r>
            <a:r>
              <a:rPr lang="en-US" altLang="en-US" sz="2400" b="1" i="1" dirty="0" err="1" smtClean="0">
                <a:latin typeface="Calibri" pitchFamily="34" charset="0"/>
                <a:cs typeface="Arial" pitchFamily="34" charset="0"/>
              </a:rPr>
              <a:t>tiết</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nào</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cho</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thấy</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vẫn</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tồn</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tại</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định</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kiến</a:t>
            </a:r>
            <a:r>
              <a:rPr lang="en-US" altLang="en-US" sz="2400" b="1" i="1" dirty="0" smtClean="0">
                <a:latin typeface="Calibri" pitchFamily="34" charset="0"/>
                <a:cs typeface="Arial" pitchFamily="34" charset="0"/>
              </a:rPr>
              <a:t> </a:t>
            </a:r>
            <a:r>
              <a:rPr lang="en-US" altLang="en-US" sz="2400" b="1" i="1" dirty="0" err="1" smtClean="0">
                <a:latin typeface="Calibri" pitchFamily="34" charset="0"/>
                <a:cs typeface="Arial" pitchFamily="34" charset="0"/>
              </a:rPr>
              <a:t>giới</a:t>
            </a:r>
            <a:r>
              <a:rPr lang="en-US" altLang="en-US" sz="2400" b="1" i="1" dirty="0" smtClean="0">
                <a:latin typeface="Calibri" pitchFamily="34" charset="0"/>
                <a:cs typeface="Arial" pitchFamily="34" charset="0"/>
              </a:rPr>
              <a:t>?</a:t>
            </a:r>
            <a:endParaRPr lang="vi-VN" altLang="en-US" sz="2400" b="1" i="1" dirty="0" smtClean="0">
              <a:latin typeface="Calibri" pitchFamily="34" charset="0"/>
              <a:cs typeface="Arial" pitchFamily="34" charset="0"/>
            </a:endParaRPr>
          </a:p>
        </p:txBody>
      </p:sp>
      <p:pic>
        <p:nvPicPr>
          <p:cNvPr id="49155" name="Picture 2" descr="E:\VVOB. 2014\Lop tap huan LGG trong GD cua Thuy\Anh MN+TH\Anh DKG ve ng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6680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1"/>
          <p:cNvSpPr>
            <a:spLocks noChangeArrowheads="1"/>
          </p:cNvSpPr>
          <p:nvPr/>
        </p:nvSpPr>
        <p:spPr bwMode="auto">
          <a:xfrm>
            <a:off x="1752600" y="76200"/>
            <a:ext cx="5638800" cy="685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pPr algn="ctr"/>
            <a:r>
              <a:rPr lang="en-US" altLang="en-US" sz="3200" b="1" dirty="0" smtClean="0">
                <a:solidFill>
                  <a:srgbClr val="0000FF"/>
                </a:solidFill>
              </a:rPr>
              <a:t>NHẠY CẢM </a:t>
            </a:r>
            <a:r>
              <a:rPr lang="en-US" altLang="en-US" sz="3200" b="1" dirty="0">
                <a:solidFill>
                  <a:srgbClr val="0000FF"/>
                </a:solidFill>
              </a:rPr>
              <a:t>GIỚI</a:t>
            </a:r>
          </a:p>
          <a:p>
            <a:endParaRPr lang="en-US" altLang="en-US" sz="2800" dirty="0"/>
          </a:p>
        </p:txBody>
      </p:sp>
      <p:sp>
        <p:nvSpPr>
          <p:cNvPr id="2" name="Rectangle 1"/>
          <p:cNvSpPr/>
          <p:nvPr/>
        </p:nvSpPr>
        <p:spPr>
          <a:xfrm>
            <a:off x="152400" y="5276671"/>
            <a:ext cx="8610600" cy="1384995"/>
          </a:xfrm>
          <a:prstGeom prst="rect">
            <a:avLst/>
          </a:prstGeom>
        </p:spPr>
        <p:txBody>
          <a:bodyPr wrap="square">
            <a:spAutoFit/>
          </a:bodyPr>
          <a:lstStyle/>
          <a:p>
            <a:pPr marL="457200" indent="-457200">
              <a:buFont typeface="Wingdings" pitchFamily="2" charset="2"/>
              <a:buChar char="v"/>
            </a:pPr>
            <a:r>
              <a:rPr lang="en-US" sz="2800" b="1" i="1" dirty="0" err="1">
                <a:solidFill>
                  <a:srgbClr val="FF0000"/>
                </a:solidFill>
                <a:latin typeface="Calibri" pitchFamily="34" charset="0"/>
              </a:rPr>
              <a:t>Nhạy</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cảm</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giới</a:t>
            </a:r>
            <a:r>
              <a:rPr lang="en-US" sz="2800" b="1" i="1" dirty="0">
                <a:solidFill>
                  <a:srgbClr val="FF0000"/>
                </a:solidFill>
                <a:latin typeface="Calibri" pitchFamily="34" charset="0"/>
              </a:rPr>
              <a:t> </a:t>
            </a:r>
            <a:r>
              <a:rPr lang="en-US" sz="2800" b="1" i="1" dirty="0" err="1">
                <a:solidFill>
                  <a:srgbClr val="0000FF"/>
                </a:solidFill>
                <a:latin typeface="Calibri" pitchFamily="34" charset="0"/>
              </a:rPr>
              <a:t>là</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khả</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năng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nhận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biết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được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những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khác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biệt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giới</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vấn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đề</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giới</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và</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bất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bình</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đẳng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giới</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hiện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có</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kết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hợp</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chúng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vào</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các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chiến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lược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và</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hành</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động</a:t>
            </a:r>
            <a:endParaRPr lang="en-US" sz="2800" b="1" dirty="0">
              <a:solidFill>
                <a:srgbClr val="00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4"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15" dur="500"/>
                                        <p:tgtEl>
                                          <p:spTgt spid="8">
                                            <p:txEl>
                                              <p:pRg st="2" end="2"/>
                                            </p:txEl>
                                          </p:spTgt>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1"/>
          <p:cNvSpPr>
            <a:spLocks noChangeArrowheads="1"/>
          </p:cNvSpPr>
          <p:nvPr/>
        </p:nvSpPr>
        <p:spPr bwMode="auto">
          <a:xfrm>
            <a:off x="1676400" y="152400"/>
            <a:ext cx="6248400" cy="685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pPr algn="ctr"/>
            <a:r>
              <a:rPr lang="en-US" altLang="en-US" sz="3200" b="1" dirty="0" smtClean="0">
                <a:solidFill>
                  <a:srgbClr val="FF0000"/>
                </a:solidFill>
              </a:rPr>
              <a:t>TRÁCH NHIỆM GIỚI</a:t>
            </a:r>
            <a:endParaRPr lang="en-US" altLang="en-US" sz="3200" b="1" dirty="0">
              <a:solidFill>
                <a:srgbClr val="FF0000"/>
              </a:solidFill>
            </a:endParaRPr>
          </a:p>
          <a:p>
            <a:endParaRPr lang="en-US" altLang="en-US" sz="2800" dirty="0"/>
          </a:p>
        </p:txBody>
      </p:sp>
      <p:sp>
        <p:nvSpPr>
          <p:cNvPr id="2" name="Rectangle 1"/>
          <p:cNvSpPr/>
          <p:nvPr/>
        </p:nvSpPr>
        <p:spPr>
          <a:xfrm>
            <a:off x="152400" y="990600"/>
            <a:ext cx="8991600" cy="1200329"/>
          </a:xfrm>
          <a:prstGeom prst="rect">
            <a:avLst/>
          </a:prstGeom>
        </p:spPr>
        <p:txBody>
          <a:bodyPr wrap="square">
            <a:spAutoFit/>
          </a:bodyPr>
          <a:lstStyle/>
          <a:p>
            <a:pPr marL="457200" lvl="0" indent="-457200">
              <a:buFont typeface="Wingdings" pitchFamily="2" charset="2"/>
              <a:buChar char="v"/>
            </a:pPr>
            <a:r>
              <a:rPr lang="en-US" sz="2400" b="1" dirty="0" err="1">
                <a:solidFill>
                  <a:srgbClr val="FF0000"/>
                </a:solidFill>
                <a:latin typeface="Calibri" pitchFamily="34" charset="0"/>
              </a:rPr>
              <a:t>Trách</a:t>
            </a:r>
            <a:r>
              <a:rPr lang="en-US" sz="2400" b="1" dirty="0">
                <a:solidFill>
                  <a:srgbClr val="FF0000"/>
                </a:solidFill>
                <a:latin typeface="Calibri" pitchFamily="34" charset="0"/>
              </a:rPr>
              <a:t> </a:t>
            </a:r>
            <a:r>
              <a:rPr lang="en-US" sz="2400" b="1" dirty="0" err="1">
                <a:solidFill>
                  <a:srgbClr val="FF0000"/>
                </a:solidFill>
                <a:latin typeface="Calibri" pitchFamily="34" charset="0"/>
              </a:rPr>
              <a:t>nhiệm</a:t>
            </a:r>
            <a:r>
              <a:rPr lang="en-US" sz="2400" b="1" dirty="0">
                <a:solidFill>
                  <a:srgbClr val="FF0000"/>
                </a:solidFill>
                <a:latin typeface="Calibri" pitchFamily="34" charset="0"/>
              </a:rPr>
              <a:t> </a:t>
            </a:r>
            <a:r>
              <a:rPr lang="en-US" sz="2400" b="1" dirty="0" err="1">
                <a:solidFill>
                  <a:srgbClr val="FF0000"/>
                </a:solidFill>
                <a:latin typeface="Calibri" pitchFamily="34" charset="0"/>
              </a:rPr>
              <a:t>giới</a:t>
            </a:r>
            <a:r>
              <a:rPr lang="en-US" sz="2400" b="1" dirty="0">
                <a:solidFill>
                  <a:srgbClr val="FF0000"/>
                </a:solidFill>
                <a:latin typeface="Calibri" pitchFamily="34" charset="0"/>
              </a:rPr>
              <a:t> </a:t>
            </a:r>
            <a:r>
              <a:rPr lang="en-US" sz="2400" b="1" dirty="0" err="1">
                <a:solidFill>
                  <a:srgbClr val="0000FF"/>
                </a:solidFill>
                <a:latin typeface="Calibri" pitchFamily="34" charset="0"/>
              </a:rPr>
              <a:t>chỉ</a:t>
            </a:r>
            <a:r>
              <a:rPr lang="en-US" sz="2400" b="1" dirty="0">
                <a:solidFill>
                  <a:srgbClr val="0000FF"/>
                </a:solidFill>
                <a:latin typeface="Calibri" pitchFamily="34" charset="0"/>
              </a:rPr>
              <a:t> </a:t>
            </a:r>
            <a:r>
              <a:rPr lang="en-US" sz="2400" b="1" dirty="0" err="1">
                <a:solidFill>
                  <a:srgbClr val="0000FF"/>
                </a:solidFill>
                <a:latin typeface="Calibri" pitchFamily="34" charset="0"/>
              </a:rPr>
              <a:t>những</a:t>
            </a:r>
            <a:r>
              <a:rPr lang="en-US" sz="2400" b="1" dirty="0">
                <a:solidFill>
                  <a:srgbClr val="0000FF"/>
                </a:solidFill>
                <a:latin typeface="Calibri" pitchFamily="34" charset="0"/>
              </a:rPr>
              <a:t> </a:t>
            </a:r>
            <a:r>
              <a:rPr lang="en-US" sz="2400" b="1" dirty="0" err="1">
                <a:solidFill>
                  <a:srgbClr val="0000FF"/>
                </a:solidFill>
                <a:latin typeface="Calibri" pitchFamily="34" charset="0"/>
              </a:rPr>
              <a:t>hành</a:t>
            </a:r>
            <a:r>
              <a:rPr lang="en-US" sz="2400" b="1" dirty="0">
                <a:solidFill>
                  <a:srgbClr val="0000FF"/>
                </a:solidFill>
                <a:latin typeface="Calibri" pitchFamily="34" charset="0"/>
              </a:rPr>
              <a:t> </a:t>
            </a:r>
            <a:r>
              <a:rPr lang="en-US" sz="2400" b="1" dirty="0" err="1">
                <a:solidFill>
                  <a:srgbClr val="0000FF"/>
                </a:solidFill>
                <a:latin typeface="Calibri" pitchFamily="34" charset="0"/>
              </a:rPr>
              <a:t>động</a:t>
            </a:r>
            <a:r>
              <a:rPr lang="en-US" sz="2400" b="1" dirty="0">
                <a:solidFill>
                  <a:srgbClr val="0000FF"/>
                </a:solidFill>
                <a:latin typeface="Calibri" pitchFamily="34" charset="0"/>
              </a:rPr>
              <a:t> </a:t>
            </a:r>
            <a:r>
              <a:rPr lang="en-US" sz="2400" b="1" dirty="0" err="1">
                <a:solidFill>
                  <a:srgbClr val="0000FF"/>
                </a:solidFill>
                <a:latin typeface="Calibri" pitchFamily="34" charset="0"/>
              </a:rPr>
              <a:t>thực</a:t>
            </a:r>
            <a:r>
              <a:rPr lang="en-US" sz="2400" b="1" dirty="0">
                <a:solidFill>
                  <a:srgbClr val="0000FF"/>
                </a:solidFill>
                <a:latin typeface="Calibri" pitchFamily="34" charset="0"/>
              </a:rPr>
              <a:t> </a:t>
            </a:r>
            <a:r>
              <a:rPr lang="en-US" sz="2400" b="1" dirty="0" err="1">
                <a:solidFill>
                  <a:srgbClr val="0000FF"/>
                </a:solidFill>
                <a:latin typeface="Calibri" pitchFamily="34" charset="0"/>
              </a:rPr>
              <a:t>tiễn</a:t>
            </a:r>
            <a:r>
              <a:rPr lang="en-US" sz="2400" b="1" dirty="0">
                <a:solidFill>
                  <a:srgbClr val="0000FF"/>
                </a:solidFill>
                <a:latin typeface="Calibri" pitchFamily="34" charset="0"/>
              </a:rPr>
              <a:t> </a:t>
            </a:r>
            <a:r>
              <a:rPr lang="en-US" sz="2400" b="1" dirty="0" err="1">
                <a:solidFill>
                  <a:srgbClr val="0000FF"/>
                </a:solidFill>
                <a:latin typeface="Calibri" pitchFamily="34" charset="0"/>
              </a:rPr>
              <a:t>của</a:t>
            </a:r>
            <a:r>
              <a:rPr lang="en-US" sz="2400" b="1" dirty="0">
                <a:solidFill>
                  <a:srgbClr val="0000FF"/>
                </a:solidFill>
                <a:latin typeface="Calibri" pitchFamily="34" charset="0"/>
              </a:rPr>
              <a:t> </a:t>
            </a:r>
            <a:r>
              <a:rPr lang="en-US" sz="2400" b="1" dirty="0" err="1">
                <a:solidFill>
                  <a:srgbClr val="0000FF"/>
                </a:solidFill>
                <a:latin typeface="Calibri" pitchFamily="34" charset="0"/>
              </a:rPr>
              <a:t>cá</a:t>
            </a:r>
            <a:r>
              <a:rPr lang="en-US" sz="2400" b="1" dirty="0">
                <a:solidFill>
                  <a:srgbClr val="0000FF"/>
                </a:solidFill>
                <a:latin typeface="Calibri" pitchFamily="34" charset="0"/>
              </a:rPr>
              <a:t> </a:t>
            </a:r>
            <a:r>
              <a:rPr lang="en-US" sz="2400" b="1" dirty="0" err="1">
                <a:solidFill>
                  <a:srgbClr val="0000FF"/>
                </a:solidFill>
                <a:latin typeface="Calibri" pitchFamily="34" charset="0"/>
              </a:rPr>
              <a:t>nhân</a:t>
            </a:r>
            <a:r>
              <a:rPr lang="en-US" sz="2400" b="1" dirty="0">
                <a:solidFill>
                  <a:srgbClr val="0000FF"/>
                </a:solidFill>
                <a:latin typeface="Calibri" pitchFamily="34" charset="0"/>
              </a:rPr>
              <a:t> </a:t>
            </a:r>
            <a:r>
              <a:rPr lang="en-US" sz="2400" b="1" dirty="0" err="1">
                <a:solidFill>
                  <a:srgbClr val="0000FF"/>
                </a:solidFill>
                <a:latin typeface="Calibri" pitchFamily="34" charset="0"/>
              </a:rPr>
              <a:t>hoặc</a:t>
            </a:r>
            <a:r>
              <a:rPr lang="en-US" sz="2400" b="1" dirty="0">
                <a:solidFill>
                  <a:srgbClr val="0000FF"/>
                </a:solidFill>
                <a:latin typeface="Calibri" pitchFamily="34" charset="0"/>
              </a:rPr>
              <a:t> </a:t>
            </a:r>
            <a:r>
              <a:rPr lang="en-US" sz="2400" b="1" dirty="0" err="1">
                <a:solidFill>
                  <a:srgbClr val="0000FF"/>
                </a:solidFill>
                <a:latin typeface="Calibri" pitchFamily="34" charset="0"/>
              </a:rPr>
              <a:t>tổ</a:t>
            </a:r>
            <a:r>
              <a:rPr lang="en-US" sz="2400" b="1" dirty="0">
                <a:solidFill>
                  <a:srgbClr val="0000FF"/>
                </a:solidFill>
                <a:latin typeface="Calibri" pitchFamily="34" charset="0"/>
              </a:rPr>
              <a:t> </a:t>
            </a:r>
            <a:r>
              <a:rPr lang="en-US" sz="2400" b="1" dirty="0" err="1">
                <a:solidFill>
                  <a:srgbClr val="0000FF"/>
                </a:solidFill>
                <a:latin typeface="Calibri" pitchFamily="34" charset="0"/>
              </a:rPr>
              <a:t>chức</a:t>
            </a:r>
            <a:r>
              <a:rPr lang="en-US" sz="2400" b="1" dirty="0">
                <a:solidFill>
                  <a:srgbClr val="0000FF"/>
                </a:solidFill>
                <a:latin typeface="Calibri" pitchFamily="34" charset="0"/>
              </a:rPr>
              <a:t> </a:t>
            </a:r>
            <a:r>
              <a:rPr lang="en-US" sz="2400" b="1" dirty="0" err="1">
                <a:solidFill>
                  <a:srgbClr val="0000FF"/>
                </a:solidFill>
                <a:latin typeface="Calibri" pitchFamily="34" charset="0"/>
              </a:rPr>
              <a:t>để</a:t>
            </a:r>
            <a:r>
              <a:rPr lang="en-US" sz="2400" b="1" dirty="0">
                <a:solidFill>
                  <a:srgbClr val="0000FF"/>
                </a:solidFill>
                <a:latin typeface="Calibri" pitchFamily="34" charset="0"/>
              </a:rPr>
              <a:t> </a:t>
            </a:r>
            <a:r>
              <a:rPr lang="en-US" sz="2400" b="1" dirty="0" err="1">
                <a:solidFill>
                  <a:srgbClr val="0000FF"/>
                </a:solidFill>
                <a:latin typeface="Calibri" pitchFamily="34" charset="0"/>
              </a:rPr>
              <a:t>giải</a:t>
            </a:r>
            <a:r>
              <a:rPr lang="en-US" sz="2400" b="1" dirty="0">
                <a:solidFill>
                  <a:srgbClr val="0000FF"/>
                </a:solidFill>
                <a:latin typeface="Calibri" pitchFamily="34" charset="0"/>
              </a:rPr>
              <a:t> </a:t>
            </a:r>
            <a:r>
              <a:rPr lang="en-US" sz="2400" b="1" dirty="0" err="1">
                <a:solidFill>
                  <a:srgbClr val="0000FF"/>
                </a:solidFill>
                <a:latin typeface="Calibri" pitchFamily="34" charset="0"/>
              </a:rPr>
              <a:t>quyết</a:t>
            </a:r>
            <a:r>
              <a:rPr lang="en-US" sz="2400" b="1" dirty="0">
                <a:solidFill>
                  <a:srgbClr val="0000FF"/>
                </a:solidFill>
                <a:latin typeface="Calibri" pitchFamily="34" charset="0"/>
              </a:rPr>
              <a:t> </a:t>
            </a:r>
            <a:r>
              <a:rPr lang="en-US" sz="2400" b="1" dirty="0" err="1">
                <a:solidFill>
                  <a:srgbClr val="0000FF"/>
                </a:solidFill>
                <a:latin typeface="Calibri" pitchFamily="34" charset="0"/>
              </a:rPr>
              <a:t>các</a:t>
            </a:r>
            <a:r>
              <a:rPr lang="en-US" sz="2400" b="1" dirty="0">
                <a:solidFill>
                  <a:srgbClr val="0000FF"/>
                </a:solidFill>
                <a:latin typeface="Calibri" pitchFamily="34" charset="0"/>
              </a:rPr>
              <a:t> </a:t>
            </a:r>
            <a:r>
              <a:rPr lang="en-US" sz="2400" b="1" dirty="0" err="1">
                <a:solidFill>
                  <a:srgbClr val="0000FF"/>
                </a:solidFill>
                <a:latin typeface="Calibri" pitchFamily="34" charset="0"/>
              </a:rPr>
              <a:t>vấn</a:t>
            </a:r>
            <a:r>
              <a:rPr lang="en-US" sz="2400" b="1" dirty="0">
                <a:solidFill>
                  <a:srgbClr val="0000FF"/>
                </a:solidFill>
                <a:latin typeface="Calibri" pitchFamily="34" charset="0"/>
              </a:rPr>
              <a:t> </a:t>
            </a:r>
            <a:r>
              <a:rPr lang="en-US" sz="2400" b="1" dirty="0" err="1">
                <a:solidFill>
                  <a:srgbClr val="0000FF"/>
                </a:solidFill>
                <a:latin typeface="Calibri" pitchFamily="34" charset="0"/>
              </a:rPr>
              <a:t>đề</a:t>
            </a:r>
            <a:r>
              <a:rPr lang="en-US" sz="2400" b="1" dirty="0">
                <a:solidFill>
                  <a:srgbClr val="0000FF"/>
                </a:solidFill>
                <a:latin typeface="Calibri" pitchFamily="34" charset="0"/>
              </a:rPr>
              <a:t> </a:t>
            </a:r>
            <a:r>
              <a:rPr lang="en-US" sz="2400" b="1" dirty="0" err="1">
                <a:solidFill>
                  <a:srgbClr val="0000FF"/>
                </a:solidFill>
                <a:latin typeface="Calibri" pitchFamily="34" charset="0"/>
              </a:rPr>
              <a:t>giới</a:t>
            </a:r>
            <a:r>
              <a:rPr lang="en-US" sz="2400" b="1" dirty="0">
                <a:solidFill>
                  <a:srgbClr val="0000FF"/>
                </a:solidFill>
                <a:latin typeface="Calibri" pitchFamily="34" charset="0"/>
              </a:rPr>
              <a:t>, </a:t>
            </a:r>
            <a:r>
              <a:rPr lang="en-US" sz="2400" b="1" dirty="0" err="1">
                <a:solidFill>
                  <a:srgbClr val="0000FF"/>
                </a:solidFill>
                <a:latin typeface="Calibri" pitchFamily="34" charset="0"/>
              </a:rPr>
              <a:t>nhằm</a:t>
            </a:r>
            <a:r>
              <a:rPr lang="en-US" sz="2400" b="1" dirty="0">
                <a:solidFill>
                  <a:srgbClr val="0000FF"/>
                </a:solidFill>
                <a:latin typeface="Calibri" pitchFamily="34" charset="0"/>
              </a:rPr>
              <a:t> </a:t>
            </a:r>
            <a:r>
              <a:rPr lang="en-US" sz="2400" b="1" dirty="0" err="1">
                <a:solidFill>
                  <a:srgbClr val="0000FF"/>
                </a:solidFill>
                <a:latin typeface="Calibri" pitchFamily="34" charset="0"/>
              </a:rPr>
              <a:t>cải</a:t>
            </a:r>
            <a:r>
              <a:rPr lang="en-US" sz="2400" b="1" dirty="0">
                <a:solidFill>
                  <a:srgbClr val="0000FF"/>
                </a:solidFill>
                <a:latin typeface="Calibri" pitchFamily="34" charset="0"/>
              </a:rPr>
              <a:t> </a:t>
            </a:r>
            <a:r>
              <a:rPr lang="en-US" sz="2400" b="1" dirty="0" err="1">
                <a:solidFill>
                  <a:srgbClr val="0000FF"/>
                </a:solidFill>
                <a:latin typeface="Calibri" pitchFamily="34" charset="0"/>
              </a:rPr>
              <a:t>thiện</a:t>
            </a:r>
            <a:r>
              <a:rPr lang="en-US" sz="2400" b="1" dirty="0">
                <a:solidFill>
                  <a:srgbClr val="0000FF"/>
                </a:solidFill>
                <a:latin typeface="Calibri" pitchFamily="34" charset="0"/>
              </a:rPr>
              <a:t> </a:t>
            </a:r>
            <a:r>
              <a:rPr lang="en-US" sz="2400" b="1" dirty="0" err="1">
                <a:solidFill>
                  <a:srgbClr val="0000FF"/>
                </a:solidFill>
                <a:latin typeface="Calibri" pitchFamily="34" charset="0"/>
              </a:rPr>
              <a:t>hoặc</a:t>
            </a:r>
            <a:r>
              <a:rPr lang="en-US" sz="2400" b="1" dirty="0">
                <a:solidFill>
                  <a:srgbClr val="0000FF"/>
                </a:solidFill>
                <a:latin typeface="Calibri" pitchFamily="34" charset="0"/>
              </a:rPr>
              <a:t> </a:t>
            </a:r>
            <a:r>
              <a:rPr lang="en-US" sz="2400" b="1" dirty="0" err="1">
                <a:solidFill>
                  <a:srgbClr val="0000FF"/>
                </a:solidFill>
                <a:latin typeface="Calibri" pitchFamily="34" charset="0"/>
              </a:rPr>
              <a:t>loại</a:t>
            </a:r>
            <a:r>
              <a:rPr lang="en-US" sz="2400" b="1" dirty="0">
                <a:solidFill>
                  <a:srgbClr val="0000FF"/>
                </a:solidFill>
                <a:latin typeface="Calibri" pitchFamily="34" charset="0"/>
              </a:rPr>
              <a:t> </a:t>
            </a:r>
            <a:r>
              <a:rPr lang="en-US" sz="2400" b="1" dirty="0" err="1">
                <a:solidFill>
                  <a:srgbClr val="0000FF"/>
                </a:solidFill>
                <a:latin typeface="Calibri" pitchFamily="34" charset="0"/>
              </a:rPr>
              <a:t>trừ</a:t>
            </a:r>
            <a:r>
              <a:rPr lang="en-US" sz="2400" b="1" dirty="0">
                <a:solidFill>
                  <a:srgbClr val="0000FF"/>
                </a:solidFill>
                <a:latin typeface="Calibri" pitchFamily="34" charset="0"/>
              </a:rPr>
              <a:t> </a:t>
            </a:r>
            <a:r>
              <a:rPr lang="en-US" sz="2400" b="1" dirty="0" err="1">
                <a:solidFill>
                  <a:srgbClr val="0000FF"/>
                </a:solidFill>
                <a:latin typeface="Calibri" pitchFamily="34" charset="0"/>
              </a:rPr>
              <a:t>tình</a:t>
            </a:r>
            <a:r>
              <a:rPr lang="en-US" sz="2400" b="1" dirty="0">
                <a:solidFill>
                  <a:srgbClr val="0000FF"/>
                </a:solidFill>
                <a:latin typeface="Calibri" pitchFamily="34" charset="0"/>
              </a:rPr>
              <a:t> </a:t>
            </a:r>
            <a:r>
              <a:rPr lang="en-US" sz="2400" b="1" dirty="0" err="1">
                <a:solidFill>
                  <a:srgbClr val="0000FF"/>
                </a:solidFill>
                <a:latin typeface="Calibri" pitchFamily="34" charset="0"/>
              </a:rPr>
              <a:t>trạng</a:t>
            </a:r>
            <a:r>
              <a:rPr lang="en-US" sz="2400" b="1" dirty="0">
                <a:solidFill>
                  <a:srgbClr val="0000FF"/>
                </a:solidFill>
                <a:latin typeface="Calibri" pitchFamily="34" charset="0"/>
              </a:rPr>
              <a:t> </a:t>
            </a:r>
            <a:r>
              <a:rPr lang="en-US" sz="2400" b="1" dirty="0" err="1">
                <a:solidFill>
                  <a:srgbClr val="0000FF"/>
                </a:solidFill>
                <a:latin typeface="Calibri" pitchFamily="34" charset="0"/>
              </a:rPr>
              <a:t>bất</a:t>
            </a:r>
            <a:r>
              <a:rPr lang="en-US" sz="2400" b="1" dirty="0">
                <a:solidFill>
                  <a:srgbClr val="0000FF"/>
                </a:solidFill>
                <a:latin typeface="Calibri" pitchFamily="34" charset="0"/>
              </a:rPr>
              <a:t> </a:t>
            </a:r>
            <a:r>
              <a:rPr lang="en-US" sz="2400" b="1" dirty="0" err="1">
                <a:solidFill>
                  <a:srgbClr val="0000FF"/>
                </a:solidFill>
                <a:latin typeface="Calibri" pitchFamily="34" charset="0"/>
              </a:rPr>
              <a:t>bình</a:t>
            </a:r>
            <a:r>
              <a:rPr lang="en-US" sz="2400" b="1" dirty="0">
                <a:solidFill>
                  <a:srgbClr val="0000FF"/>
                </a:solidFill>
                <a:latin typeface="Calibri" pitchFamily="34" charset="0"/>
              </a:rPr>
              <a:t> </a:t>
            </a:r>
            <a:r>
              <a:rPr lang="en-US" sz="2400" b="1" dirty="0" err="1">
                <a:solidFill>
                  <a:srgbClr val="0000FF"/>
                </a:solidFill>
                <a:latin typeface="Calibri" pitchFamily="34" charset="0"/>
              </a:rPr>
              <a:t>đẳng</a:t>
            </a:r>
            <a:r>
              <a:rPr lang="en-US" sz="2400" b="1" dirty="0">
                <a:solidFill>
                  <a:srgbClr val="0000FF"/>
                </a:solidFill>
                <a:latin typeface="Calibri" pitchFamily="34" charset="0"/>
              </a:rPr>
              <a:t> </a:t>
            </a:r>
            <a:r>
              <a:rPr lang="en-US" sz="2400" b="1" dirty="0" err="1">
                <a:solidFill>
                  <a:srgbClr val="0000FF"/>
                </a:solidFill>
                <a:latin typeface="Calibri" pitchFamily="34" charset="0"/>
              </a:rPr>
              <a:t>giới</a:t>
            </a:r>
            <a:r>
              <a:rPr lang="en-US" sz="2400" b="1" dirty="0">
                <a:solidFill>
                  <a:srgbClr val="0000FF"/>
                </a:solidFill>
                <a:latin typeface="Calibri" pitchFamily="34" charset="0"/>
              </a:rPr>
              <a:t>.</a:t>
            </a:r>
          </a:p>
        </p:txBody>
      </p:sp>
      <p:pic>
        <p:nvPicPr>
          <p:cNvPr id="8" name="Picture 7" descr="DSC0857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09800"/>
            <a:ext cx="2324100" cy="1694180"/>
          </a:xfrm>
          <a:prstGeom prst="rect">
            <a:avLst/>
          </a:prstGeom>
          <a:noFill/>
          <a:ln>
            <a:noFill/>
          </a:ln>
        </p:spPr>
      </p:pic>
      <p:pic>
        <p:nvPicPr>
          <p:cNvPr id="9" name="Picture 8" descr="DSC_0181"/>
          <p:cNvPicPr/>
          <p:nvPr/>
        </p:nvPicPr>
        <p:blipFill>
          <a:blip r:embed="rId3" cstate="print">
            <a:extLst>
              <a:ext uri="{28A0092B-C50C-407E-A947-70E740481C1C}">
                <a14:useLocalDpi xmlns:a14="http://schemas.microsoft.com/office/drawing/2010/main" val="0"/>
              </a:ext>
            </a:extLst>
          </a:blip>
          <a:srcRect t="20279" r="17209"/>
          <a:stretch>
            <a:fillRect/>
          </a:stretch>
        </p:blipFill>
        <p:spPr bwMode="auto">
          <a:xfrm>
            <a:off x="4648200" y="2209800"/>
            <a:ext cx="2335530" cy="1762125"/>
          </a:xfrm>
          <a:prstGeom prst="rect">
            <a:avLst/>
          </a:prstGeom>
          <a:noFill/>
          <a:ln>
            <a:noFill/>
          </a:ln>
        </p:spPr>
      </p:pic>
      <p:sp>
        <p:nvSpPr>
          <p:cNvPr id="3" name="Rectangle 2"/>
          <p:cNvSpPr/>
          <p:nvPr/>
        </p:nvSpPr>
        <p:spPr>
          <a:xfrm>
            <a:off x="381000" y="3995678"/>
            <a:ext cx="8763000" cy="2862322"/>
          </a:xfrm>
          <a:prstGeom prst="rect">
            <a:avLst/>
          </a:prstGeom>
        </p:spPr>
        <p:txBody>
          <a:bodyPr wrap="square">
            <a:spAutoFit/>
          </a:bodyPr>
          <a:lstStyle/>
          <a:p>
            <a:r>
              <a:rPr lang="en-US" sz="2000" b="1" dirty="0" err="1">
                <a:solidFill>
                  <a:srgbClr val="C00000"/>
                </a:solidFill>
                <a:latin typeface="Calibri" pitchFamily="34" charset="0"/>
              </a:rPr>
              <a:t>Ví</a:t>
            </a:r>
            <a:r>
              <a:rPr lang="en-US" sz="2000" b="1" dirty="0">
                <a:solidFill>
                  <a:srgbClr val="C00000"/>
                </a:solidFill>
                <a:latin typeface="Calibri" pitchFamily="34" charset="0"/>
              </a:rPr>
              <a:t> </a:t>
            </a:r>
            <a:r>
              <a:rPr lang="en-US" sz="2000" b="1" dirty="0" err="1">
                <a:solidFill>
                  <a:srgbClr val="C00000"/>
                </a:solidFill>
                <a:latin typeface="Calibri" pitchFamily="34" charset="0"/>
              </a:rPr>
              <a:t>dụ</a:t>
            </a:r>
            <a:r>
              <a:rPr lang="en-US" sz="2000" b="1" dirty="0">
                <a:solidFill>
                  <a:srgbClr val="C00000"/>
                </a:solidFill>
                <a:latin typeface="Calibri" pitchFamily="34" charset="0"/>
              </a:rPr>
              <a:t>: </a:t>
            </a:r>
            <a:r>
              <a:rPr lang="en-US" sz="2000" b="1" dirty="0" err="1">
                <a:solidFill>
                  <a:srgbClr val="C00000"/>
                </a:solidFill>
                <a:latin typeface="Calibri" pitchFamily="34" charset="0"/>
              </a:rPr>
              <a:t>Nhìn</a:t>
            </a:r>
            <a:r>
              <a:rPr lang="en-US" sz="2000" b="1" dirty="0">
                <a:solidFill>
                  <a:srgbClr val="C00000"/>
                </a:solidFill>
                <a:latin typeface="Calibri" pitchFamily="34" charset="0"/>
              </a:rPr>
              <a:t> </a:t>
            </a:r>
            <a:r>
              <a:rPr lang="en-US" sz="2000" b="1" dirty="0" err="1">
                <a:solidFill>
                  <a:srgbClr val="C00000"/>
                </a:solidFill>
                <a:latin typeface="Calibri" pitchFamily="34" charset="0"/>
              </a:rPr>
              <a:t>vào</a:t>
            </a:r>
            <a:r>
              <a:rPr lang="en-US" sz="2000" b="1" dirty="0">
                <a:solidFill>
                  <a:srgbClr val="C00000"/>
                </a:solidFill>
                <a:latin typeface="Calibri" pitchFamily="34" charset="0"/>
              </a:rPr>
              <a:t> </a:t>
            </a:r>
            <a:r>
              <a:rPr lang="en-US" sz="2000" b="1" dirty="0" err="1">
                <a:solidFill>
                  <a:srgbClr val="C00000"/>
                </a:solidFill>
                <a:latin typeface="Calibri" pitchFamily="34" charset="0"/>
              </a:rPr>
              <a:t>hình</a:t>
            </a:r>
            <a:r>
              <a:rPr lang="en-US" sz="2000" b="1" dirty="0">
                <a:solidFill>
                  <a:srgbClr val="C00000"/>
                </a:solidFill>
                <a:latin typeface="Calibri" pitchFamily="34" charset="0"/>
              </a:rPr>
              <a:t> </a:t>
            </a:r>
            <a:r>
              <a:rPr lang="en-US" sz="2000" b="1" dirty="0" err="1">
                <a:solidFill>
                  <a:srgbClr val="C00000"/>
                </a:solidFill>
                <a:latin typeface="Calibri" pitchFamily="34" charset="0"/>
              </a:rPr>
              <a:t>ảnh</a:t>
            </a:r>
            <a:r>
              <a:rPr lang="en-US" sz="2000" b="1" dirty="0">
                <a:solidFill>
                  <a:srgbClr val="C00000"/>
                </a:solidFill>
                <a:latin typeface="Calibri" pitchFamily="34" charset="0"/>
              </a:rPr>
              <a:t> </a:t>
            </a:r>
            <a:r>
              <a:rPr lang="en-US" sz="2000" b="1" dirty="0" smtClean="0">
                <a:solidFill>
                  <a:srgbClr val="C00000"/>
                </a:solidFill>
                <a:latin typeface="Calibri" pitchFamily="34" charset="0"/>
              </a:rPr>
              <a:t>HĐ </a:t>
            </a:r>
            <a:r>
              <a:rPr lang="en-US" sz="2000" b="1" dirty="0" err="1" smtClean="0">
                <a:solidFill>
                  <a:srgbClr val="C00000"/>
                </a:solidFill>
                <a:latin typeface="Calibri" pitchFamily="34" charset="0"/>
              </a:rPr>
              <a:t>tư</a:t>
            </a:r>
            <a:r>
              <a:rPr lang="en-US" sz="2000" b="1" dirty="0" smtClean="0">
                <a:solidFill>
                  <a:srgbClr val="C00000"/>
                </a:solidFill>
                <a:latin typeface="Calibri" pitchFamily="34" charset="0"/>
              </a:rPr>
              <a:t> </a:t>
            </a:r>
            <a:r>
              <a:rPr lang="en-US" sz="2000" b="1" dirty="0" err="1">
                <a:solidFill>
                  <a:srgbClr val="C00000"/>
                </a:solidFill>
                <a:latin typeface="Calibri" pitchFamily="34" charset="0"/>
              </a:rPr>
              <a:t>vấn</a:t>
            </a:r>
            <a:r>
              <a:rPr lang="en-US" sz="2000" b="1" dirty="0">
                <a:solidFill>
                  <a:srgbClr val="C00000"/>
                </a:solidFill>
                <a:latin typeface="Calibri" pitchFamily="34" charset="0"/>
              </a:rPr>
              <a:t> </a:t>
            </a:r>
            <a:r>
              <a:rPr lang="en-US" sz="2000" b="1" dirty="0" err="1">
                <a:solidFill>
                  <a:srgbClr val="C00000"/>
                </a:solidFill>
                <a:latin typeface="Calibri" pitchFamily="34" charset="0"/>
              </a:rPr>
              <a:t>hướng</a:t>
            </a:r>
            <a:r>
              <a:rPr lang="en-US" sz="2000" b="1" dirty="0">
                <a:solidFill>
                  <a:srgbClr val="C00000"/>
                </a:solidFill>
                <a:latin typeface="Calibri" pitchFamily="34" charset="0"/>
              </a:rPr>
              <a:t> </a:t>
            </a:r>
            <a:r>
              <a:rPr lang="en-US" sz="2000" b="1" dirty="0" err="1">
                <a:solidFill>
                  <a:srgbClr val="C00000"/>
                </a:solidFill>
                <a:latin typeface="Calibri" pitchFamily="34" charset="0"/>
              </a:rPr>
              <a:t>nghiệp</a:t>
            </a:r>
            <a:r>
              <a:rPr lang="en-US" sz="2000" b="1" dirty="0">
                <a:solidFill>
                  <a:srgbClr val="C00000"/>
                </a:solidFill>
                <a:latin typeface="Calibri" pitchFamily="34" charset="0"/>
              </a:rPr>
              <a:t> </a:t>
            </a:r>
            <a:r>
              <a:rPr lang="en-US" sz="2000" b="1" dirty="0" err="1" smtClean="0">
                <a:solidFill>
                  <a:srgbClr val="C00000"/>
                </a:solidFill>
                <a:latin typeface="Calibri" pitchFamily="34" charset="0"/>
              </a:rPr>
              <a:t>này</a:t>
            </a:r>
            <a:r>
              <a:rPr lang="en-US" sz="2000" b="1" dirty="0" smtClean="0">
                <a:solidFill>
                  <a:srgbClr val="C00000"/>
                </a:solidFill>
                <a:latin typeface="Calibri" pitchFamily="34" charset="0"/>
              </a:rPr>
              <a:t>, </a:t>
            </a:r>
            <a:r>
              <a:rPr lang="en-US" sz="2000" b="1" dirty="0" err="1" smtClean="0">
                <a:solidFill>
                  <a:srgbClr val="C00000"/>
                </a:solidFill>
                <a:latin typeface="Calibri" pitchFamily="34" charset="0"/>
              </a:rPr>
              <a:t>nếu</a:t>
            </a:r>
            <a:r>
              <a:rPr lang="en-US" sz="2000" b="1" dirty="0" smtClean="0">
                <a:solidFill>
                  <a:srgbClr val="C00000"/>
                </a:solidFill>
                <a:latin typeface="Calibri" pitchFamily="34" charset="0"/>
              </a:rPr>
              <a:t> GV </a:t>
            </a:r>
            <a:r>
              <a:rPr lang="en-US" sz="2000" b="1" dirty="0" err="1" smtClean="0">
                <a:solidFill>
                  <a:srgbClr val="C00000"/>
                </a:solidFill>
                <a:latin typeface="Calibri" pitchFamily="34" charset="0"/>
              </a:rPr>
              <a:t>có</a:t>
            </a:r>
            <a:r>
              <a:rPr lang="en-US" sz="2000" b="1" dirty="0" smtClean="0">
                <a:solidFill>
                  <a:srgbClr val="C00000"/>
                </a:solidFill>
                <a:latin typeface="Calibri" pitchFamily="34" charset="0"/>
              </a:rPr>
              <a:t> TNG </a:t>
            </a:r>
            <a:r>
              <a:rPr lang="en-US" sz="2000" b="1" dirty="0" err="1" smtClean="0">
                <a:solidFill>
                  <a:srgbClr val="C00000"/>
                </a:solidFill>
                <a:latin typeface="Calibri" pitchFamily="34" charset="0"/>
              </a:rPr>
              <a:t>sẽ</a:t>
            </a:r>
            <a:r>
              <a:rPr lang="en-US" sz="2000" b="1" dirty="0" smtClean="0">
                <a:solidFill>
                  <a:srgbClr val="C00000"/>
                </a:solidFill>
                <a:latin typeface="Calibri" pitchFamily="34" charset="0"/>
              </a:rPr>
              <a:t> </a:t>
            </a:r>
            <a:r>
              <a:rPr lang="en-US" sz="2000" b="1" dirty="0" err="1">
                <a:solidFill>
                  <a:srgbClr val="C00000"/>
                </a:solidFill>
                <a:latin typeface="Calibri" pitchFamily="34" charset="0"/>
              </a:rPr>
              <a:t>nhận</a:t>
            </a:r>
            <a:r>
              <a:rPr lang="en-US" sz="2000" b="1" dirty="0">
                <a:solidFill>
                  <a:srgbClr val="C00000"/>
                </a:solidFill>
                <a:latin typeface="Calibri" pitchFamily="34" charset="0"/>
              </a:rPr>
              <a:t> </a:t>
            </a:r>
            <a:r>
              <a:rPr lang="en-US" sz="2000" b="1" dirty="0" err="1">
                <a:solidFill>
                  <a:srgbClr val="C00000"/>
                </a:solidFill>
                <a:latin typeface="Calibri" pitchFamily="34" charset="0"/>
              </a:rPr>
              <a:t>ra</a:t>
            </a:r>
            <a:r>
              <a:rPr lang="en-US" sz="2000" b="1" dirty="0">
                <a:solidFill>
                  <a:srgbClr val="C00000"/>
                </a:solidFill>
                <a:latin typeface="Calibri" pitchFamily="34" charset="0"/>
              </a:rPr>
              <a:t>:</a:t>
            </a:r>
          </a:p>
          <a:p>
            <a:pPr marL="342900" lvl="0" indent="-342900">
              <a:buFont typeface="Wingdings" pitchFamily="2" charset="2"/>
              <a:buChar char="§"/>
            </a:pPr>
            <a:r>
              <a:rPr lang="en-US" sz="2000" b="1" dirty="0" err="1">
                <a:latin typeface="Calibri" pitchFamily="34" charset="0"/>
              </a:rPr>
              <a:t>Có</a:t>
            </a:r>
            <a:r>
              <a:rPr lang="en-US" sz="2000" b="1" dirty="0">
                <a:latin typeface="Calibri" pitchFamily="34" charset="0"/>
              </a:rPr>
              <a:t> </a:t>
            </a:r>
            <a:r>
              <a:rPr lang="en-US" sz="2000" b="1" dirty="0" err="1">
                <a:latin typeface="Calibri" pitchFamily="34" charset="0"/>
              </a:rPr>
              <a:t>rất</a:t>
            </a:r>
            <a:r>
              <a:rPr lang="en-US" sz="2000" b="1" dirty="0">
                <a:latin typeface="Calibri" pitchFamily="34" charset="0"/>
              </a:rPr>
              <a:t> </a:t>
            </a:r>
            <a:r>
              <a:rPr lang="en-US" sz="2000" b="1" dirty="0" err="1">
                <a:latin typeface="Calibri" pitchFamily="34" charset="0"/>
              </a:rPr>
              <a:t>ít</a:t>
            </a:r>
            <a:r>
              <a:rPr lang="en-US" sz="2000" b="1" dirty="0">
                <a:latin typeface="Calibri" pitchFamily="34" charset="0"/>
              </a:rPr>
              <a:t> </a:t>
            </a:r>
            <a:r>
              <a:rPr lang="en-US" sz="2000" b="1" dirty="0" smtClean="0">
                <a:latin typeface="Calibri" pitchFamily="34" charset="0"/>
              </a:rPr>
              <a:t>HS </a:t>
            </a:r>
            <a:r>
              <a:rPr lang="en-US" sz="2000" b="1" dirty="0" err="1">
                <a:latin typeface="Calibri" pitchFamily="34" charset="0"/>
              </a:rPr>
              <a:t>nữ</a:t>
            </a:r>
            <a:r>
              <a:rPr lang="en-US" sz="2000" b="1" dirty="0">
                <a:latin typeface="Calibri" pitchFamily="34" charset="0"/>
              </a:rPr>
              <a:t> </a:t>
            </a:r>
            <a:r>
              <a:rPr lang="en-US" sz="2000" b="1" dirty="0" err="1">
                <a:latin typeface="Calibri" pitchFamily="34" charset="0"/>
              </a:rPr>
              <a:t>tham</a:t>
            </a:r>
            <a:r>
              <a:rPr lang="en-US" sz="2000" b="1" dirty="0">
                <a:latin typeface="Calibri" pitchFamily="34" charset="0"/>
              </a:rPr>
              <a:t> </a:t>
            </a:r>
            <a:r>
              <a:rPr lang="en-US" sz="2000" b="1" dirty="0" err="1">
                <a:latin typeface="Calibri" pitchFamily="34" charset="0"/>
              </a:rPr>
              <a:t>gia</a:t>
            </a:r>
            <a:r>
              <a:rPr lang="en-US" sz="2000" b="1" dirty="0">
                <a:latin typeface="Calibri" pitchFamily="34" charset="0"/>
              </a:rPr>
              <a:t> </a:t>
            </a:r>
            <a:r>
              <a:rPr lang="en-US" sz="2000" b="1" dirty="0" err="1">
                <a:latin typeface="Calibri" pitchFamily="34" charset="0"/>
              </a:rPr>
              <a:t>nhóm</a:t>
            </a:r>
            <a:r>
              <a:rPr lang="en-US" sz="2000" b="1" dirty="0">
                <a:latin typeface="Calibri" pitchFamily="34" charset="0"/>
              </a:rPr>
              <a:t> </a:t>
            </a:r>
            <a:r>
              <a:rPr lang="en-US" sz="2000" b="1" dirty="0" err="1">
                <a:latin typeface="Calibri" pitchFamily="34" charset="0"/>
              </a:rPr>
              <a:t>tư</a:t>
            </a:r>
            <a:r>
              <a:rPr lang="en-US" sz="2000" b="1" dirty="0">
                <a:latin typeface="Calibri" pitchFamily="34" charset="0"/>
              </a:rPr>
              <a:t> </a:t>
            </a:r>
            <a:r>
              <a:rPr lang="en-US" sz="2000" b="1" dirty="0" err="1">
                <a:latin typeface="Calibri" pitchFamily="34" charset="0"/>
              </a:rPr>
              <a:t>vấn</a:t>
            </a:r>
            <a:r>
              <a:rPr lang="en-US" sz="2000" b="1" dirty="0">
                <a:latin typeface="Calibri" pitchFamily="34" charset="0"/>
              </a:rPr>
              <a:t> </a:t>
            </a:r>
            <a:r>
              <a:rPr lang="en-US" sz="2000" b="1" dirty="0" err="1">
                <a:latin typeface="Calibri" pitchFamily="34" charset="0"/>
              </a:rPr>
              <a:t>khối</a:t>
            </a:r>
            <a:r>
              <a:rPr lang="en-US" sz="2000" b="1" dirty="0">
                <a:latin typeface="Calibri" pitchFamily="34" charset="0"/>
              </a:rPr>
              <a:t> </a:t>
            </a:r>
            <a:r>
              <a:rPr lang="en-US" sz="2000" b="1" dirty="0" err="1">
                <a:latin typeface="Calibri" pitchFamily="34" charset="0"/>
              </a:rPr>
              <a:t>các</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 </a:t>
            </a:r>
            <a:r>
              <a:rPr lang="en-US" sz="2000" b="1" dirty="0" err="1">
                <a:latin typeface="Calibri" pitchFamily="34" charset="0"/>
              </a:rPr>
              <a:t>kỹ</a:t>
            </a:r>
            <a:r>
              <a:rPr lang="en-US" sz="2000" b="1" dirty="0">
                <a:latin typeface="Calibri" pitchFamily="34" charset="0"/>
              </a:rPr>
              <a:t> </a:t>
            </a:r>
            <a:r>
              <a:rPr lang="en-US" sz="2000" b="1" dirty="0" err="1">
                <a:latin typeface="Calibri" pitchFamily="34" charset="0"/>
              </a:rPr>
              <a:t>thuật</a:t>
            </a:r>
            <a:r>
              <a:rPr lang="en-US" sz="2000" b="1" dirty="0">
                <a:latin typeface="Calibri" pitchFamily="34" charset="0"/>
              </a:rPr>
              <a:t>, </a:t>
            </a:r>
            <a:r>
              <a:rPr lang="en-US" sz="2000" b="1" dirty="0" err="1">
                <a:latin typeface="Calibri" pitchFamily="34" charset="0"/>
              </a:rPr>
              <a:t>ngược</a:t>
            </a:r>
            <a:r>
              <a:rPr lang="en-US" sz="2000" b="1" dirty="0">
                <a:latin typeface="Calibri" pitchFamily="34" charset="0"/>
              </a:rPr>
              <a:t> </a:t>
            </a:r>
            <a:r>
              <a:rPr lang="en-US" sz="2000" b="1" dirty="0" err="1">
                <a:latin typeface="Calibri" pitchFamily="34" charset="0"/>
              </a:rPr>
              <a:t>lại</a:t>
            </a:r>
            <a:r>
              <a:rPr lang="en-US" sz="2000" b="1" dirty="0">
                <a:latin typeface="Calibri" pitchFamily="34" charset="0"/>
              </a:rPr>
              <a:t>, </a:t>
            </a:r>
            <a:r>
              <a:rPr lang="en-US" sz="2000" b="1" dirty="0" err="1">
                <a:latin typeface="Calibri" pitchFamily="34" charset="0"/>
              </a:rPr>
              <a:t>khối</a:t>
            </a:r>
            <a:r>
              <a:rPr lang="en-US" sz="2000" b="1" dirty="0">
                <a:latin typeface="Calibri" pitchFamily="34" charset="0"/>
              </a:rPr>
              <a:t> </a:t>
            </a:r>
            <a:r>
              <a:rPr lang="en-US" sz="2000" b="1" dirty="0" err="1">
                <a:latin typeface="Calibri" pitchFamily="34" charset="0"/>
              </a:rPr>
              <a:t>các</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 </a:t>
            </a:r>
            <a:r>
              <a:rPr lang="en-US" sz="2000" b="1" dirty="0" err="1">
                <a:latin typeface="Calibri" pitchFamily="34" charset="0"/>
              </a:rPr>
              <a:t>xã</a:t>
            </a:r>
            <a:r>
              <a:rPr lang="en-US" sz="2000" b="1" dirty="0">
                <a:latin typeface="Calibri" pitchFamily="34" charset="0"/>
              </a:rPr>
              <a:t> </a:t>
            </a:r>
            <a:r>
              <a:rPr lang="en-US" sz="2000" b="1" dirty="0" err="1">
                <a:latin typeface="Calibri" pitchFamily="34" charset="0"/>
              </a:rPr>
              <a:t>hội</a:t>
            </a:r>
            <a:r>
              <a:rPr lang="en-US" sz="2000" b="1" dirty="0">
                <a:latin typeface="Calibri" pitchFamily="34" charset="0"/>
              </a:rPr>
              <a:t> </a:t>
            </a:r>
            <a:r>
              <a:rPr lang="en-US" sz="2000" b="1" dirty="0" err="1">
                <a:latin typeface="Calibri" pitchFamily="34" charset="0"/>
              </a:rPr>
              <a:t>không</a:t>
            </a:r>
            <a:r>
              <a:rPr lang="en-US" sz="2000" b="1" dirty="0">
                <a:latin typeface="Calibri" pitchFamily="34" charset="0"/>
              </a:rPr>
              <a:t> </a:t>
            </a:r>
            <a:r>
              <a:rPr lang="en-US" sz="2000" b="1" dirty="0" err="1">
                <a:latin typeface="Calibri" pitchFamily="34" charset="0"/>
              </a:rPr>
              <a:t>có</a:t>
            </a:r>
            <a:r>
              <a:rPr lang="en-US" sz="2000" b="1" dirty="0">
                <a:latin typeface="Calibri" pitchFamily="34" charset="0"/>
              </a:rPr>
              <a:t> </a:t>
            </a:r>
            <a:r>
              <a:rPr lang="en-US" sz="2000" b="1" dirty="0" smtClean="0">
                <a:latin typeface="Calibri" pitchFamily="34" charset="0"/>
              </a:rPr>
              <a:t>HS </a:t>
            </a:r>
            <a:r>
              <a:rPr lang="en-US" sz="2000" b="1" dirty="0" err="1">
                <a:latin typeface="Calibri" pitchFamily="34" charset="0"/>
              </a:rPr>
              <a:t>nam</a:t>
            </a:r>
            <a:r>
              <a:rPr lang="en-US" sz="2000" b="1" dirty="0">
                <a:latin typeface="Calibri" pitchFamily="34" charset="0"/>
              </a:rPr>
              <a:t> </a:t>
            </a:r>
            <a:r>
              <a:rPr lang="en-US" sz="2000" b="1" dirty="0" err="1">
                <a:latin typeface="Calibri" pitchFamily="34" charset="0"/>
              </a:rPr>
              <a:t>tham</a:t>
            </a:r>
            <a:r>
              <a:rPr lang="en-US" sz="2000" b="1" dirty="0">
                <a:latin typeface="Calibri" pitchFamily="34" charset="0"/>
              </a:rPr>
              <a:t> </a:t>
            </a:r>
            <a:r>
              <a:rPr lang="en-US" sz="2000" b="1" dirty="0" err="1" smtClean="0">
                <a:latin typeface="Calibri" pitchFamily="34" charset="0"/>
              </a:rPr>
              <a:t>gia</a:t>
            </a:r>
            <a:endParaRPr lang="en-US" sz="2000" b="1" dirty="0" smtClean="0">
              <a:latin typeface="Calibri" pitchFamily="34" charset="0"/>
            </a:endParaRPr>
          </a:p>
          <a:p>
            <a:pPr marL="342900" lvl="0" indent="-342900">
              <a:buFont typeface="Wingdings" pitchFamily="2" charset="2"/>
              <a:buChar char="§"/>
            </a:pPr>
            <a:r>
              <a:rPr lang="en-US" sz="2000" b="1" dirty="0" err="1">
                <a:latin typeface="Calibri" pitchFamily="34" charset="0"/>
              </a:rPr>
              <a:t>C</a:t>
            </a:r>
            <a:r>
              <a:rPr lang="en-US" sz="2000" b="1" dirty="0" err="1" smtClean="0">
                <a:latin typeface="Calibri" pitchFamily="34" charset="0"/>
              </a:rPr>
              <a:t>hủ</a:t>
            </a:r>
            <a:r>
              <a:rPr lang="en-US" sz="2000" b="1" dirty="0" smtClean="0">
                <a:latin typeface="Calibri" pitchFamily="34" charset="0"/>
              </a:rPr>
              <a:t> </a:t>
            </a:r>
            <a:r>
              <a:rPr lang="en-US" sz="2000" b="1" dirty="0" err="1">
                <a:latin typeface="Calibri" pitchFamily="34" charset="0"/>
              </a:rPr>
              <a:t>động</a:t>
            </a:r>
            <a:r>
              <a:rPr lang="en-US" sz="2000" b="1" dirty="0">
                <a:latin typeface="Calibri" pitchFamily="34" charset="0"/>
              </a:rPr>
              <a:t> </a:t>
            </a:r>
            <a:r>
              <a:rPr lang="en-US" sz="2000" b="1" dirty="0" err="1">
                <a:latin typeface="Calibri" pitchFamily="34" charset="0"/>
              </a:rPr>
              <a:t>tìm</a:t>
            </a:r>
            <a:r>
              <a:rPr lang="en-US" sz="2000" b="1" dirty="0">
                <a:latin typeface="Calibri" pitchFamily="34" charset="0"/>
              </a:rPr>
              <a:t> </a:t>
            </a:r>
            <a:r>
              <a:rPr lang="en-US" sz="2000" b="1" dirty="0" err="1">
                <a:latin typeface="Calibri" pitchFamily="34" charset="0"/>
              </a:rPr>
              <a:t>hiểu</a:t>
            </a:r>
            <a:r>
              <a:rPr lang="en-US" sz="2000" b="1" dirty="0">
                <a:latin typeface="Calibri" pitchFamily="34" charset="0"/>
              </a:rPr>
              <a:t> </a:t>
            </a:r>
            <a:r>
              <a:rPr lang="en-US" sz="2000" b="1" dirty="0" err="1">
                <a:latin typeface="Calibri" pitchFamily="34" charset="0"/>
              </a:rPr>
              <a:t>nguyên</a:t>
            </a:r>
            <a:r>
              <a:rPr lang="en-US" sz="2000" b="1" dirty="0">
                <a:latin typeface="Calibri" pitchFamily="34" charset="0"/>
              </a:rPr>
              <a:t> </a:t>
            </a:r>
            <a:r>
              <a:rPr lang="en-US" sz="2000" b="1" dirty="0" err="1">
                <a:latin typeface="Calibri" pitchFamily="34" charset="0"/>
              </a:rPr>
              <a:t>nhân</a:t>
            </a:r>
            <a:r>
              <a:rPr lang="en-US" sz="2000" b="1" dirty="0">
                <a:latin typeface="Calibri" pitchFamily="34" charset="0"/>
              </a:rPr>
              <a:t> </a:t>
            </a:r>
            <a:r>
              <a:rPr lang="en-US" sz="2000" b="1" dirty="0" err="1">
                <a:latin typeface="Calibri" pitchFamily="34" charset="0"/>
              </a:rPr>
              <a:t>của</a:t>
            </a:r>
            <a:r>
              <a:rPr lang="en-US" sz="2000" b="1" dirty="0">
                <a:latin typeface="Calibri" pitchFamily="34" charset="0"/>
              </a:rPr>
              <a:t> </a:t>
            </a:r>
            <a:r>
              <a:rPr lang="en-US" sz="2000" b="1" dirty="0" err="1">
                <a:latin typeface="Calibri" pitchFamily="34" charset="0"/>
              </a:rPr>
              <a:t>vấn</a:t>
            </a:r>
            <a:r>
              <a:rPr lang="en-US" sz="2000" b="1" dirty="0">
                <a:latin typeface="Calibri" pitchFamily="34" charset="0"/>
              </a:rPr>
              <a:t> </a:t>
            </a:r>
            <a:r>
              <a:rPr lang="en-US" sz="2000" b="1" dirty="0" err="1">
                <a:latin typeface="Calibri" pitchFamily="34" charset="0"/>
              </a:rPr>
              <a:t>đề</a:t>
            </a:r>
            <a:r>
              <a:rPr lang="en-US" sz="2000" b="1" dirty="0">
                <a:latin typeface="Calibri" pitchFamily="34" charset="0"/>
              </a:rPr>
              <a:t> </a:t>
            </a:r>
            <a:r>
              <a:rPr lang="en-US" sz="2000" b="1" dirty="0" err="1">
                <a:latin typeface="Calibri" pitchFamily="34" charset="0"/>
              </a:rPr>
              <a:t>giới</a:t>
            </a:r>
            <a:r>
              <a:rPr lang="en-US" sz="2000" b="1" dirty="0">
                <a:latin typeface="Calibri" pitchFamily="34" charset="0"/>
              </a:rPr>
              <a:t> </a:t>
            </a:r>
            <a:r>
              <a:rPr lang="en-US" sz="2000" b="1" dirty="0" err="1">
                <a:latin typeface="Calibri" pitchFamily="34" charset="0"/>
              </a:rPr>
              <a:t>đó</a:t>
            </a:r>
            <a:r>
              <a:rPr lang="en-US" sz="2000" b="1" dirty="0">
                <a:latin typeface="Calibri" pitchFamily="34" charset="0"/>
              </a:rPr>
              <a:t> </a:t>
            </a:r>
          </a:p>
          <a:p>
            <a:pPr marL="342900" indent="-342900">
              <a:buFont typeface="Wingdings" pitchFamily="2" charset="2"/>
              <a:buChar char="§"/>
            </a:pPr>
            <a:r>
              <a:rPr lang="en-US" sz="2000" b="1" dirty="0" err="1">
                <a:latin typeface="Calibri" pitchFamily="34" charset="0"/>
              </a:rPr>
              <a:t>Hành</a:t>
            </a:r>
            <a:r>
              <a:rPr lang="en-US" sz="2000" b="1" dirty="0">
                <a:latin typeface="Calibri" pitchFamily="34" charset="0"/>
              </a:rPr>
              <a:t> </a:t>
            </a:r>
            <a:r>
              <a:rPr lang="en-US" sz="2000" b="1" dirty="0" err="1">
                <a:latin typeface="Calibri" pitchFamily="34" charset="0"/>
              </a:rPr>
              <a:t>động</a:t>
            </a:r>
            <a:r>
              <a:rPr lang="en-US" sz="2000" b="1" dirty="0">
                <a:latin typeface="Calibri" pitchFamily="34" charset="0"/>
              </a:rPr>
              <a:t> </a:t>
            </a:r>
            <a:r>
              <a:rPr lang="en-US" sz="2000" b="1" dirty="0" err="1">
                <a:latin typeface="Calibri" pitchFamily="34" charset="0"/>
              </a:rPr>
              <a:t>ngay</a:t>
            </a:r>
            <a:r>
              <a:rPr lang="en-US" sz="2000" b="1" dirty="0">
                <a:latin typeface="Calibri" pitchFamily="34" charset="0"/>
              </a:rPr>
              <a:t> </a:t>
            </a:r>
            <a:r>
              <a:rPr lang="en-US" sz="2000" b="1" dirty="0" err="1">
                <a:latin typeface="Calibri" pitchFamily="34" charset="0"/>
              </a:rPr>
              <a:t>lập</a:t>
            </a:r>
            <a:r>
              <a:rPr lang="en-US" sz="2000" b="1" dirty="0">
                <a:latin typeface="Calibri" pitchFamily="34" charset="0"/>
              </a:rPr>
              <a:t> </a:t>
            </a:r>
            <a:r>
              <a:rPr lang="en-US" sz="2000" b="1" dirty="0" err="1" smtClean="0">
                <a:latin typeface="Calibri" pitchFamily="34" charset="0"/>
              </a:rPr>
              <a:t>tức</a:t>
            </a:r>
            <a:r>
              <a:rPr lang="en-US" sz="2000" b="1" dirty="0" smtClean="0">
                <a:latin typeface="Calibri" pitchFamily="34" charset="0"/>
              </a:rPr>
              <a:t>: </a:t>
            </a:r>
            <a:r>
              <a:rPr lang="en-US" sz="2000" b="1" dirty="0" err="1" smtClean="0">
                <a:latin typeface="Calibri" pitchFamily="34" charset="0"/>
              </a:rPr>
              <a:t>báo</a:t>
            </a:r>
            <a:r>
              <a:rPr lang="en-US" sz="2000" b="1" dirty="0" smtClean="0">
                <a:latin typeface="Calibri" pitchFamily="34" charset="0"/>
              </a:rPr>
              <a:t> </a:t>
            </a:r>
            <a:r>
              <a:rPr lang="en-US" sz="2000" b="1" dirty="0" err="1">
                <a:latin typeface="Calibri" pitchFamily="34" charset="0"/>
              </a:rPr>
              <a:t>cáo</a:t>
            </a:r>
            <a:r>
              <a:rPr lang="en-US" sz="2000" b="1" dirty="0">
                <a:latin typeface="Calibri" pitchFamily="34" charset="0"/>
              </a:rPr>
              <a:t> </a:t>
            </a:r>
            <a:r>
              <a:rPr lang="en-US" sz="2000" b="1" dirty="0" err="1">
                <a:latin typeface="Calibri" pitchFamily="34" charset="0"/>
              </a:rPr>
              <a:t>với</a:t>
            </a:r>
            <a:r>
              <a:rPr lang="en-US" sz="2000" b="1" dirty="0">
                <a:latin typeface="Calibri" pitchFamily="34" charset="0"/>
              </a:rPr>
              <a:t> BGH, </a:t>
            </a:r>
            <a:r>
              <a:rPr lang="en-US" sz="2000" b="1" dirty="0" err="1">
                <a:latin typeface="Calibri" pitchFamily="34" charset="0"/>
              </a:rPr>
              <a:t>lên</a:t>
            </a:r>
            <a:r>
              <a:rPr lang="en-US" sz="2000" b="1" dirty="0">
                <a:latin typeface="Calibri" pitchFamily="34" charset="0"/>
              </a:rPr>
              <a:t> </a:t>
            </a:r>
            <a:r>
              <a:rPr lang="en-US" sz="2000" b="1" dirty="0" smtClean="0">
                <a:latin typeface="Calibri" pitchFamily="34" charset="0"/>
              </a:rPr>
              <a:t>KH </a:t>
            </a:r>
            <a:r>
              <a:rPr lang="en-US" sz="2000" b="1" dirty="0" err="1">
                <a:latin typeface="Calibri" pitchFamily="34" charset="0"/>
              </a:rPr>
              <a:t>tư</a:t>
            </a:r>
            <a:r>
              <a:rPr lang="en-US" sz="2000" b="1" dirty="0">
                <a:latin typeface="Calibri" pitchFamily="34" charset="0"/>
              </a:rPr>
              <a:t> </a:t>
            </a:r>
            <a:r>
              <a:rPr lang="en-US" sz="2000" b="1" dirty="0" err="1">
                <a:latin typeface="Calibri" pitchFamily="34" charset="0"/>
              </a:rPr>
              <a:t>vấn</a:t>
            </a:r>
            <a:r>
              <a:rPr lang="en-US" sz="2000" b="1" dirty="0">
                <a:latin typeface="Calibri" pitchFamily="34" charset="0"/>
              </a:rPr>
              <a:t> </a:t>
            </a:r>
            <a:r>
              <a:rPr lang="en-US" sz="2000" b="1" dirty="0" err="1" smtClean="0">
                <a:latin typeface="Calibri" pitchFamily="34" charset="0"/>
              </a:rPr>
              <a:t>hướng</a:t>
            </a:r>
            <a:r>
              <a:rPr lang="en-US" sz="2000" b="1" dirty="0" smtClean="0">
                <a:latin typeface="Calibri" pitchFamily="34" charset="0"/>
              </a:rPr>
              <a:t> </a:t>
            </a:r>
            <a:r>
              <a:rPr lang="en-US" sz="2000" b="1" dirty="0" err="1" smtClean="0">
                <a:latin typeface="Calibri" pitchFamily="34" charset="0"/>
              </a:rPr>
              <a:t>nghiệp</a:t>
            </a:r>
            <a:r>
              <a:rPr lang="en-US" sz="2000" b="1" dirty="0" smtClean="0">
                <a:latin typeface="Calibri" pitchFamily="34" charset="0"/>
              </a:rPr>
              <a:t> </a:t>
            </a:r>
            <a:r>
              <a:rPr lang="en-US" sz="2000" b="1" dirty="0" err="1" smtClean="0">
                <a:latin typeface="Calibri" pitchFamily="34" charset="0"/>
              </a:rPr>
              <a:t>cho</a:t>
            </a:r>
            <a:r>
              <a:rPr lang="en-US" sz="2000" b="1" dirty="0" smtClean="0">
                <a:latin typeface="Calibri" pitchFamily="34" charset="0"/>
              </a:rPr>
              <a:t> HS, </a:t>
            </a:r>
            <a:r>
              <a:rPr lang="en-US" sz="2000" b="1" dirty="0" err="1">
                <a:latin typeface="Calibri" pitchFamily="34" charset="0"/>
              </a:rPr>
              <a:t>cung</a:t>
            </a:r>
            <a:r>
              <a:rPr lang="en-US" sz="2000" b="1" dirty="0">
                <a:latin typeface="Calibri" pitchFamily="34" charset="0"/>
              </a:rPr>
              <a:t> </a:t>
            </a:r>
            <a:r>
              <a:rPr lang="en-US" sz="2000" b="1" dirty="0" err="1">
                <a:latin typeface="Calibri" pitchFamily="34" charset="0"/>
              </a:rPr>
              <a:t>cấp</a:t>
            </a:r>
            <a:r>
              <a:rPr lang="en-US" sz="2000" b="1" dirty="0">
                <a:latin typeface="Calibri" pitchFamily="34" charset="0"/>
              </a:rPr>
              <a:t> </a:t>
            </a:r>
            <a:r>
              <a:rPr lang="en-US" sz="2000" b="1" dirty="0" err="1">
                <a:latin typeface="Calibri" pitchFamily="34" charset="0"/>
              </a:rPr>
              <a:t>thông</a:t>
            </a:r>
            <a:r>
              <a:rPr lang="en-US" sz="2000" b="1" dirty="0">
                <a:latin typeface="Calibri" pitchFamily="34" charset="0"/>
              </a:rPr>
              <a:t> tin </a:t>
            </a:r>
            <a:r>
              <a:rPr lang="en-US" sz="2000" b="1" dirty="0" err="1">
                <a:latin typeface="Calibri" pitchFamily="34" charset="0"/>
              </a:rPr>
              <a:t>về</a:t>
            </a:r>
            <a:r>
              <a:rPr lang="en-US" sz="2000" b="1" dirty="0">
                <a:latin typeface="Calibri" pitchFamily="34" charset="0"/>
              </a:rPr>
              <a:t> </a:t>
            </a:r>
            <a:r>
              <a:rPr lang="en-US" sz="2000" b="1" dirty="0" err="1">
                <a:latin typeface="Calibri" pitchFamily="34" charset="0"/>
              </a:rPr>
              <a:t>ngành</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 </a:t>
            </a:r>
            <a:r>
              <a:rPr lang="en-US" sz="2000" b="1" dirty="0" err="1">
                <a:latin typeface="Calibri" pitchFamily="34" charset="0"/>
              </a:rPr>
              <a:t>có</a:t>
            </a:r>
            <a:r>
              <a:rPr lang="en-US" sz="2000" b="1" dirty="0">
                <a:latin typeface="Calibri" pitchFamily="34" charset="0"/>
              </a:rPr>
              <a:t> </a:t>
            </a:r>
            <a:r>
              <a:rPr lang="en-US" sz="2000" b="1" dirty="0" smtClean="0">
                <a:latin typeface="Calibri" pitchFamily="34" charset="0"/>
              </a:rPr>
              <a:t>NCG; </a:t>
            </a:r>
            <a:r>
              <a:rPr lang="en-US" sz="2000" b="1" dirty="0" err="1" smtClean="0">
                <a:latin typeface="Calibri" pitchFamily="34" charset="0"/>
              </a:rPr>
              <a:t>tổ</a:t>
            </a:r>
            <a:r>
              <a:rPr lang="en-US" sz="2000" b="1" dirty="0" smtClean="0">
                <a:latin typeface="Calibri" pitchFamily="34" charset="0"/>
              </a:rPr>
              <a:t> </a:t>
            </a:r>
            <a:r>
              <a:rPr lang="en-US" sz="2000" b="1" dirty="0" err="1" smtClean="0">
                <a:latin typeface="Calibri" pitchFamily="34" charset="0"/>
              </a:rPr>
              <a:t>chức</a:t>
            </a:r>
            <a:r>
              <a:rPr lang="en-US" sz="2000" b="1" dirty="0" smtClean="0">
                <a:latin typeface="Calibri" pitchFamily="34" charset="0"/>
              </a:rPr>
              <a:t> </a:t>
            </a:r>
            <a:r>
              <a:rPr lang="en-US" sz="2000" b="1" dirty="0" err="1" smtClean="0">
                <a:latin typeface="Calibri" pitchFamily="34" charset="0"/>
              </a:rPr>
              <a:t>hội</a:t>
            </a:r>
            <a:r>
              <a:rPr lang="en-US" sz="2000" b="1" dirty="0" smtClean="0">
                <a:latin typeface="Calibri" pitchFamily="34" charset="0"/>
              </a:rPr>
              <a:t> </a:t>
            </a:r>
            <a:r>
              <a:rPr lang="en-US" sz="2000" b="1" dirty="0" err="1">
                <a:latin typeface="Calibri" pitchFamily="34" charset="0"/>
              </a:rPr>
              <a:t>thảo</a:t>
            </a:r>
            <a:r>
              <a:rPr lang="en-US" sz="2000" b="1" dirty="0">
                <a:latin typeface="Calibri" pitchFamily="34" charset="0"/>
              </a:rPr>
              <a:t>, </a:t>
            </a:r>
            <a:r>
              <a:rPr lang="en-US" sz="2000" b="1" dirty="0" err="1">
                <a:latin typeface="Calibri" pitchFamily="34" charset="0"/>
              </a:rPr>
              <a:t>diễn</a:t>
            </a:r>
            <a:r>
              <a:rPr lang="en-US" sz="2000" b="1" dirty="0">
                <a:latin typeface="Calibri" pitchFamily="34" charset="0"/>
              </a:rPr>
              <a:t> </a:t>
            </a:r>
            <a:r>
              <a:rPr lang="en-US" sz="2000" b="1" dirty="0" err="1">
                <a:latin typeface="Calibri" pitchFamily="34" charset="0"/>
              </a:rPr>
              <a:t>đàn</a:t>
            </a:r>
            <a:r>
              <a:rPr lang="en-US" sz="2000" b="1" dirty="0">
                <a:latin typeface="Calibri" pitchFamily="34" charset="0"/>
              </a:rPr>
              <a:t> </a:t>
            </a:r>
            <a:r>
              <a:rPr lang="en-US" sz="2000" b="1" dirty="0" err="1">
                <a:latin typeface="Calibri" pitchFamily="34" charset="0"/>
              </a:rPr>
              <a:t>hướng</a:t>
            </a:r>
            <a:r>
              <a:rPr lang="en-US" sz="2000" b="1" dirty="0">
                <a:latin typeface="Calibri" pitchFamily="34" charset="0"/>
              </a:rPr>
              <a:t> </a:t>
            </a:r>
            <a:r>
              <a:rPr lang="en-US" sz="2000" b="1" dirty="0" err="1">
                <a:latin typeface="Calibri" pitchFamily="34" charset="0"/>
              </a:rPr>
              <a:t>nghiệp</a:t>
            </a:r>
            <a:r>
              <a:rPr lang="en-US" sz="2000" b="1" dirty="0">
                <a:latin typeface="Calibri" pitchFamily="34" charset="0"/>
              </a:rPr>
              <a:t> </a:t>
            </a:r>
            <a:r>
              <a:rPr lang="en-US" sz="2000" b="1" dirty="0" err="1" smtClean="0">
                <a:latin typeface="Calibri" pitchFamily="34" charset="0"/>
              </a:rPr>
              <a:t>có</a:t>
            </a:r>
            <a:r>
              <a:rPr lang="en-US" sz="2000" b="1" dirty="0" smtClean="0">
                <a:latin typeface="Calibri" pitchFamily="34" charset="0"/>
              </a:rPr>
              <a:t> NCG,…</a:t>
            </a:r>
            <a:r>
              <a:rPr lang="en-US" sz="2000" b="1" dirty="0" err="1">
                <a:latin typeface="Calibri" pitchFamily="34" charset="0"/>
              </a:rPr>
              <a:t>hướng</a:t>
            </a:r>
            <a:r>
              <a:rPr lang="en-US" sz="2000" b="1" dirty="0">
                <a:latin typeface="Calibri" pitchFamily="34" charset="0"/>
              </a:rPr>
              <a:t> </a:t>
            </a:r>
            <a:r>
              <a:rPr lang="en-US" sz="2000" b="1" dirty="0" err="1">
                <a:latin typeface="Calibri" pitchFamily="34" charset="0"/>
              </a:rPr>
              <a:t>dẫn</a:t>
            </a:r>
            <a:r>
              <a:rPr lang="en-US" sz="2000" b="1" dirty="0">
                <a:latin typeface="Calibri" pitchFamily="34" charset="0"/>
              </a:rPr>
              <a:t> </a:t>
            </a:r>
            <a:r>
              <a:rPr lang="en-US" sz="2000" b="1" dirty="0" err="1">
                <a:latin typeface="Calibri" pitchFamily="34" charset="0"/>
              </a:rPr>
              <a:t>hỗ</a:t>
            </a:r>
            <a:r>
              <a:rPr lang="en-US" sz="2000" b="1" dirty="0">
                <a:latin typeface="Calibri" pitchFamily="34" charset="0"/>
              </a:rPr>
              <a:t> </a:t>
            </a:r>
            <a:r>
              <a:rPr lang="en-US" sz="2000" b="1" dirty="0" err="1">
                <a:latin typeface="Calibri" pitchFamily="34" charset="0"/>
              </a:rPr>
              <a:t>trợ</a:t>
            </a:r>
            <a:r>
              <a:rPr lang="en-US" sz="2000" b="1" dirty="0">
                <a:latin typeface="Calibri" pitchFamily="34" charset="0"/>
              </a:rPr>
              <a:t> </a:t>
            </a:r>
            <a:r>
              <a:rPr lang="en-US" sz="2000" b="1" dirty="0" err="1">
                <a:latin typeface="Calibri" pitchFamily="34" charset="0"/>
              </a:rPr>
              <a:t>nam</a:t>
            </a:r>
            <a:r>
              <a:rPr lang="en-US" sz="2000" b="1" dirty="0">
                <a:latin typeface="Calibri" pitchFamily="34" charset="0"/>
              </a:rPr>
              <a:t>, </a:t>
            </a:r>
            <a:r>
              <a:rPr lang="en-US" sz="2000" b="1" dirty="0" err="1">
                <a:latin typeface="Calibri" pitchFamily="34" charset="0"/>
              </a:rPr>
              <a:t>nữ</a:t>
            </a:r>
            <a:r>
              <a:rPr lang="en-US" sz="2000" b="1" dirty="0">
                <a:latin typeface="Calibri" pitchFamily="34" charset="0"/>
              </a:rPr>
              <a:t> </a:t>
            </a:r>
            <a:r>
              <a:rPr lang="en-US" sz="2000" b="1" dirty="0" smtClean="0">
                <a:latin typeface="Calibri" pitchFamily="34" charset="0"/>
              </a:rPr>
              <a:t>HS </a:t>
            </a:r>
            <a:r>
              <a:rPr lang="en-US" sz="2000" b="1" dirty="0" err="1">
                <a:latin typeface="Calibri" pitchFamily="34" charset="0"/>
              </a:rPr>
              <a:t>chọn</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a:t>
            </a:r>
            <a:r>
              <a:rPr lang="en-US" sz="2000" b="1" dirty="0" err="1">
                <a:latin typeface="Calibri" pitchFamily="34" charset="0"/>
              </a:rPr>
              <a:t>ngành</a:t>
            </a:r>
            <a:r>
              <a:rPr lang="en-US" sz="2000" b="1" dirty="0">
                <a:latin typeface="Calibri" pitchFamily="34" charset="0"/>
              </a:rPr>
              <a:t> </a:t>
            </a:r>
            <a:r>
              <a:rPr lang="en-US" sz="2000" b="1" dirty="0" err="1">
                <a:latin typeface="Calibri" pitchFamily="34" charset="0"/>
              </a:rPr>
              <a:t>học</a:t>
            </a:r>
            <a:r>
              <a:rPr lang="en-US" sz="2000" b="1" dirty="0">
                <a:latin typeface="Calibri" pitchFamily="34" charset="0"/>
              </a:rPr>
              <a:t> </a:t>
            </a:r>
            <a:r>
              <a:rPr lang="en-US" sz="2000" b="1" dirty="0" err="1">
                <a:latin typeface="Calibri" pitchFamily="34" charset="0"/>
              </a:rPr>
              <a:t>theo</a:t>
            </a:r>
            <a:r>
              <a:rPr lang="en-US" sz="2000" b="1" dirty="0">
                <a:latin typeface="Calibri" pitchFamily="34" charset="0"/>
              </a:rPr>
              <a:t> </a:t>
            </a:r>
            <a:r>
              <a:rPr lang="en-US" sz="2000" b="1" dirty="0" err="1">
                <a:latin typeface="Calibri" pitchFamily="34" charset="0"/>
              </a:rPr>
              <a:t>sở</a:t>
            </a:r>
            <a:r>
              <a:rPr lang="en-US" sz="2000" b="1" dirty="0">
                <a:latin typeface="Calibri" pitchFamily="34" charset="0"/>
              </a:rPr>
              <a:t> </a:t>
            </a:r>
            <a:r>
              <a:rPr lang="en-US" sz="2000" b="1" dirty="0" err="1">
                <a:latin typeface="Calibri" pitchFamily="34" charset="0"/>
              </a:rPr>
              <a:t>thích</a:t>
            </a:r>
            <a:r>
              <a:rPr lang="en-US" sz="2000" b="1" dirty="0">
                <a:latin typeface="Calibri" pitchFamily="34" charset="0"/>
              </a:rPr>
              <a:t>, </a:t>
            </a:r>
            <a:r>
              <a:rPr lang="en-US" sz="2000" b="1" dirty="0" err="1">
                <a:latin typeface="Calibri" pitchFamily="34" charset="0"/>
              </a:rPr>
              <a:t>năng</a:t>
            </a:r>
            <a:r>
              <a:rPr lang="en-US" sz="2000" b="1" dirty="0">
                <a:latin typeface="Calibri" pitchFamily="34" charset="0"/>
              </a:rPr>
              <a:t> </a:t>
            </a:r>
            <a:r>
              <a:rPr lang="en-US" sz="2000" b="1" dirty="0" err="1" smtClean="0">
                <a:latin typeface="Calibri" pitchFamily="34" charset="0"/>
              </a:rPr>
              <a:t>lực</a:t>
            </a:r>
            <a:r>
              <a:rPr lang="en-US" sz="2000" b="1" dirty="0" smtClean="0">
                <a:latin typeface="Calibri" pitchFamily="34" charset="0"/>
              </a:rPr>
              <a:t>,….</a:t>
            </a:r>
            <a:endParaRPr lang="en-US" sz="2000" b="1" dirty="0">
              <a:latin typeface="Calibri" pitchFamily="34" charset="0"/>
            </a:endParaRPr>
          </a:p>
        </p:txBody>
      </p:sp>
    </p:spTree>
    <p:extLst>
      <p:ext uri="{BB962C8B-B14F-4D97-AF65-F5344CB8AC3E}">
        <p14:creationId xmlns:p14="http://schemas.microsoft.com/office/powerpoint/2010/main" val="275031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5" name="Rectangle 3"/>
          <p:cNvSpPr>
            <a:spLocks noGrp="1" noChangeArrowheads="1"/>
          </p:cNvSpPr>
          <p:nvPr>
            <p:ph idx="1"/>
          </p:nvPr>
        </p:nvSpPr>
        <p:spPr>
          <a:xfrm>
            <a:off x="152400" y="990600"/>
            <a:ext cx="8763000" cy="3505200"/>
          </a:xfrm>
        </p:spPr>
        <p:txBody>
          <a:bodyPr/>
          <a:lstStyle/>
          <a:p>
            <a:pPr marL="457200" indent="-457200" eaLnBrk="1" hangingPunct="1">
              <a:buClr>
                <a:srgbClr val="0000FF"/>
              </a:buClr>
              <a:buFont typeface="Wingdings" pitchFamily="2" charset="2"/>
              <a:buChar char="µ"/>
            </a:pPr>
            <a:r>
              <a:rPr lang="vi-VN" altLang="en-US" sz="2800" b="1" dirty="0" smtClean="0">
                <a:solidFill>
                  <a:srgbClr val="FF0000"/>
                </a:solidFill>
                <a:latin typeface="Calibri" pitchFamily="34" charset="0"/>
                <a:cs typeface="Arial" pitchFamily="34" charset="0"/>
              </a:rPr>
              <a:t>L</a:t>
            </a:r>
            <a:r>
              <a:rPr lang="en-US" altLang="en-US" sz="2800" b="1" dirty="0" err="1" smtClean="0">
                <a:solidFill>
                  <a:srgbClr val="FF0000"/>
                </a:solidFill>
                <a:latin typeface="Calibri" pitchFamily="34" charset="0"/>
                <a:cs typeface="Arial" pitchFamily="34" charset="0"/>
              </a:rPr>
              <a:t>ồng</a:t>
            </a:r>
            <a:r>
              <a:rPr lang="en-US" altLang="en-US" sz="2800" b="1" dirty="0" smtClean="0">
                <a:solidFill>
                  <a:srgbClr val="FF0000"/>
                </a:solidFill>
                <a:latin typeface="Calibri" pitchFamily="34" charset="0"/>
                <a:cs typeface="Arial" pitchFamily="34" charset="0"/>
              </a:rPr>
              <a:t> </a:t>
            </a:r>
            <a:r>
              <a:rPr lang="en-US" altLang="en-US" sz="2800" b="1" dirty="0" err="1" smtClean="0">
                <a:solidFill>
                  <a:srgbClr val="FF0000"/>
                </a:solidFill>
                <a:latin typeface="Calibri" pitchFamily="34" charset="0"/>
                <a:cs typeface="Arial" pitchFamily="34" charset="0"/>
              </a:rPr>
              <a:t>ghép</a:t>
            </a:r>
            <a:r>
              <a:rPr lang="en-US" altLang="en-US" sz="2800" b="1" dirty="0" smtClean="0">
                <a:solidFill>
                  <a:srgbClr val="FF0000"/>
                </a:solidFill>
                <a:latin typeface="Calibri" pitchFamily="34" charset="0"/>
                <a:cs typeface="Arial" pitchFamily="34" charset="0"/>
              </a:rPr>
              <a:t> </a:t>
            </a:r>
            <a:r>
              <a:rPr lang="en-US" altLang="en-US" sz="2800" b="1" dirty="0" err="1" smtClean="0">
                <a:solidFill>
                  <a:srgbClr val="FF0000"/>
                </a:solidFill>
                <a:latin typeface="Calibri" pitchFamily="34" charset="0"/>
                <a:cs typeface="Arial" pitchFamily="34" charset="0"/>
              </a:rPr>
              <a:t>giới</a:t>
            </a:r>
            <a:r>
              <a:rPr lang="en-US" altLang="en-US" sz="2800" b="1" dirty="0" smtClean="0">
                <a:solidFill>
                  <a:srgbClr val="FF0000"/>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là</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một</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chiến</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lược</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nhằm</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đưa</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mối</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quan</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tâm</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và</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kinh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nghiệm</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của</a:t>
            </a:r>
            <a:r>
              <a:rPr lang="en-US" altLang="en-US" sz="2800" b="1" dirty="0" smtClean="0">
                <a:solidFill>
                  <a:srgbClr val="0000FF"/>
                </a:solidFill>
                <a:latin typeface="Calibri" pitchFamily="34" charset="0"/>
                <a:cs typeface="Arial" pitchFamily="34" charset="0"/>
              </a:rPr>
              <a:t> PN </a:t>
            </a:r>
            <a:r>
              <a:rPr lang="en-US" altLang="en-US" sz="2800" b="1" dirty="0" err="1" smtClean="0">
                <a:solidFill>
                  <a:srgbClr val="0000FF"/>
                </a:solidFill>
                <a:latin typeface="Calibri" pitchFamily="34" charset="0"/>
                <a:cs typeface="Arial" pitchFamily="34" charset="0"/>
              </a:rPr>
              <a:t>và</a:t>
            </a:r>
            <a:r>
              <a:rPr lang="en-US" altLang="en-US" sz="2800" b="1" dirty="0" smtClean="0">
                <a:solidFill>
                  <a:srgbClr val="0000FF"/>
                </a:solidFill>
                <a:latin typeface="Calibri" pitchFamily="34" charset="0"/>
                <a:cs typeface="Arial" pitchFamily="34" charset="0"/>
              </a:rPr>
              <a:t> NG </a:t>
            </a:r>
            <a:r>
              <a:rPr lang="en-US" altLang="en-US" sz="2800" b="1" dirty="0" err="1" smtClean="0">
                <a:solidFill>
                  <a:srgbClr val="0000FF"/>
                </a:solidFill>
                <a:latin typeface="Calibri" pitchFamily="34" charset="0"/>
                <a:cs typeface="Arial" pitchFamily="34" charset="0"/>
              </a:rPr>
              <a:t>vào</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quá</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trình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thiết</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kế</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thực</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hiện</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giám</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sát</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và</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đánh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giá</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các</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chính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sách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chương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trình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như</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một</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phần</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không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thể</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thiếu</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của</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chính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sách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chương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trình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đó</a:t>
            </a:r>
            <a:r>
              <a:rPr lang="en-US" altLang="en-US" sz="2800" b="1" dirty="0" smtClean="0">
                <a:solidFill>
                  <a:srgbClr val="0000FF"/>
                </a:solidFill>
                <a:latin typeface="Calibri" pitchFamily="34" charset="0"/>
                <a:cs typeface="Arial" pitchFamily="34" charset="0"/>
              </a:rPr>
              <a:t>,…</a:t>
            </a:r>
            <a:r>
              <a:rPr lang="en-US" altLang="en-US" sz="2800" b="1" dirty="0" err="1" smtClean="0">
                <a:solidFill>
                  <a:srgbClr val="0000FF"/>
                </a:solidFill>
                <a:latin typeface="Calibri" pitchFamily="34" charset="0"/>
                <a:cs typeface="Arial" pitchFamily="34" charset="0"/>
              </a:rPr>
              <a:t>để</a:t>
            </a:r>
            <a:r>
              <a:rPr lang="en-US" altLang="en-US" sz="2800" b="1" dirty="0" smtClean="0">
                <a:solidFill>
                  <a:srgbClr val="0000FF"/>
                </a:solidFill>
                <a:latin typeface="Calibri" pitchFamily="34" charset="0"/>
                <a:cs typeface="Arial" pitchFamily="34" charset="0"/>
              </a:rPr>
              <a:t> PN </a:t>
            </a:r>
            <a:r>
              <a:rPr lang="en-US" altLang="en-US" sz="2800" b="1" dirty="0" err="1" smtClean="0">
                <a:solidFill>
                  <a:srgbClr val="0000FF"/>
                </a:solidFill>
                <a:latin typeface="Calibri" pitchFamily="34" charset="0"/>
                <a:cs typeface="Arial" pitchFamily="34" charset="0"/>
              </a:rPr>
              <a:t>và</a:t>
            </a:r>
            <a:r>
              <a:rPr lang="en-US" altLang="en-US" sz="2800" b="1" dirty="0" smtClean="0">
                <a:solidFill>
                  <a:srgbClr val="0000FF"/>
                </a:solidFill>
                <a:latin typeface="Calibri" pitchFamily="34" charset="0"/>
                <a:cs typeface="Arial" pitchFamily="34" charset="0"/>
              </a:rPr>
              <a:t> NG </a:t>
            </a:r>
            <a:r>
              <a:rPr lang="en-US" altLang="en-US" sz="2800" b="1" dirty="0" err="1" smtClean="0">
                <a:solidFill>
                  <a:srgbClr val="0000FF"/>
                </a:solidFill>
                <a:latin typeface="Calibri" pitchFamily="34" charset="0"/>
                <a:cs typeface="Arial" pitchFamily="34" charset="0"/>
              </a:rPr>
              <a:t>cùng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được</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thụ</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hưởng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bình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đẳng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và</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để</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trạng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bất</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bình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đẳng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không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còn</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bị</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kéo</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dài</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dai</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dẳng</a:t>
            </a:r>
            <a:endParaRPr lang="en-US" altLang="en-US" sz="2800" b="1" dirty="0" smtClean="0">
              <a:solidFill>
                <a:srgbClr val="0000FF"/>
              </a:solidFill>
              <a:latin typeface="Calibri" pitchFamily="34" charset="0"/>
              <a:cs typeface="Arial" pitchFamily="34" charset="0"/>
            </a:endParaRPr>
          </a:p>
          <a:p>
            <a:pPr eaLnBrk="1" hangingPunct="1">
              <a:buClr>
                <a:srgbClr val="0000FF"/>
              </a:buClr>
              <a:buFont typeface="Wingdings" pitchFamily="2" charset="2"/>
              <a:buChar char="Ø"/>
            </a:pPr>
            <a:r>
              <a:rPr lang="en-US" altLang="en-US" sz="2800" b="1" dirty="0" smtClean="0">
                <a:solidFill>
                  <a:srgbClr val="0000FF"/>
                </a:solidFill>
                <a:latin typeface="Calibri" pitchFamily="34" charset="0"/>
                <a:cs typeface="Arial" pitchFamily="34" charset="0"/>
              </a:rPr>
              <a:t>LGG </a:t>
            </a:r>
            <a:r>
              <a:rPr lang="en-US" altLang="en-US" sz="2800" b="1" dirty="0" err="1" smtClean="0">
                <a:solidFill>
                  <a:srgbClr val="0000FF"/>
                </a:solidFill>
                <a:latin typeface="Calibri" pitchFamily="34" charset="0"/>
                <a:cs typeface="Arial" pitchFamily="34" charset="0"/>
              </a:rPr>
              <a:t>chính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là</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phương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thức</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để</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đạt</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được</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bình</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đẳng</a:t>
            </a:r>
            <a:r>
              <a:rPr lang="en-US" altLang="en-US" sz="2800" b="1" dirty="0" smtClean="0">
                <a:solidFill>
                  <a:srgbClr val="0000FF"/>
                </a:solidFill>
                <a:latin typeface="Calibri" pitchFamily="34" charset="0"/>
                <a:cs typeface="Arial" pitchFamily="34" charset="0"/>
              </a:rPr>
              <a:t> </a:t>
            </a:r>
            <a:r>
              <a:rPr lang="en-US" altLang="en-US" sz="2800" b="1" dirty="0" err="1" smtClean="0">
                <a:solidFill>
                  <a:srgbClr val="0000FF"/>
                </a:solidFill>
                <a:latin typeface="Calibri" pitchFamily="34" charset="0"/>
                <a:cs typeface="Arial" pitchFamily="34" charset="0"/>
              </a:rPr>
              <a:t>giới</a:t>
            </a:r>
            <a:endParaRPr lang="vi-VN" altLang="en-US" sz="2800" b="1" dirty="0" smtClean="0">
              <a:latin typeface="Calibri" pitchFamily="34" charset="0"/>
              <a:cs typeface="Arial" pitchFamily="34" charset="0"/>
            </a:endParaRPr>
          </a:p>
        </p:txBody>
      </p:sp>
      <p:sp>
        <p:nvSpPr>
          <p:cNvPr id="512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BE3C224-A0D0-44E9-A0C7-874EA6F894CF}" type="slidenum">
              <a:rPr lang="en-US" altLang="en-US" smtClean="0">
                <a:solidFill>
                  <a:srgbClr val="898989"/>
                </a:solidFill>
                <a:latin typeface="Calibri" pitchFamily="34" charset="0"/>
              </a:rPr>
              <a:pPr eaLnBrk="1" hangingPunct="1"/>
              <a:t>52</a:t>
            </a:fld>
            <a:endParaRPr lang="en-US" altLang="en-US" smtClean="0">
              <a:solidFill>
                <a:srgbClr val="898989"/>
              </a:solidFill>
              <a:latin typeface="Calibri" pitchFamily="34" charset="0"/>
            </a:endParaRPr>
          </a:p>
        </p:txBody>
      </p:sp>
      <p:sp>
        <p:nvSpPr>
          <p:cNvPr id="6" name="AutoShape 21"/>
          <p:cNvSpPr>
            <a:spLocks noChangeArrowheads="1"/>
          </p:cNvSpPr>
          <p:nvPr/>
        </p:nvSpPr>
        <p:spPr bwMode="auto">
          <a:xfrm>
            <a:off x="1752600" y="76200"/>
            <a:ext cx="5638800" cy="685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pPr algn="ctr"/>
            <a:r>
              <a:rPr lang="en-US" altLang="en-US" sz="3200" b="1" dirty="0">
                <a:solidFill>
                  <a:srgbClr val="0000FF"/>
                </a:solidFill>
              </a:rPr>
              <a:t>LỒNG GHÉP GIỚI</a:t>
            </a:r>
          </a:p>
          <a:p>
            <a:endParaRPr lang="en-US" altLang="en-US" sz="2800" dirty="0"/>
          </a:p>
        </p:txBody>
      </p:sp>
      <p:pic>
        <p:nvPicPr>
          <p:cNvPr id="7" name="Picture 12" descr="http://img2.news.zing.vn/2013/02/10/phi-co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cms.evn.com.vn/Portals/0/userfiles/luongtcdl/2014/5/CongnhanEV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72000"/>
            <a:ext cx="388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slide(fromBottom)">
                                      <p:cBhvr>
                                        <p:cTn id="7" dur="500">
                                          <p:stCondLst>
                                            <p:cond delay="0"/>
                                          </p:stCondLst>
                                        </p:cTn>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slide(fromBottom)">
                                      <p:cBhvr>
                                        <p:cTn id="12" dur="500">
                                          <p:stCondLst>
                                            <p:cond delay="0"/>
                                          </p:stCondLst>
                                        </p:cTn>
                                        <p:tgtEl>
                                          <p:spTgt spid="571395">
                                            <p:txEl>
                                              <p:pRg st="1" end="1"/>
                                            </p:txEl>
                                          </p:spTgt>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txBox="1">
            <a:spLocks noGrp="1" noChangeArrowheads="1"/>
          </p:cNvSpPr>
          <p:nvPr/>
        </p:nvSpPr>
        <p:spPr bwMode="auto">
          <a:xfrm>
            <a:off x="6937375" y="6245225"/>
            <a:ext cx="1901825" cy="476250"/>
          </a:xfrm>
          <a:prstGeom prst="rect">
            <a:avLst/>
          </a:prstGeom>
          <a:noFill/>
          <a:ln>
            <a:miter lim="800000"/>
            <a:headEnd/>
            <a:tailEnd/>
          </a:ln>
        </p:spPr>
        <p:txBody>
          <a:bodyPr/>
          <a:lstStyle/>
          <a:p>
            <a:pPr algn="r">
              <a:defRPr/>
            </a:pPr>
            <a:fld id="{5C3C92BA-5B31-4998-BA7D-FF217ADF7332}" type="slidenum">
              <a:rPr lang="en-US" sz="1400">
                <a:latin typeface="+mn-lt"/>
                <a:cs typeface="+mn-cs"/>
              </a:rPr>
              <a:pPr algn="r">
                <a:defRPr/>
              </a:pPr>
              <a:t>53</a:t>
            </a:fld>
            <a:endParaRPr lang="en-US" sz="1400">
              <a:latin typeface="+mn-lt"/>
              <a:cs typeface="+mn-cs"/>
            </a:endParaRPr>
          </a:p>
        </p:txBody>
      </p:sp>
      <p:sp>
        <p:nvSpPr>
          <p:cNvPr id="122884" name="Rectangle 2"/>
          <p:cNvSpPr>
            <a:spLocks noGrp="1" noChangeArrowheads="1"/>
          </p:cNvSpPr>
          <p:nvPr>
            <p:ph type="subTitle" idx="4294967295"/>
          </p:nvPr>
        </p:nvSpPr>
        <p:spPr>
          <a:xfrm>
            <a:off x="0" y="381000"/>
            <a:ext cx="8915400" cy="533400"/>
          </a:xfrm>
        </p:spPr>
        <p:txBody>
          <a:bodyPr/>
          <a:lstStyle/>
          <a:p>
            <a:pPr marL="0" indent="0" algn="ctr">
              <a:buFontTx/>
              <a:buNone/>
              <a:defRPr/>
            </a:pPr>
            <a:r>
              <a:rPr lang="pt-BR" b="1" dirty="0" smtClean="0">
                <a:solidFill>
                  <a:srgbClr val="FF0000"/>
                </a:solidFill>
                <a:effectLst>
                  <a:outerShdw blurRad="38100" dist="38100" dir="2700000" algn="tl">
                    <a:srgbClr val="000000"/>
                  </a:outerShdw>
                </a:effectLst>
              </a:rPr>
              <a:t>Ai có trách nhiệm thực </a:t>
            </a:r>
            <a:r>
              <a:rPr lang="pt-BR" b="1" dirty="0">
                <a:solidFill>
                  <a:srgbClr val="FF0000"/>
                </a:solidFill>
                <a:effectLst>
                  <a:outerShdw blurRad="38100" dist="38100" dir="2700000" algn="tl">
                    <a:srgbClr val="000000"/>
                  </a:outerShdw>
                </a:effectLst>
              </a:rPr>
              <a:t>hiện </a:t>
            </a:r>
            <a:r>
              <a:rPr lang="pt-BR" b="1" dirty="0" smtClean="0">
                <a:solidFill>
                  <a:srgbClr val="FF0000"/>
                </a:solidFill>
                <a:effectLst>
                  <a:outerShdw blurRad="38100" dist="38100" dir="2700000" algn="tl">
                    <a:srgbClr val="000000"/>
                  </a:outerShdw>
                </a:effectLst>
              </a:rPr>
              <a:t>lồng ghép giới? </a:t>
            </a:r>
            <a:endParaRPr lang="en-US" b="1" dirty="0">
              <a:solidFill>
                <a:srgbClr val="FF0000"/>
              </a:solidFill>
              <a:effectLst>
                <a:outerShdw blurRad="38100" dist="38100" dir="2700000" algn="tl">
                  <a:srgbClr val="000000"/>
                </a:outerShdw>
              </a:effectLst>
            </a:endParaRPr>
          </a:p>
        </p:txBody>
      </p:sp>
      <p:grpSp>
        <p:nvGrpSpPr>
          <p:cNvPr id="2" name="Group 5"/>
          <p:cNvGrpSpPr>
            <a:grpSpLocks/>
          </p:cNvGrpSpPr>
          <p:nvPr/>
        </p:nvGrpSpPr>
        <p:grpSpPr bwMode="auto">
          <a:xfrm>
            <a:off x="152400" y="1295400"/>
            <a:ext cx="8686800" cy="5072063"/>
            <a:chOff x="909" y="1059"/>
            <a:chExt cx="3768" cy="2756"/>
          </a:xfrm>
        </p:grpSpPr>
        <p:sp>
          <p:nvSpPr>
            <p:cNvPr id="56326" name="AutoShape 6"/>
            <p:cNvSpPr>
              <a:spLocks noChangeAspect="1" noChangeArrowheads="1"/>
            </p:cNvSpPr>
            <p:nvPr/>
          </p:nvSpPr>
          <p:spPr bwMode="auto">
            <a:xfrm>
              <a:off x="1816" y="1617"/>
              <a:ext cx="1942" cy="1674"/>
            </a:xfrm>
            <a:prstGeom prst="triangle">
              <a:avLst>
                <a:gd name="adj" fmla="val 50000"/>
              </a:avLst>
            </a:prstGeom>
            <a:solidFill>
              <a:srgbClr val="FFCCFF"/>
            </a:solidFill>
            <a:ln w="9525">
              <a:solidFill>
                <a:schemeClr val="tx2"/>
              </a:solidFill>
              <a:miter lim="800000"/>
              <a:headEnd/>
              <a:tailEnd/>
            </a:ln>
            <a:effectLst>
              <a:outerShdw dist="107763" dir="13500000" algn="ctr" rotWithShape="0">
                <a:srgbClr val="808080">
                  <a:alpha val="50000"/>
                </a:srgbClr>
              </a:outerShdw>
            </a:effectLst>
          </p:spPr>
          <p:txBody>
            <a:bodyPr/>
            <a:lstStyle/>
            <a:p>
              <a:pPr>
                <a:defRPr/>
              </a:pPr>
              <a:endParaRPr lang="en-US">
                <a:latin typeface="Times New Roman" pitchFamily="18" charset="0"/>
                <a:cs typeface="+mn-cs"/>
              </a:endParaRPr>
            </a:p>
          </p:txBody>
        </p:sp>
        <p:sp>
          <p:nvSpPr>
            <p:cNvPr id="72712" name="Oval 7"/>
            <p:cNvSpPr>
              <a:spLocks noChangeArrowheads="1"/>
            </p:cNvSpPr>
            <p:nvPr/>
          </p:nvSpPr>
          <p:spPr bwMode="auto">
            <a:xfrm>
              <a:off x="909" y="3234"/>
              <a:ext cx="1116" cy="558"/>
            </a:xfrm>
            <a:prstGeom prst="ellipse">
              <a:avLst/>
            </a:prstGeom>
            <a:solidFill>
              <a:srgbClr val="FFFFCC"/>
            </a:solidFill>
            <a:ln w="9525">
              <a:solidFill>
                <a:srgbClr val="000000"/>
              </a:solidFill>
              <a:round/>
              <a:headEnd/>
              <a:tailEnd/>
            </a:ln>
            <a:effectLst>
              <a:outerShdw dist="107763" dir="13500000" algn="ctr" rotWithShape="0">
                <a:srgbClr val="808080">
                  <a:alpha val="50000"/>
                </a:srgbClr>
              </a:outerShdw>
            </a:effectLst>
          </p:spPr>
          <p:txBody>
            <a:bodyPr/>
            <a:lstStyle/>
            <a:p>
              <a:pPr algn="ctr">
                <a:lnSpc>
                  <a:spcPct val="70000"/>
                </a:lnSpc>
                <a:defRPr/>
              </a:pPr>
              <a:endParaRPr lang="en-US" b="1" dirty="0" smtClean="0">
                <a:solidFill>
                  <a:srgbClr val="0000FF"/>
                </a:solidFill>
                <a:effectLst>
                  <a:outerShdw blurRad="38100" dist="38100" dir="2700000" algn="tl">
                    <a:srgbClr val="000000"/>
                  </a:outerShdw>
                </a:effectLst>
              </a:endParaRPr>
            </a:p>
            <a:p>
              <a:pPr algn="ctr">
                <a:lnSpc>
                  <a:spcPct val="70000"/>
                </a:lnSpc>
                <a:defRPr/>
              </a:pPr>
              <a:r>
                <a:rPr lang="en-US" sz="2800" b="1" dirty="0" err="1" smtClean="0">
                  <a:solidFill>
                    <a:srgbClr val="0000FF"/>
                  </a:solidFill>
                  <a:effectLst>
                    <a:outerShdw blurRad="38100" dist="38100" dir="2700000" algn="tl">
                      <a:srgbClr val="000000"/>
                    </a:outerShdw>
                  </a:effectLst>
                </a:rPr>
                <a:t>Cá</a:t>
              </a:r>
              <a:r>
                <a:rPr lang="en-US" sz="2800" b="1" dirty="0" smtClean="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nhân</a:t>
              </a:r>
              <a:endParaRPr lang="en-US" sz="2800" b="1" dirty="0">
                <a:solidFill>
                  <a:srgbClr val="0000FF"/>
                </a:solidFill>
                <a:effectLst>
                  <a:outerShdw blurRad="38100" dist="38100" dir="2700000" algn="tl">
                    <a:srgbClr val="000000"/>
                  </a:outerShdw>
                </a:effectLst>
              </a:endParaRPr>
            </a:p>
          </p:txBody>
        </p:sp>
        <p:sp>
          <p:nvSpPr>
            <p:cNvPr id="56328" name="Oval 8"/>
            <p:cNvSpPr>
              <a:spLocks noChangeArrowheads="1"/>
            </p:cNvSpPr>
            <p:nvPr/>
          </p:nvSpPr>
          <p:spPr bwMode="auto">
            <a:xfrm>
              <a:off x="2235" y="1059"/>
              <a:ext cx="1116" cy="558"/>
            </a:xfrm>
            <a:prstGeom prst="ellipse">
              <a:avLst/>
            </a:prstGeom>
            <a:solidFill>
              <a:srgbClr val="99FF66"/>
            </a:solidFill>
            <a:ln w="9525">
              <a:solidFill>
                <a:srgbClr val="000000"/>
              </a:solidFill>
              <a:round/>
              <a:headEnd/>
              <a:tailEnd/>
            </a:ln>
            <a:effectLst>
              <a:outerShdw dist="107763" dir="13500000" algn="ctr" rotWithShape="0">
                <a:srgbClr val="808080">
                  <a:alpha val="50000"/>
                </a:srgbClr>
              </a:outerShdw>
            </a:effectLst>
          </p:spPr>
          <p:txBody>
            <a:bodyPr/>
            <a:lstStyle/>
            <a:p>
              <a:pPr algn="ctr">
                <a:lnSpc>
                  <a:spcPct val="70000"/>
                </a:lnSpc>
                <a:defRPr/>
              </a:pPr>
              <a:endParaRPr lang="en-US" sz="2400" b="1" dirty="0">
                <a:solidFill>
                  <a:srgbClr val="0000FF"/>
                </a:solidFill>
                <a:effectLst>
                  <a:outerShdw blurRad="38100" dist="38100" dir="2700000" algn="tl">
                    <a:srgbClr val="000000"/>
                  </a:outerShdw>
                </a:effectLst>
                <a:latin typeface="Times New Roman" pitchFamily="18" charset="0"/>
                <a:cs typeface="+mn-cs"/>
              </a:endParaRPr>
            </a:p>
            <a:p>
              <a:pPr algn="ctr">
                <a:lnSpc>
                  <a:spcPct val="70000"/>
                </a:lnSpc>
                <a:defRPr/>
              </a:pPr>
              <a:r>
                <a:rPr lang="en-US" sz="2800" b="1" dirty="0" err="1">
                  <a:solidFill>
                    <a:srgbClr val="0000FF"/>
                  </a:solidFill>
                  <a:effectLst>
                    <a:outerShdw blurRad="38100" dist="38100" dir="2700000" algn="tl">
                      <a:srgbClr val="000000"/>
                    </a:outerShdw>
                  </a:effectLst>
                </a:rPr>
                <a:t>Xã</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hội</a:t>
              </a:r>
              <a:endParaRPr lang="en-US" sz="2800" b="1" dirty="0">
                <a:solidFill>
                  <a:srgbClr val="0000FF"/>
                </a:solidFill>
                <a:effectLst>
                  <a:outerShdw blurRad="38100" dist="38100" dir="2700000" algn="tl">
                    <a:srgbClr val="000000"/>
                  </a:outerShdw>
                </a:effectLst>
              </a:endParaRPr>
            </a:p>
          </p:txBody>
        </p:sp>
        <p:sp>
          <p:nvSpPr>
            <p:cNvPr id="72714" name="Oval 9"/>
            <p:cNvSpPr>
              <a:spLocks noChangeArrowheads="1"/>
            </p:cNvSpPr>
            <p:nvPr/>
          </p:nvSpPr>
          <p:spPr bwMode="auto">
            <a:xfrm>
              <a:off x="3561" y="3171"/>
              <a:ext cx="1116" cy="644"/>
            </a:xfrm>
            <a:prstGeom prst="ellipse">
              <a:avLst/>
            </a:prstGeom>
            <a:solidFill>
              <a:srgbClr val="FFC000"/>
            </a:solidFill>
            <a:ln w="9525">
              <a:solidFill>
                <a:srgbClr val="000000"/>
              </a:solidFill>
              <a:round/>
              <a:headEnd/>
              <a:tailEnd/>
            </a:ln>
            <a:effectLst>
              <a:outerShdw dist="107763" dir="13500000" algn="ctr" rotWithShape="0">
                <a:srgbClr val="808080">
                  <a:alpha val="50000"/>
                </a:srgbClr>
              </a:outerShdw>
            </a:effectLst>
          </p:spPr>
          <p:txBody>
            <a:bodyPr/>
            <a:lstStyle/>
            <a:p>
              <a:pPr algn="ctr">
                <a:lnSpc>
                  <a:spcPct val="70000"/>
                </a:lnSpc>
                <a:defRPr/>
              </a:pPr>
              <a:endParaRPr lang="en-US" sz="1200" b="1" dirty="0" smtClean="0">
                <a:solidFill>
                  <a:srgbClr val="0000FF"/>
                </a:solidFill>
                <a:effectLst>
                  <a:outerShdw blurRad="38100" dist="38100" dir="2700000" algn="tl">
                    <a:srgbClr val="000000"/>
                  </a:outerShdw>
                </a:effectLst>
              </a:endParaRPr>
            </a:p>
            <a:p>
              <a:pPr algn="ctr">
                <a:lnSpc>
                  <a:spcPct val="70000"/>
                </a:lnSpc>
                <a:defRPr/>
              </a:pPr>
              <a:r>
                <a:rPr lang="vi-VN" sz="2800" b="1" dirty="0" smtClean="0">
                  <a:solidFill>
                    <a:srgbClr val="0000FF"/>
                  </a:solidFill>
                  <a:effectLst>
                    <a:outerShdw blurRad="38100" dist="38100" dir="2700000" algn="tl">
                      <a:srgbClr val="000000"/>
                    </a:outerShdw>
                  </a:effectLst>
                </a:rPr>
                <a:t>Cơ</a:t>
              </a:r>
              <a:r>
                <a:rPr lang="en-US" sz="2800" b="1" dirty="0" smtClean="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quan</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tổ</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chức</a:t>
              </a:r>
              <a:endParaRPr lang="en-US" sz="2800" b="1" dirty="0">
                <a:solidFill>
                  <a:srgbClr val="0000FF"/>
                </a:solidFill>
                <a:effectLst>
                  <a:outerShdw blurRad="38100" dist="38100" dir="2700000" algn="tl">
                    <a:srgbClr val="000000"/>
                  </a:outerShdw>
                </a:effectLst>
              </a:endParaRPr>
            </a:p>
          </p:txBody>
        </p:sp>
      </p:grpSp>
      <p:sp>
        <p:nvSpPr>
          <p:cNvPr id="56330" name="Text Box 10"/>
          <p:cNvSpPr txBox="1">
            <a:spLocks noChangeArrowheads="1"/>
          </p:cNvSpPr>
          <p:nvPr/>
        </p:nvSpPr>
        <p:spPr bwMode="auto">
          <a:xfrm>
            <a:off x="5715000" y="1447800"/>
            <a:ext cx="3276600" cy="2825750"/>
          </a:xfrm>
          <a:prstGeom prst="rect">
            <a:avLst/>
          </a:prstGeom>
          <a:noFill/>
          <a:ln w="9525">
            <a:noFill/>
            <a:miter lim="800000"/>
            <a:headEnd/>
            <a:tailEnd/>
          </a:ln>
          <a:effectLst/>
        </p:spPr>
        <p:txBody>
          <a:bodyPr>
            <a:spAutoFit/>
          </a:bodyPr>
          <a:lstStyle/>
          <a:p>
            <a:pPr marL="290513" indent="-290513">
              <a:lnSpc>
                <a:spcPct val="80000"/>
              </a:lnSpc>
              <a:spcBef>
                <a:spcPct val="50000"/>
              </a:spcBef>
              <a:defRPr/>
            </a:pPr>
            <a:r>
              <a:rPr lang="en-US" sz="2400" b="1" i="1" dirty="0">
                <a:effectLst>
                  <a:outerShdw blurRad="38100" dist="38100" dir="2700000" algn="tl">
                    <a:srgbClr val="000000"/>
                  </a:outerShdw>
                </a:effectLst>
                <a:latin typeface="Times New Roman" pitchFamily="18" charset="0"/>
                <a:cs typeface="+mn-cs"/>
              </a:rPr>
              <a:t>Ở </a:t>
            </a:r>
            <a:r>
              <a:rPr lang="en-US" sz="2400" b="1" i="1" dirty="0" err="1">
                <a:effectLst>
                  <a:outerShdw blurRad="38100" dist="38100" dir="2700000" algn="tl">
                    <a:srgbClr val="000000"/>
                  </a:outerShdw>
                </a:effectLst>
                <a:latin typeface="Times New Roman" pitchFamily="18" charset="0"/>
                <a:cs typeface="+mn-cs"/>
              </a:rPr>
              <a:t>mỗi</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vị</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trí</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chức</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danh</a:t>
            </a:r>
            <a:r>
              <a:rPr lang="en-US" sz="2400" b="1" i="1" dirty="0">
                <a:effectLst>
                  <a:outerShdw blurRad="38100" dist="38100" dir="2700000" algn="tl">
                    <a:srgbClr val="000000"/>
                  </a:outerShdw>
                </a:effectLst>
                <a:latin typeface="Times New Roman" pitchFamily="18" charset="0"/>
                <a:cs typeface="+mn-cs"/>
              </a:rPr>
              <a:t>:</a:t>
            </a:r>
          </a:p>
          <a:p>
            <a:pPr marL="290513" indent="-290513">
              <a:lnSpc>
                <a:spcPct val="80000"/>
              </a:lnSpc>
              <a:spcBef>
                <a:spcPct val="50000"/>
              </a:spcBef>
              <a:buFontTx/>
              <a:buChar char="•"/>
              <a:defRPr/>
            </a:pPr>
            <a:r>
              <a:rPr lang="en-US" sz="2400" i="1" dirty="0" err="1">
                <a:solidFill>
                  <a:srgbClr val="0000FF"/>
                </a:solidFill>
                <a:effectLst>
                  <a:outerShdw blurRad="38100" dist="38100" dir="2700000" algn="tl">
                    <a:srgbClr val="000000"/>
                  </a:outerShdw>
                </a:effectLst>
                <a:latin typeface="Times New Roman" pitchFamily="18" charset="0"/>
                <a:cs typeface="+mn-cs"/>
              </a:rPr>
              <a:t>Với</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người</a:t>
            </a:r>
            <a:r>
              <a:rPr lang="en-US" sz="2400" i="1" dirty="0">
                <a:solidFill>
                  <a:srgbClr val="0000FF"/>
                </a:solidFill>
                <a:effectLst>
                  <a:outerShdw blurRad="38100" dist="38100" dir="2700000" algn="tl">
                    <a:srgbClr val="000000"/>
                  </a:outerShdw>
                </a:effectLst>
                <a:latin typeface="Times New Roman" pitchFamily="18" charset="0"/>
                <a:cs typeface="+mn-cs"/>
              </a:rPr>
              <a:t> LĐ, QL </a:t>
            </a:r>
            <a:r>
              <a:rPr lang="en-US" sz="2400" i="1" dirty="0" err="1">
                <a:solidFill>
                  <a:srgbClr val="0000FF"/>
                </a:solidFill>
                <a:effectLst>
                  <a:outerShdw blurRad="38100" dist="38100" dir="2700000" algn="tl">
                    <a:srgbClr val="000000"/>
                  </a:outerShdw>
                </a:effectLst>
                <a:latin typeface="Times New Roman" pitchFamily="18" charset="0"/>
                <a:cs typeface="+mn-cs"/>
              </a:rPr>
              <a:t>thông</a:t>
            </a:r>
            <a:r>
              <a:rPr lang="en-US" sz="2400" i="1" dirty="0">
                <a:solidFill>
                  <a:srgbClr val="0000FF"/>
                </a:solidFill>
                <a:effectLst>
                  <a:outerShdw blurRad="38100" dist="38100" dir="2700000" algn="tl">
                    <a:srgbClr val="000000"/>
                  </a:outerShdw>
                </a:effectLst>
                <a:latin typeface="Times New Roman" pitchFamily="18" charset="0"/>
                <a:cs typeface="+mn-cs"/>
              </a:rPr>
              <a:t> qua </a:t>
            </a:r>
            <a:r>
              <a:rPr lang="en-US" sz="2400" i="1" dirty="0" err="1">
                <a:solidFill>
                  <a:srgbClr val="0000FF"/>
                </a:solidFill>
                <a:effectLst>
                  <a:outerShdw blurRad="38100" dist="38100" dir="2700000" algn="tl">
                    <a:srgbClr val="000000"/>
                  </a:outerShdw>
                </a:effectLst>
                <a:latin typeface="Times New Roman" pitchFamily="18" charset="0"/>
                <a:cs typeface="+mn-cs"/>
              </a:rPr>
              <a:t>chức</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trách</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được</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giao</a:t>
            </a:r>
            <a:endParaRPr lang="en-US" sz="2400" i="1" dirty="0">
              <a:solidFill>
                <a:srgbClr val="0000FF"/>
              </a:solidFill>
              <a:effectLst>
                <a:outerShdw blurRad="38100" dist="38100" dir="2700000" algn="tl">
                  <a:srgbClr val="000000"/>
                </a:outerShdw>
              </a:effectLst>
              <a:latin typeface="Times New Roman" pitchFamily="18" charset="0"/>
              <a:cs typeface="+mn-cs"/>
            </a:endParaRPr>
          </a:p>
          <a:p>
            <a:pPr marL="290513" indent="-290513">
              <a:lnSpc>
                <a:spcPct val="80000"/>
              </a:lnSpc>
              <a:spcBef>
                <a:spcPct val="50000"/>
              </a:spcBef>
              <a:buFontTx/>
              <a:buChar char="•"/>
              <a:defRPr/>
            </a:pPr>
            <a:r>
              <a:rPr lang="en-US" sz="2400" i="1" dirty="0" err="1">
                <a:solidFill>
                  <a:srgbClr val="0000FF"/>
                </a:solidFill>
                <a:effectLst>
                  <a:outerShdw blurRad="38100" dist="38100" dir="2700000" algn="tl">
                    <a:srgbClr val="000000"/>
                  </a:outerShdw>
                </a:effectLst>
                <a:latin typeface="Times New Roman" pitchFamily="18" charset="0"/>
                <a:cs typeface="+mn-cs"/>
              </a:rPr>
              <a:t>Với</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mỗi</a:t>
            </a:r>
            <a:r>
              <a:rPr lang="en-US" sz="2400" i="1" dirty="0">
                <a:solidFill>
                  <a:srgbClr val="0000FF"/>
                </a:solidFill>
                <a:effectLst>
                  <a:outerShdw blurRad="38100" dist="38100" dir="2700000" algn="tl">
                    <a:srgbClr val="000000"/>
                  </a:outerShdw>
                </a:effectLst>
                <a:latin typeface="Times New Roman" pitchFamily="18" charset="0"/>
                <a:cs typeface="+mn-cs"/>
              </a:rPr>
              <a:t> CBCC </a:t>
            </a:r>
            <a:r>
              <a:rPr lang="en-US" sz="2400" i="1" dirty="0" err="1">
                <a:solidFill>
                  <a:srgbClr val="0000FF"/>
                </a:solidFill>
                <a:effectLst>
                  <a:outerShdw blurRad="38100" dist="38100" dir="2700000" algn="tl">
                    <a:srgbClr val="000000"/>
                  </a:outerShdw>
                </a:effectLst>
                <a:latin typeface="Times New Roman" pitchFamily="18" charset="0"/>
                <a:cs typeface="+mn-cs"/>
              </a:rPr>
              <a:t>thông</a:t>
            </a:r>
            <a:r>
              <a:rPr lang="en-US" sz="2400" i="1" dirty="0">
                <a:solidFill>
                  <a:srgbClr val="0000FF"/>
                </a:solidFill>
                <a:effectLst>
                  <a:outerShdw blurRad="38100" dist="38100" dir="2700000" algn="tl">
                    <a:srgbClr val="000000"/>
                  </a:outerShdw>
                </a:effectLst>
                <a:latin typeface="Times New Roman" pitchFamily="18" charset="0"/>
                <a:cs typeface="+mn-cs"/>
              </a:rPr>
              <a:t> qua </a:t>
            </a:r>
            <a:r>
              <a:rPr lang="en-US" sz="2400" i="1" dirty="0" err="1">
                <a:solidFill>
                  <a:srgbClr val="0000FF"/>
                </a:solidFill>
                <a:effectLst>
                  <a:outerShdw blurRad="38100" dist="38100" dir="2700000" algn="tl">
                    <a:srgbClr val="000000"/>
                  </a:outerShdw>
                </a:effectLst>
                <a:latin typeface="Times New Roman" pitchFamily="18" charset="0"/>
                <a:cs typeface="Arial" charset="0"/>
              </a:rPr>
              <a:t>nhiệm</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vụ</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chuyên</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môn</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và</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giao</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tiếp</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mn-cs"/>
              </a:rPr>
              <a:t>hàng</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ngày</a:t>
            </a:r>
            <a:r>
              <a:rPr lang="en-US" sz="2400" i="1" dirty="0">
                <a:solidFill>
                  <a:srgbClr val="0000FF"/>
                </a:solidFill>
                <a:effectLst>
                  <a:outerShdw blurRad="38100" dist="38100" dir="2700000" algn="tl">
                    <a:srgbClr val="000000"/>
                  </a:outerShdw>
                </a:effectLst>
                <a:latin typeface="Times New Roman" pitchFamily="18" charset="0"/>
                <a:cs typeface="+mn-cs"/>
              </a:rPr>
              <a:t> </a:t>
            </a:r>
          </a:p>
        </p:txBody>
      </p:sp>
      <p:sp>
        <p:nvSpPr>
          <p:cNvPr id="56331" name="AutoShape 11"/>
          <p:cNvSpPr>
            <a:spLocks/>
          </p:cNvSpPr>
          <p:nvPr/>
        </p:nvSpPr>
        <p:spPr bwMode="auto">
          <a:xfrm>
            <a:off x="5562600" y="1752600"/>
            <a:ext cx="304800" cy="2133600"/>
          </a:xfrm>
          <a:prstGeom prst="leftBrace">
            <a:avLst>
              <a:gd name="adj1" fmla="val 5833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2800" b="1">
              <a:latin typeface="Times New Roman" pitchFamily="18" charset="0"/>
            </a:endParaRPr>
          </a:p>
        </p:txBody>
      </p:sp>
    </p:spTree>
    <p:extLst>
      <p:ext uri="{BB962C8B-B14F-4D97-AF65-F5344CB8AC3E}">
        <p14:creationId xmlns:p14="http://schemas.microsoft.com/office/powerpoint/2010/main" val="736684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31"/>
                                        </p:tgtEl>
                                        <p:attrNameLst>
                                          <p:attrName>style.visibility</p:attrName>
                                        </p:attrNameLst>
                                      </p:cBhvr>
                                      <p:to>
                                        <p:strVal val="visible"/>
                                      </p:to>
                                    </p:set>
                                    <p:animEffect transition="in" filter="checkerboard(across)">
                                      <p:cBhvr>
                                        <p:cTn id="12" dur="500"/>
                                        <p:tgtEl>
                                          <p:spTgt spid="56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330">
                                            <p:txEl>
                                              <p:pRg st="0" end="0"/>
                                            </p:txEl>
                                          </p:spTgt>
                                        </p:tgtEl>
                                        <p:attrNameLst>
                                          <p:attrName>style.visibility</p:attrName>
                                        </p:attrNameLst>
                                      </p:cBhvr>
                                      <p:to>
                                        <p:strVal val="visible"/>
                                      </p:to>
                                    </p:set>
                                    <p:animEffect transition="in" filter="checkerboard(across)">
                                      <p:cBhvr>
                                        <p:cTn id="17" dur="500"/>
                                        <p:tgtEl>
                                          <p:spTgt spid="563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330">
                                            <p:txEl>
                                              <p:pRg st="1" end="1"/>
                                            </p:txEl>
                                          </p:spTgt>
                                        </p:tgtEl>
                                        <p:attrNameLst>
                                          <p:attrName>style.visibility</p:attrName>
                                        </p:attrNameLst>
                                      </p:cBhvr>
                                      <p:to>
                                        <p:strVal val="visible"/>
                                      </p:to>
                                    </p:set>
                                    <p:animEffect transition="in" filter="checkerboard(across)">
                                      <p:cBhvr>
                                        <p:cTn id="22" dur="500"/>
                                        <p:tgtEl>
                                          <p:spTgt spid="5633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6330">
                                            <p:txEl>
                                              <p:pRg st="2" end="2"/>
                                            </p:txEl>
                                          </p:spTgt>
                                        </p:tgtEl>
                                        <p:attrNameLst>
                                          <p:attrName>style.visibility</p:attrName>
                                        </p:attrNameLst>
                                      </p:cBhvr>
                                      <p:to>
                                        <p:strVal val="visible"/>
                                      </p:to>
                                    </p:set>
                                    <p:animEffect transition="in" filter="checkerboard(across)">
                                      <p:cBhvr>
                                        <p:cTn id="27" dur="500"/>
                                        <p:tgtEl>
                                          <p:spTgt spid="56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build="p"/>
      <p:bldP spid="5633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8419F93-BD3F-45B8-9160-BD3CA1320270}" type="slidenum">
              <a:rPr lang="en-US" altLang="en-US" smtClean="0">
                <a:solidFill>
                  <a:srgbClr val="898989"/>
                </a:solidFill>
                <a:latin typeface="Calibri" pitchFamily="34" charset="0"/>
              </a:rPr>
              <a:pPr eaLnBrk="1" hangingPunct="1"/>
              <a:t>6</a:t>
            </a:fld>
            <a:endParaRPr lang="en-US" altLang="en-US" smtClean="0">
              <a:solidFill>
                <a:srgbClr val="898989"/>
              </a:solidFill>
              <a:latin typeface="Calibri" pitchFamily="34" charset="0"/>
            </a:endParaRPr>
          </a:p>
        </p:txBody>
      </p:sp>
      <p:sp>
        <p:nvSpPr>
          <p:cNvPr id="17" name="AutoShape 15"/>
          <p:cNvSpPr>
            <a:spLocks noChangeArrowheads="1"/>
          </p:cNvSpPr>
          <p:nvPr/>
        </p:nvSpPr>
        <p:spPr bwMode="auto">
          <a:xfrm>
            <a:off x="0" y="157163"/>
            <a:ext cx="9144000" cy="7572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a:t> </a:t>
            </a:r>
            <a:r>
              <a:rPr lang="en-US" sz="2800" b="1">
                <a:solidFill>
                  <a:srgbClr val="0000FF"/>
                </a:solidFill>
              </a:rPr>
              <a:t>ĐẶC ĐIỂM KHÁC NHAU GIỮA GIỚI TÍNH VÀ GIỚI</a:t>
            </a:r>
          </a:p>
        </p:txBody>
      </p:sp>
      <p:sp>
        <p:nvSpPr>
          <p:cNvPr id="6" name="AutoShape 3"/>
          <p:cNvSpPr>
            <a:spLocks noChangeArrowheads="1"/>
          </p:cNvSpPr>
          <p:nvPr/>
        </p:nvSpPr>
        <p:spPr bwMode="auto">
          <a:xfrm>
            <a:off x="4648200" y="1219200"/>
            <a:ext cx="4495800" cy="5334000"/>
          </a:xfrm>
          <a:prstGeom prst="wedgeRoundRectCallout">
            <a:avLst>
              <a:gd name="adj1" fmla="val -50917"/>
              <a:gd name="adj2" fmla="val -56782"/>
              <a:gd name="adj3" fmla="val 16667"/>
            </a:avLst>
          </a:prstGeom>
          <a:solidFill>
            <a:srgbClr val="92D050"/>
          </a:solidFill>
          <a:ln w="9525">
            <a:solidFill>
              <a:schemeClr val="tx1"/>
            </a:solidFill>
            <a:miter lim="800000"/>
            <a:headEnd/>
            <a:tailEnd/>
          </a:ln>
        </p:spPr>
        <p:txBody>
          <a:bodyPr/>
          <a:lstStyle/>
          <a:p>
            <a:pPr algn="ctr">
              <a:defRPr/>
            </a:pPr>
            <a:r>
              <a:rPr lang="en-US" sz="2800" b="1" dirty="0">
                <a:solidFill>
                  <a:srgbClr val="002060"/>
                </a:solidFill>
              </a:rPr>
              <a:t>GIỚI </a:t>
            </a:r>
          </a:p>
          <a:p>
            <a:pPr marL="241300" indent="-241300">
              <a:buClr>
                <a:srgbClr val="0033CC"/>
              </a:buClr>
              <a:buFont typeface="Wingdings" pitchFamily="2" charset="2"/>
              <a:buChar char="§"/>
              <a:defRPr/>
            </a:pPr>
            <a:r>
              <a:rPr lang="en-US" sz="2400" b="1" dirty="0" smtClean="0">
                <a:solidFill>
                  <a:srgbClr val="002060"/>
                </a:solidFill>
                <a:cs typeface="Calibri" pitchFamily="34" charset="0"/>
              </a:rPr>
              <a:t>Do </a:t>
            </a:r>
            <a:r>
              <a:rPr lang="en-US" sz="2400" b="1" dirty="0" err="1" smtClean="0">
                <a:solidFill>
                  <a:srgbClr val="002060"/>
                </a:solidFill>
                <a:cs typeface="Calibri" pitchFamily="34" charset="0"/>
              </a:rPr>
              <a:t>giáo</a:t>
            </a:r>
            <a:r>
              <a:rPr lang="en-US" sz="2400" b="1" dirty="0" smtClean="0">
                <a:solidFill>
                  <a:srgbClr val="002060"/>
                </a:solidFill>
                <a:cs typeface="Calibri" pitchFamily="34" charset="0"/>
              </a:rPr>
              <a:t> </a:t>
            </a:r>
            <a:r>
              <a:rPr lang="en-US" sz="2400" b="1" dirty="0" err="1" smtClean="0">
                <a:solidFill>
                  <a:srgbClr val="002060"/>
                </a:solidFill>
                <a:cs typeface="Calibri" pitchFamily="34" charset="0"/>
              </a:rPr>
              <a:t>dục</a:t>
            </a:r>
            <a:r>
              <a:rPr lang="en-US" sz="2400" b="1" dirty="0" smtClean="0">
                <a:solidFill>
                  <a:srgbClr val="002060"/>
                </a:solidFill>
                <a:cs typeface="Calibri" pitchFamily="34" charset="0"/>
              </a:rPr>
              <a:t>, </a:t>
            </a:r>
            <a:r>
              <a:rPr lang="en-US" sz="2400" b="1" dirty="0" err="1" smtClean="0">
                <a:solidFill>
                  <a:srgbClr val="002060"/>
                </a:solidFill>
                <a:cs typeface="Calibri" pitchFamily="34" charset="0"/>
              </a:rPr>
              <a:t>học</a:t>
            </a:r>
            <a:r>
              <a:rPr lang="en-US" sz="2400" b="1" dirty="0" smtClean="0">
                <a:solidFill>
                  <a:srgbClr val="002060"/>
                </a:solidFill>
                <a:cs typeface="Calibri" pitchFamily="34" charset="0"/>
              </a:rPr>
              <a:t> </a:t>
            </a:r>
            <a:r>
              <a:rPr lang="en-US" sz="2400" b="1" dirty="0" err="1">
                <a:solidFill>
                  <a:srgbClr val="002060"/>
                </a:solidFill>
                <a:cs typeface="Calibri" pitchFamily="34" charset="0"/>
              </a:rPr>
              <a:t>hỏi</a:t>
            </a:r>
            <a:r>
              <a:rPr lang="en-US" sz="2400" b="1" dirty="0">
                <a:solidFill>
                  <a:srgbClr val="002060"/>
                </a:solidFill>
                <a:cs typeface="Calibri" pitchFamily="34" charset="0"/>
              </a:rPr>
              <a:t> </a:t>
            </a:r>
            <a:r>
              <a:rPr lang="en-US" sz="2400" b="1" dirty="0" err="1">
                <a:solidFill>
                  <a:srgbClr val="002060"/>
                </a:solidFill>
                <a:cs typeface="Calibri" pitchFamily="34" charset="0"/>
              </a:rPr>
              <a:t>mà</a:t>
            </a:r>
            <a:r>
              <a:rPr lang="en-US" sz="2400" b="1" dirty="0">
                <a:solidFill>
                  <a:srgbClr val="002060"/>
                </a:solidFill>
                <a:cs typeface="Calibri" pitchFamily="34" charset="0"/>
              </a:rPr>
              <a:t> </a:t>
            </a:r>
            <a:r>
              <a:rPr lang="en-US" sz="2400" b="1" dirty="0" err="1">
                <a:solidFill>
                  <a:srgbClr val="002060"/>
                </a:solidFill>
                <a:cs typeface="Calibri" pitchFamily="34" charset="0"/>
              </a:rPr>
              <a:t>có</a:t>
            </a:r>
            <a:endParaRPr lang="en-US" sz="2400" b="1" dirty="0">
              <a:solidFill>
                <a:srgbClr val="002060"/>
              </a:solidFill>
              <a:cs typeface="Calibri" pitchFamily="34" charset="0"/>
            </a:endParaRPr>
          </a:p>
          <a:p>
            <a:pPr marL="241300" indent="-241300">
              <a:buClr>
                <a:srgbClr val="0033CC"/>
              </a:buClr>
              <a:buFont typeface="Wingdings" pitchFamily="2" charset="2"/>
              <a:buChar char="§"/>
              <a:defRPr/>
            </a:pPr>
            <a:r>
              <a:rPr lang="en-US" sz="2400" b="1" dirty="0" err="1">
                <a:solidFill>
                  <a:srgbClr val="002060"/>
                </a:solidFill>
                <a:cs typeface="Calibri" pitchFamily="34" charset="0"/>
              </a:rPr>
              <a:t>Đa</a:t>
            </a:r>
            <a:r>
              <a:rPr lang="en-US" sz="2400" b="1" dirty="0">
                <a:solidFill>
                  <a:srgbClr val="002060"/>
                </a:solidFill>
                <a:cs typeface="Calibri" pitchFamily="34" charset="0"/>
              </a:rPr>
              <a:t> </a:t>
            </a:r>
            <a:r>
              <a:rPr lang="en-US" sz="2400" b="1" dirty="0" err="1">
                <a:solidFill>
                  <a:srgbClr val="002060"/>
                </a:solidFill>
                <a:cs typeface="Calibri" pitchFamily="34" charset="0"/>
              </a:rPr>
              <a:t>dạng</a:t>
            </a:r>
            <a:r>
              <a:rPr lang="en-US" sz="2400" b="1" dirty="0">
                <a:solidFill>
                  <a:srgbClr val="002060"/>
                </a:solidFill>
                <a:cs typeface="Calibri" pitchFamily="34" charset="0"/>
              </a:rPr>
              <a:t>, </a:t>
            </a:r>
            <a:r>
              <a:rPr lang="en-US" sz="2400" b="1" dirty="0" err="1">
                <a:solidFill>
                  <a:srgbClr val="002060"/>
                </a:solidFill>
                <a:cs typeface="Calibri" pitchFamily="34" charset="0"/>
              </a:rPr>
              <a:t>khác</a:t>
            </a:r>
            <a:r>
              <a:rPr lang="en-US" sz="2400" b="1" dirty="0">
                <a:solidFill>
                  <a:srgbClr val="002060"/>
                </a:solidFill>
                <a:cs typeface="Calibri" pitchFamily="34" charset="0"/>
              </a:rPr>
              <a:t> </a:t>
            </a:r>
            <a:r>
              <a:rPr lang="en-US" sz="2400" b="1" dirty="0" err="1">
                <a:solidFill>
                  <a:srgbClr val="002060"/>
                </a:solidFill>
                <a:cs typeface="Calibri" pitchFamily="34" charset="0"/>
              </a:rPr>
              <a:t>nhau</a:t>
            </a:r>
            <a:r>
              <a:rPr lang="en-US" sz="2400" b="1" dirty="0">
                <a:solidFill>
                  <a:srgbClr val="002060"/>
                </a:solidFill>
                <a:cs typeface="Calibri" pitchFamily="34" charset="0"/>
              </a:rPr>
              <a:t> </a:t>
            </a:r>
            <a:r>
              <a:rPr lang="en-US" sz="2400" b="1" dirty="0" err="1">
                <a:solidFill>
                  <a:srgbClr val="002060"/>
                </a:solidFill>
                <a:cs typeface="Calibri" pitchFamily="34" charset="0"/>
              </a:rPr>
              <a:t>theo</a:t>
            </a:r>
            <a:r>
              <a:rPr lang="en-US" sz="2400" b="1" dirty="0">
                <a:solidFill>
                  <a:srgbClr val="002060"/>
                </a:solidFill>
                <a:cs typeface="Calibri" pitchFamily="34" charset="0"/>
              </a:rPr>
              <a:t> </a:t>
            </a:r>
            <a:r>
              <a:rPr lang="en-US" sz="2400" b="1" dirty="0" err="1">
                <a:solidFill>
                  <a:srgbClr val="002060"/>
                </a:solidFill>
                <a:cs typeface="Calibri" pitchFamily="34" charset="0"/>
              </a:rPr>
              <a:t>từng</a:t>
            </a:r>
            <a:r>
              <a:rPr lang="en-US" sz="2400" b="1" dirty="0">
                <a:solidFill>
                  <a:srgbClr val="002060"/>
                </a:solidFill>
                <a:cs typeface="Calibri" pitchFamily="34" charset="0"/>
              </a:rPr>
              <a:t> </a:t>
            </a:r>
            <a:r>
              <a:rPr lang="en-US" sz="2400" b="1" dirty="0" err="1">
                <a:solidFill>
                  <a:srgbClr val="002060"/>
                </a:solidFill>
                <a:cs typeface="Calibri" pitchFamily="34" charset="0"/>
              </a:rPr>
              <a:t>nền</a:t>
            </a:r>
            <a:r>
              <a:rPr lang="en-US" sz="2400" b="1" dirty="0">
                <a:solidFill>
                  <a:srgbClr val="002060"/>
                </a:solidFill>
                <a:cs typeface="Calibri" pitchFamily="34" charset="0"/>
              </a:rPr>
              <a:t> </a:t>
            </a:r>
            <a:r>
              <a:rPr lang="en-US" sz="2400" b="1" dirty="0" err="1">
                <a:solidFill>
                  <a:srgbClr val="002060"/>
                </a:solidFill>
                <a:cs typeface="Calibri" pitchFamily="34" charset="0"/>
              </a:rPr>
              <a:t>văn</a:t>
            </a:r>
            <a:r>
              <a:rPr lang="en-US" sz="2400" b="1" dirty="0">
                <a:solidFill>
                  <a:srgbClr val="002060"/>
                </a:solidFill>
                <a:cs typeface="Calibri" pitchFamily="34" charset="0"/>
              </a:rPr>
              <a:t> </a:t>
            </a:r>
            <a:r>
              <a:rPr lang="en-US" sz="2400" b="1" dirty="0" err="1">
                <a:solidFill>
                  <a:srgbClr val="002060"/>
                </a:solidFill>
                <a:cs typeface="Calibri" pitchFamily="34" charset="0"/>
              </a:rPr>
              <a:t>hoá</a:t>
            </a:r>
            <a:endParaRPr lang="en-US" sz="2400" b="1" dirty="0">
              <a:solidFill>
                <a:srgbClr val="002060"/>
              </a:solidFill>
              <a:cs typeface="Calibri" pitchFamily="34" charset="0"/>
            </a:endParaRPr>
          </a:p>
          <a:p>
            <a:pPr marL="241300" indent="-241300">
              <a:buClr>
                <a:srgbClr val="0033CC"/>
              </a:buClr>
              <a:buFont typeface="Wingdings" pitchFamily="2" charset="2"/>
              <a:buChar char="§"/>
              <a:defRPr/>
            </a:pPr>
            <a:r>
              <a:rPr lang="en-US" sz="2400" b="1" dirty="0" err="1">
                <a:solidFill>
                  <a:srgbClr val="002060"/>
                </a:solidFill>
                <a:cs typeface="Calibri" pitchFamily="34" charset="0"/>
              </a:rPr>
              <a:t>Thay</a:t>
            </a:r>
            <a:r>
              <a:rPr lang="en-US" sz="2400" b="1" dirty="0">
                <a:solidFill>
                  <a:srgbClr val="002060"/>
                </a:solidFill>
                <a:cs typeface="Calibri" pitchFamily="34" charset="0"/>
              </a:rPr>
              <a:t> </a:t>
            </a:r>
            <a:r>
              <a:rPr lang="en-US" sz="2400" b="1" dirty="0" err="1">
                <a:solidFill>
                  <a:srgbClr val="002060"/>
                </a:solidFill>
                <a:cs typeface="Calibri" pitchFamily="34" charset="0"/>
              </a:rPr>
              <a:t>đổi</a:t>
            </a:r>
            <a:r>
              <a:rPr lang="en-US" sz="2400" b="1" dirty="0">
                <a:solidFill>
                  <a:srgbClr val="002060"/>
                </a:solidFill>
                <a:cs typeface="Calibri" pitchFamily="34" charset="0"/>
              </a:rPr>
              <a:t> </a:t>
            </a:r>
            <a:r>
              <a:rPr lang="en-US" sz="2400" b="1" dirty="0" err="1">
                <a:solidFill>
                  <a:srgbClr val="002060"/>
                </a:solidFill>
                <a:cs typeface="Calibri" pitchFamily="34" charset="0"/>
              </a:rPr>
              <a:t>theo</a:t>
            </a:r>
            <a:r>
              <a:rPr lang="en-US" sz="2400" b="1" dirty="0">
                <a:solidFill>
                  <a:srgbClr val="002060"/>
                </a:solidFill>
                <a:cs typeface="Calibri" pitchFamily="34" charset="0"/>
              </a:rPr>
              <a:t> </a:t>
            </a:r>
            <a:r>
              <a:rPr lang="en-US" sz="2400" b="1" dirty="0" err="1">
                <a:solidFill>
                  <a:srgbClr val="002060"/>
                </a:solidFill>
                <a:cs typeface="Calibri" pitchFamily="34" charset="0"/>
              </a:rPr>
              <a:t>thời</a:t>
            </a:r>
            <a:r>
              <a:rPr lang="en-US" sz="2400" b="1" dirty="0">
                <a:solidFill>
                  <a:srgbClr val="002060"/>
                </a:solidFill>
                <a:cs typeface="Calibri" pitchFamily="34" charset="0"/>
              </a:rPr>
              <a:t> </a:t>
            </a:r>
            <a:r>
              <a:rPr lang="en-US" sz="2400" b="1" dirty="0" err="1">
                <a:solidFill>
                  <a:srgbClr val="002060"/>
                </a:solidFill>
                <a:cs typeface="Calibri" pitchFamily="34" charset="0"/>
              </a:rPr>
              <a:t>gian</a:t>
            </a:r>
            <a:r>
              <a:rPr lang="en-US" sz="2400" b="1" dirty="0">
                <a:solidFill>
                  <a:srgbClr val="002060"/>
                </a:solidFill>
                <a:cs typeface="Calibri" pitchFamily="34" charset="0"/>
              </a:rPr>
              <a:t>, </a:t>
            </a:r>
            <a:r>
              <a:rPr lang="en-US" sz="2400" b="1" dirty="0" err="1">
                <a:solidFill>
                  <a:srgbClr val="002060"/>
                </a:solidFill>
                <a:cs typeface="Calibri" pitchFamily="34" charset="0"/>
              </a:rPr>
              <a:t>không</a:t>
            </a:r>
            <a:r>
              <a:rPr lang="en-US" sz="2400" b="1" dirty="0">
                <a:solidFill>
                  <a:srgbClr val="002060"/>
                </a:solidFill>
                <a:cs typeface="Calibri" pitchFamily="34" charset="0"/>
              </a:rPr>
              <a:t> </a:t>
            </a:r>
            <a:r>
              <a:rPr lang="en-US" sz="2400" b="1" dirty="0" err="1">
                <a:solidFill>
                  <a:srgbClr val="002060"/>
                </a:solidFill>
                <a:cs typeface="Calibri" pitchFamily="34" charset="0"/>
              </a:rPr>
              <a:t>gian</a:t>
            </a:r>
            <a:endParaRPr lang="en-US" sz="2400" b="1" dirty="0">
              <a:solidFill>
                <a:srgbClr val="002060"/>
              </a:solidFill>
              <a:cs typeface="Calibri" pitchFamily="34" charset="0"/>
            </a:endParaRPr>
          </a:p>
          <a:p>
            <a:pPr>
              <a:buClr>
                <a:srgbClr val="0033CC"/>
              </a:buClr>
              <a:defRPr/>
            </a:pPr>
            <a:endParaRPr lang="en-US" sz="2400" b="1" dirty="0">
              <a:solidFill>
                <a:srgbClr val="002060"/>
              </a:solidFill>
              <a:cs typeface="Calibri" pitchFamily="34" charset="0"/>
            </a:endParaRPr>
          </a:p>
          <a:p>
            <a:pPr>
              <a:buClr>
                <a:srgbClr val="0033CC"/>
              </a:buClr>
              <a:defRPr/>
            </a:pPr>
            <a:r>
              <a:rPr lang="en-US" sz="2400" b="1" dirty="0" err="1"/>
              <a:t>Ví</a:t>
            </a:r>
            <a:r>
              <a:rPr lang="en-US" sz="2400" b="1" dirty="0"/>
              <a:t> </a:t>
            </a:r>
            <a:r>
              <a:rPr lang="en-US" sz="2400" b="1" dirty="0" err="1"/>
              <a:t>dụ</a:t>
            </a:r>
            <a:r>
              <a:rPr lang="en-US" sz="2400" b="1" dirty="0"/>
              <a:t>:</a:t>
            </a:r>
          </a:p>
          <a:p>
            <a:pPr marL="342900" indent="-342900">
              <a:buClr>
                <a:srgbClr val="0033CC"/>
              </a:buClr>
              <a:buFont typeface="Wingdings" pitchFamily="2" charset="2"/>
              <a:buChar char="Ø"/>
              <a:defRPr/>
            </a:pPr>
            <a:r>
              <a:rPr lang="en-US" sz="2000" b="1" dirty="0" smtClean="0"/>
              <a:t>Nam </a:t>
            </a:r>
            <a:r>
              <a:rPr lang="en-US" sz="2000" b="1" dirty="0" err="1"/>
              <a:t>giới</a:t>
            </a:r>
            <a:r>
              <a:rPr lang="en-US" sz="2000" b="1" dirty="0"/>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dịu</a:t>
            </a:r>
            <a:r>
              <a:rPr lang="en-US" sz="2000" b="1" dirty="0" smtClean="0"/>
              <a:t> </a:t>
            </a:r>
            <a:r>
              <a:rPr lang="en-US" sz="2000" b="1" dirty="0" err="1" smtClean="0"/>
              <a:t>dàng</a:t>
            </a:r>
            <a:r>
              <a:rPr lang="en-US" sz="2000" b="1" dirty="0" smtClean="0"/>
              <a:t>, </a:t>
            </a:r>
            <a:r>
              <a:rPr lang="en-US" sz="2000" b="1" dirty="0" err="1" smtClean="0"/>
              <a:t>khéo</a:t>
            </a:r>
            <a:r>
              <a:rPr lang="en-US" sz="2000" b="1" dirty="0" smtClean="0"/>
              <a:t> </a:t>
            </a:r>
            <a:r>
              <a:rPr lang="en-US" sz="2000" b="1" dirty="0" err="1" smtClean="0"/>
              <a:t>tay</a:t>
            </a:r>
            <a:r>
              <a:rPr lang="en-US" sz="2000" b="1" dirty="0" smtClean="0"/>
              <a:t>, </a:t>
            </a:r>
            <a:r>
              <a:rPr lang="en-US" sz="2000" b="1" dirty="0" err="1" smtClean="0"/>
              <a:t>làm</a:t>
            </a:r>
            <a:r>
              <a:rPr lang="en-US" sz="2000" b="1" dirty="0" smtClean="0"/>
              <a:t> </a:t>
            </a:r>
            <a:r>
              <a:rPr lang="en-US" sz="2000" b="1" dirty="0" err="1" smtClean="0"/>
              <a:t>nội</a:t>
            </a:r>
            <a:r>
              <a:rPr lang="en-US" sz="2000" b="1" dirty="0" smtClean="0"/>
              <a:t> </a:t>
            </a:r>
            <a:r>
              <a:rPr lang="en-US" sz="2000" b="1" dirty="0" err="1" smtClean="0"/>
              <a:t>trợ</a:t>
            </a:r>
            <a:r>
              <a:rPr lang="en-US" sz="2000" b="1" dirty="0" smtClean="0"/>
              <a:t> </a:t>
            </a:r>
            <a:r>
              <a:rPr lang="en-US" sz="2000" b="1" dirty="0" err="1" smtClean="0"/>
              <a:t>giỏi</a:t>
            </a:r>
            <a:endParaRPr lang="en-US" sz="2000" b="1" dirty="0"/>
          </a:p>
          <a:p>
            <a:pPr marL="342900" indent="-342900">
              <a:buClr>
                <a:srgbClr val="0033CC"/>
              </a:buClr>
              <a:buFont typeface="Wingdings" pitchFamily="2" charset="2"/>
              <a:buChar char="Ø"/>
              <a:defRPr/>
            </a:pPr>
            <a:r>
              <a:rPr lang="en-US" sz="2000" b="1" dirty="0" err="1"/>
              <a:t>P</a:t>
            </a:r>
            <a:r>
              <a:rPr lang="en-US" sz="2000" b="1" dirty="0" err="1" smtClean="0"/>
              <a:t>hụ</a:t>
            </a:r>
            <a:r>
              <a:rPr lang="en-US" sz="2000" b="1" dirty="0" smtClean="0"/>
              <a:t> </a:t>
            </a:r>
            <a:r>
              <a:rPr lang="en-US" sz="2000" b="1" dirty="0" err="1"/>
              <a:t>nữ</a:t>
            </a:r>
            <a:r>
              <a:rPr lang="en-US" sz="2000" b="1" dirty="0"/>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mạnh</a:t>
            </a:r>
            <a:r>
              <a:rPr lang="en-US" sz="2000" b="1" dirty="0" smtClean="0"/>
              <a:t> </a:t>
            </a:r>
            <a:r>
              <a:rPr lang="en-US" sz="2000" b="1" dirty="0" err="1" smtClean="0"/>
              <a:t>mẽ</a:t>
            </a:r>
            <a:r>
              <a:rPr lang="en-US" sz="2000" b="1" dirty="0" smtClean="0"/>
              <a:t>, </a:t>
            </a:r>
            <a:r>
              <a:rPr lang="en-US" sz="2000" b="1" dirty="0" err="1" smtClean="0"/>
              <a:t>quyết</a:t>
            </a:r>
            <a:r>
              <a:rPr lang="en-US" sz="2000" b="1" dirty="0" smtClean="0"/>
              <a:t> </a:t>
            </a:r>
            <a:r>
              <a:rPr lang="en-US" sz="2000" b="1" dirty="0" err="1" smtClean="0"/>
              <a:t>đoán</a:t>
            </a:r>
            <a:r>
              <a:rPr lang="en-US" sz="2000" b="1" dirty="0" smtClean="0"/>
              <a:t>, </a:t>
            </a:r>
            <a:r>
              <a:rPr lang="en-US" sz="2000" b="1" dirty="0" err="1" smtClean="0"/>
              <a:t>làm</a:t>
            </a:r>
            <a:r>
              <a:rPr lang="en-US" sz="2000" b="1" dirty="0" smtClean="0"/>
              <a:t> </a:t>
            </a:r>
            <a:r>
              <a:rPr lang="en-US" sz="2000" b="1" dirty="0" err="1"/>
              <a:t>tổng</a:t>
            </a:r>
            <a:r>
              <a:rPr lang="en-US" sz="2000" b="1" dirty="0"/>
              <a:t> </a:t>
            </a:r>
            <a:r>
              <a:rPr lang="en-US" sz="2000" b="1" dirty="0" err="1" smtClean="0"/>
              <a:t>thống</a:t>
            </a:r>
            <a:r>
              <a:rPr lang="en-US" sz="2000" b="1" dirty="0"/>
              <a:t>,</a:t>
            </a:r>
            <a:r>
              <a:rPr lang="en-US" sz="2000" b="1" dirty="0" smtClean="0"/>
              <a:t> phi </a:t>
            </a:r>
            <a:r>
              <a:rPr lang="en-US" sz="2000" b="1" dirty="0" err="1"/>
              <a:t>công</a:t>
            </a:r>
            <a:r>
              <a:rPr lang="en-US" sz="2000" b="1" dirty="0"/>
              <a:t> </a:t>
            </a:r>
            <a:r>
              <a:rPr lang="en-US" sz="2000" b="1" dirty="0" err="1"/>
              <a:t>giỏi</a:t>
            </a:r>
            <a:endParaRPr lang="en-US" sz="2000" b="1" dirty="0"/>
          </a:p>
          <a:p>
            <a:pPr>
              <a:buClr>
                <a:srgbClr val="0033CC"/>
              </a:buClr>
              <a:buFont typeface="Wingdings" pitchFamily="2" charset="2"/>
              <a:buChar char="F"/>
              <a:defRPr/>
            </a:pPr>
            <a:endParaRPr lang="en-US" sz="2400" b="1" dirty="0">
              <a:solidFill>
                <a:srgbClr val="002060"/>
              </a:solidFill>
              <a:cs typeface="Calibri" pitchFamily="34" charset="0"/>
            </a:endParaRPr>
          </a:p>
        </p:txBody>
      </p:sp>
      <p:sp>
        <p:nvSpPr>
          <p:cNvPr id="7" name="AutoShape 4"/>
          <p:cNvSpPr>
            <a:spLocks noChangeArrowheads="1"/>
          </p:cNvSpPr>
          <p:nvPr/>
        </p:nvSpPr>
        <p:spPr bwMode="auto">
          <a:xfrm>
            <a:off x="0" y="1219200"/>
            <a:ext cx="4495800" cy="5334000"/>
          </a:xfrm>
          <a:prstGeom prst="wedgeRoundRectCallout">
            <a:avLst>
              <a:gd name="adj1" fmla="val 51509"/>
              <a:gd name="adj2" fmla="val -57421"/>
              <a:gd name="adj3" fmla="val 16667"/>
            </a:avLst>
          </a:prstGeom>
          <a:solidFill>
            <a:srgbClr val="FFCCCC"/>
          </a:solidFill>
          <a:ln w="9525">
            <a:solidFill>
              <a:schemeClr val="tx1"/>
            </a:solidFill>
            <a:miter lim="800000"/>
            <a:headEnd/>
            <a:tailEnd/>
          </a:ln>
        </p:spPr>
        <p:txBody>
          <a:bodyPr/>
          <a:lstStyle/>
          <a:p>
            <a:pPr algn="ctr">
              <a:buFont typeface="Symbol" pitchFamily="18" charset="2"/>
              <a:buNone/>
              <a:defRPr/>
            </a:pPr>
            <a:r>
              <a:rPr lang="en-US" sz="2800" b="1" dirty="0">
                <a:solidFill>
                  <a:srgbClr val="C00000"/>
                </a:solidFill>
              </a:rPr>
              <a:t>GIỚI TÍNH</a:t>
            </a:r>
          </a:p>
          <a:p>
            <a:pPr marL="241300" indent="-241300">
              <a:buClr>
                <a:srgbClr val="0033CC"/>
              </a:buClr>
              <a:buFont typeface="Wingdings" pitchFamily="2" charset="2"/>
              <a:buChar char="§"/>
              <a:defRPr/>
            </a:pPr>
            <a:r>
              <a:rPr lang="en-US" sz="2400" b="1" dirty="0" err="1" smtClean="0">
                <a:solidFill>
                  <a:srgbClr val="990000"/>
                </a:solidFill>
              </a:rPr>
              <a:t>Bẩm</a:t>
            </a:r>
            <a:r>
              <a:rPr lang="en-US" sz="2400" b="1" dirty="0" smtClean="0">
                <a:solidFill>
                  <a:srgbClr val="990000"/>
                </a:solidFill>
              </a:rPr>
              <a:t> </a:t>
            </a:r>
            <a:r>
              <a:rPr lang="en-US" sz="2400" b="1" dirty="0" err="1" smtClean="0">
                <a:solidFill>
                  <a:srgbClr val="990000"/>
                </a:solidFill>
              </a:rPr>
              <a:t>sinh</a:t>
            </a:r>
            <a:r>
              <a:rPr lang="en-US" sz="2400" b="1" dirty="0" smtClean="0">
                <a:solidFill>
                  <a:srgbClr val="990000"/>
                </a:solidFill>
              </a:rPr>
              <a:t>, </a:t>
            </a:r>
            <a:r>
              <a:rPr lang="en-US" sz="2400" b="1" dirty="0" err="1" smtClean="0">
                <a:solidFill>
                  <a:srgbClr val="990000"/>
                </a:solidFill>
              </a:rPr>
              <a:t>được</a:t>
            </a:r>
            <a:r>
              <a:rPr lang="en-US" sz="2400" b="1" dirty="0" smtClean="0">
                <a:solidFill>
                  <a:srgbClr val="990000"/>
                </a:solidFill>
              </a:rPr>
              <a:t> </a:t>
            </a:r>
            <a:r>
              <a:rPr lang="en-US" sz="2400" b="1" dirty="0" err="1" smtClean="0">
                <a:solidFill>
                  <a:srgbClr val="990000"/>
                </a:solidFill>
              </a:rPr>
              <a:t>xác</a:t>
            </a:r>
            <a:r>
              <a:rPr lang="en-US" sz="2400" b="1" dirty="0" smtClean="0">
                <a:solidFill>
                  <a:srgbClr val="990000"/>
                </a:solidFill>
              </a:rPr>
              <a:t> </a:t>
            </a:r>
            <a:r>
              <a:rPr lang="en-US" sz="2400" b="1" dirty="0" err="1" smtClean="0">
                <a:solidFill>
                  <a:srgbClr val="990000"/>
                </a:solidFill>
              </a:rPr>
              <a:t>định</a:t>
            </a:r>
            <a:r>
              <a:rPr lang="en-US" sz="2400" b="1" dirty="0" smtClean="0">
                <a:solidFill>
                  <a:srgbClr val="990000"/>
                </a:solidFill>
              </a:rPr>
              <a:t> </a:t>
            </a:r>
            <a:r>
              <a:rPr lang="en-US" sz="2400" b="1" dirty="0" err="1" smtClean="0">
                <a:solidFill>
                  <a:srgbClr val="990000"/>
                </a:solidFill>
              </a:rPr>
              <a:t>từ</a:t>
            </a:r>
            <a:r>
              <a:rPr lang="en-US" sz="2400" b="1" dirty="0" smtClean="0">
                <a:solidFill>
                  <a:srgbClr val="990000"/>
                </a:solidFill>
              </a:rPr>
              <a:t> </a:t>
            </a:r>
            <a:r>
              <a:rPr lang="en-US" sz="2400" b="1" dirty="0" err="1" smtClean="0">
                <a:solidFill>
                  <a:srgbClr val="990000"/>
                </a:solidFill>
              </a:rPr>
              <a:t>lúc</a:t>
            </a:r>
            <a:r>
              <a:rPr lang="en-US" sz="2400" b="1" dirty="0" smtClean="0">
                <a:solidFill>
                  <a:srgbClr val="990000"/>
                </a:solidFill>
              </a:rPr>
              <a:t> </a:t>
            </a:r>
            <a:r>
              <a:rPr lang="en-US" sz="2400" b="1" dirty="0" err="1" smtClean="0">
                <a:solidFill>
                  <a:srgbClr val="990000"/>
                </a:solidFill>
              </a:rPr>
              <a:t>thai</a:t>
            </a:r>
            <a:r>
              <a:rPr lang="en-US" sz="2400" b="1" dirty="0" smtClean="0">
                <a:solidFill>
                  <a:srgbClr val="990000"/>
                </a:solidFill>
              </a:rPr>
              <a:t> </a:t>
            </a:r>
            <a:r>
              <a:rPr lang="en-US" sz="2400" b="1" dirty="0" err="1" smtClean="0">
                <a:solidFill>
                  <a:srgbClr val="990000"/>
                </a:solidFill>
              </a:rPr>
              <a:t>nhi</a:t>
            </a:r>
            <a:endParaRPr lang="en-US" sz="2400" b="1" dirty="0">
              <a:solidFill>
                <a:srgbClr val="990000"/>
              </a:solidFill>
            </a:endParaRPr>
          </a:p>
          <a:p>
            <a:pPr marL="241300" indent="-241300">
              <a:buClr>
                <a:srgbClr val="0033CC"/>
              </a:buClr>
              <a:buFont typeface="Wingdings" pitchFamily="2" charset="2"/>
              <a:buChar char="§"/>
              <a:defRPr/>
            </a:pPr>
            <a:r>
              <a:rPr lang="en-US" sz="2400" b="1" dirty="0" err="1">
                <a:solidFill>
                  <a:srgbClr val="990000"/>
                </a:solidFill>
              </a:rPr>
              <a:t>Đồng</a:t>
            </a:r>
            <a:r>
              <a:rPr lang="en-US" sz="2400" b="1" dirty="0">
                <a:solidFill>
                  <a:srgbClr val="990000"/>
                </a:solidFill>
              </a:rPr>
              <a:t> </a:t>
            </a:r>
            <a:r>
              <a:rPr lang="en-US" sz="2400" b="1" dirty="0" err="1">
                <a:solidFill>
                  <a:srgbClr val="990000"/>
                </a:solidFill>
              </a:rPr>
              <a:t>nhất</a:t>
            </a:r>
            <a:r>
              <a:rPr lang="en-US" sz="2400" b="1" dirty="0">
                <a:solidFill>
                  <a:srgbClr val="990000"/>
                </a:solidFill>
              </a:rPr>
              <a:t>, </a:t>
            </a:r>
            <a:r>
              <a:rPr lang="en-US" sz="2400" b="1" dirty="0" err="1">
                <a:solidFill>
                  <a:srgbClr val="990000"/>
                </a:solidFill>
              </a:rPr>
              <a:t>phổ</a:t>
            </a:r>
            <a:r>
              <a:rPr lang="en-US" sz="2400" b="1" dirty="0">
                <a:solidFill>
                  <a:srgbClr val="990000"/>
                </a:solidFill>
              </a:rPr>
              <a:t> </a:t>
            </a:r>
            <a:r>
              <a:rPr lang="en-US" sz="2400" b="1" dirty="0" err="1">
                <a:solidFill>
                  <a:srgbClr val="990000"/>
                </a:solidFill>
              </a:rPr>
              <a:t>biến</a:t>
            </a:r>
            <a:r>
              <a:rPr lang="en-US" sz="2400" b="1" dirty="0">
                <a:solidFill>
                  <a:srgbClr val="990000"/>
                </a:solidFill>
              </a:rPr>
              <a:t> </a:t>
            </a:r>
            <a:r>
              <a:rPr lang="en-US" sz="2400" b="1" dirty="0" err="1">
                <a:solidFill>
                  <a:srgbClr val="990000"/>
                </a:solidFill>
              </a:rPr>
              <a:t>trên</a:t>
            </a:r>
            <a:r>
              <a:rPr lang="en-US" sz="2400" b="1" dirty="0">
                <a:solidFill>
                  <a:srgbClr val="990000"/>
                </a:solidFill>
              </a:rPr>
              <a:t> </a:t>
            </a:r>
            <a:r>
              <a:rPr lang="en-US" sz="2400" b="1" dirty="0" err="1">
                <a:solidFill>
                  <a:srgbClr val="990000"/>
                </a:solidFill>
              </a:rPr>
              <a:t>toàn</a:t>
            </a:r>
            <a:r>
              <a:rPr lang="en-US" sz="2400" b="1" dirty="0">
                <a:solidFill>
                  <a:srgbClr val="990000"/>
                </a:solidFill>
              </a:rPr>
              <a:t> </a:t>
            </a:r>
            <a:r>
              <a:rPr lang="en-US" sz="2400" b="1" dirty="0" err="1">
                <a:solidFill>
                  <a:srgbClr val="990000"/>
                </a:solidFill>
              </a:rPr>
              <a:t>thế</a:t>
            </a:r>
            <a:r>
              <a:rPr lang="en-US" sz="2400" b="1" dirty="0">
                <a:solidFill>
                  <a:srgbClr val="990000"/>
                </a:solidFill>
              </a:rPr>
              <a:t> </a:t>
            </a:r>
            <a:r>
              <a:rPr lang="en-US" sz="2400" b="1" dirty="0" err="1">
                <a:solidFill>
                  <a:srgbClr val="990000"/>
                </a:solidFill>
              </a:rPr>
              <a:t>giới</a:t>
            </a:r>
            <a:endParaRPr lang="en-US" sz="2400" b="1" dirty="0">
              <a:solidFill>
                <a:srgbClr val="990000"/>
              </a:solidFill>
            </a:endParaRPr>
          </a:p>
          <a:p>
            <a:pPr marL="241300" indent="-241300">
              <a:buClr>
                <a:srgbClr val="0033CC"/>
              </a:buClr>
              <a:buFont typeface="Wingdings" pitchFamily="2" charset="2"/>
              <a:buChar char="§"/>
              <a:defRPr/>
            </a:pPr>
            <a:r>
              <a:rPr lang="en-US" sz="2400" b="1" dirty="0" err="1">
                <a:solidFill>
                  <a:srgbClr val="990000"/>
                </a:solidFill>
              </a:rPr>
              <a:t>Không</a:t>
            </a:r>
            <a:r>
              <a:rPr lang="en-US" sz="2400" b="1" dirty="0">
                <a:solidFill>
                  <a:srgbClr val="990000"/>
                </a:solidFill>
              </a:rPr>
              <a:t> </a:t>
            </a:r>
            <a:r>
              <a:rPr lang="en-US" sz="2400" b="1" dirty="0" err="1">
                <a:solidFill>
                  <a:srgbClr val="990000"/>
                </a:solidFill>
              </a:rPr>
              <a:t>thay</a:t>
            </a:r>
            <a:r>
              <a:rPr lang="en-US" sz="2400" b="1" dirty="0">
                <a:solidFill>
                  <a:srgbClr val="990000"/>
                </a:solidFill>
              </a:rPr>
              <a:t> </a:t>
            </a:r>
            <a:r>
              <a:rPr lang="en-US" sz="2400" b="1" dirty="0" err="1">
                <a:solidFill>
                  <a:srgbClr val="990000"/>
                </a:solidFill>
              </a:rPr>
              <a:t>đổi</a:t>
            </a:r>
            <a:r>
              <a:rPr lang="en-US" sz="2400" b="1" dirty="0">
                <a:solidFill>
                  <a:srgbClr val="990000"/>
                </a:solidFill>
              </a:rPr>
              <a:t> </a:t>
            </a:r>
            <a:r>
              <a:rPr lang="en-US" sz="2400" b="1" dirty="0" err="1">
                <a:solidFill>
                  <a:srgbClr val="990000"/>
                </a:solidFill>
              </a:rPr>
              <a:t>theo</a:t>
            </a:r>
            <a:r>
              <a:rPr lang="en-US" sz="2400" b="1" dirty="0">
                <a:solidFill>
                  <a:srgbClr val="990000"/>
                </a:solidFill>
              </a:rPr>
              <a:t> </a:t>
            </a:r>
            <a:r>
              <a:rPr lang="en-US" sz="2400" b="1" dirty="0" err="1">
                <a:solidFill>
                  <a:srgbClr val="990000"/>
                </a:solidFill>
              </a:rPr>
              <a:t>không</a:t>
            </a:r>
            <a:r>
              <a:rPr lang="en-US" sz="2400" b="1" dirty="0">
                <a:solidFill>
                  <a:srgbClr val="990000"/>
                </a:solidFill>
              </a:rPr>
              <a:t> </a:t>
            </a:r>
            <a:r>
              <a:rPr lang="en-US" sz="2400" b="1" dirty="0" err="1">
                <a:solidFill>
                  <a:srgbClr val="990000"/>
                </a:solidFill>
              </a:rPr>
              <a:t>gian</a:t>
            </a:r>
            <a:r>
              <a:rPr lang="en-US" sz="2400" b="1" dirty="0">
                <a:solidFill>
                  <a:srgbClr val="990000"/>
                </a:solidFill>
              </a:rPr>
              <a:t>, </a:t>
            </a:r>
            <a:r>
              <a:rPr lang="en-US" sz="2400" b="1" dirty="0" err="1">
                <a:solidFill>
                  <a:srgbClr val="990000"/>
                </a:solidFill>
              </a:rPr>
              <a:t>thời</a:t>
            </a:r>
            <a:r>
              <a:rPr lang="en-US" sz="2400" b="1" dirty="0">
                <a:solidFill>
                  <a:srgbClr val="990000"/>
                </a:solidFill>
              </a:rPr>
              <a:t> </a:t>
            </a:r>
            <a:r>
              <a:rPr lang="en-US" sz="2400" b="1" dirty="0" err="1">
                <a:solidFill>
                  <a:srgbClr val="990000"/>
                </a:solidFill>
              </a:rPr>
              <a:t>gian</a:t>
            </a:r>
            <a:endParaRPr lang="en-US" sz="2400" b="1" dirty="0">
              <a:solidFill>
                <a:srgbClr val="990000"/>
              </a:solidFill>
            </a:endParaRPr>
          </a:p>
          <a:p>
            <a:pPr>
              <a:buClr>
                <a:srgbClr val="0033CC"/>
              </a:buClr>
              <a:defRPr/>
            </a:pPr>
            <a:endParaRPr lang="en-US" sz="2400" b="1" dirty="0">
              <a:solidFill>
                <a:srgbClr val="990000"/>
              </a:solidFill>
            </a:endParaRPr>
          </a:p>
          <a:p>
            <a:pPr>
              <a:buClr>
                <a:srgbClr val="0033CC"/>
              </a:buClr>
              <a:defRPr/>
            </a:pPr>
            <a:r>
              <a:rPr lang="en-US" sz="2400" b="1" dirty="0" err="1"/>
              <a:t>Ví</a:t>
            </a:r>
            <a:r>
              <a:rPr lang="en-US" sz="2400" b="1" dirty="0"/>
              <a:t> </a:t>
            </a:r>
            <a:r>
              <a:rPr lang="en-US" sz="2400" b="1" dirty="0" err="1"/>
              <a:t>dụ</a:t>
            </a:r>
            <a:r>
              <a:rPr lang="en-US" sz="2400" b="1" dirty="0"/>
              <a:t>:</a:t>
            </a:r>
          </a:p>
          <a:p>
            <a:pPr marL="342900" indent="-342900">
              <a:buClr>
                <a:srgbClr val="0033CC"/>
              </a:buClr>
              <a:buFont typeface="Wingdings" pitchFamily="2" charset="2"/>
              <a:buChar char="Ø"/>
              <a:defRPr/>
            </a:pPr>
            <a:r>
              <a:rPr lang="en-US" sz="2000" b="1" dirty="0"/>
              <a:t>Nam </a:t>
            </a:r>
            <a:r>
              <a:rPr lang="en-US" sz="2000" b="1" dirty="0" err="1"/>
              <a:t>giới</a:t>
            </a:r>
            <a:r>
              <a:rPr lang="en-US" sz="2000" b="1" dirty="0"/>
              <a:t> </a:t>
            </a:r>
            <a:r>
              <a:rPr lang="en-US" sz="2000" b="1" dirty="0" err="1"/>
              <a:t>không</a:t>
            </a:r>
            <a:r>
              <a:rPr lang="en-US" sz="2000" b="1" dirty="0"/>
              <a:t> </a:t>
            </a:r>
            <a:r>
              <a:rPr lang="en-US" sz="2000" b="1" dirty="0" err="1"/>
              <a:t>thể</a:t>
            </a:r>
            <a:r>
              <a:rPr lang="en-US" sz="2000" b="1" dirty="0"/>
              <a:t> </a:t>
            </a:r>
            <a:r>
              <a:rPr lang="en-US" sz="2000" b="1" dirty="0" err="1"/>
              <a:t>mang</a:t>
            </a:r>
            <a:r>
              <a:rPr lang="en-US" sz="2000" b="1" dirty="0"/>
              <a:t> </a:t>
            </a:r>
            <a:r>
              <a:rPr lang="en-US" sz="2000" b="1" dirty="0" err="1"/>
              <a:t>thai</a:t>
            </a:r>
            <a:r>
              <a:rPr lang="en-US" sz="2000" b="1" dirty="0"/>
              <a:t>, </a:t>
            </a:r>
          </a:p>
          <a:p>
            <a:pPr marL="342900" indent="-342900">
              <a:buClr>
                <a:srgbClr val="0033CC"/>
              </a:buClr>
              <a:buFont typeface="Wingdings" pitchFamily="2" charset="2"/>
              <a:buChar char="Ø"/>
              <a:defRPr/>
            </a:pPr>
            <a:r>
              <a:rPr lang="en-US" sz="2000" b="1" dirty="0" err="1"/>
              <a:t>Phụ</a:t>
            </a:r>
            <a:r>
              <a:rPr lang="en-US" sz="2000" b="1" dirty="0"/>
              <a:t> </a:t>
            </a:r>
            <a:r>
              <a:rPr lang="en-US" sz="2000" b="1" dirty="0" err="1"/>
              <a:t>nữ</a:t>
            </a:r>
            <a:r>
              <a:rPr lang="en-US" sz="2000" b="1" dirty="0"/>
              <a:t> </a:t>
            </a:r>
            <a:r>
              <a:rPr lang="en-US" sz="2000" b="1" dirty="0" err="1"/>
              <a:t>không</a:t>
            </a:r>
            <a:r>
              <a:rPr lang="en-US" sz="2000" b="1" dirty="0"/>
              <a:t> </a:t>
            </a:r>
            <a:r>
              <a:rPr lang="en-US" sz="2000" b="1" dirty="0" err="1"/>
              <a:t>thể</a:t>
            </a:r>
            <a:r>
              <a:rPr lang="en-US" sz="2000" b="1" dirty="0"/>
              <a:t> </a:t>
            </a:r>
            <a:r>
              <a:rPr lang="en-US" sz="2000" b="1" dirty="0" err="1"/>
              <a:t>có</a:t>
            </a:r>
            <a:r>
              <a:rPr lang="en-US" sz="2000" b="1" dirty="0"/>
              <a:t> </a:t>
            </a:r>
            <a:r>
              <a:rPr lang="en-US" sz="2000" b="1" dirty="0" err="1"/>
              <a:t>tinh</a:t>
            </a:r>
            <a:r>
              <a:rPr lang="en-US" sz="2000" b="1" dirty="0"/>
              <a:t> </a:t>
            </a:r>
            <a:r>
              <a:rPr lang="en-US" sz="2000" b="1" dirty="0" err="1"/>
              <a:t>trùng</a:t>
            </a:r>
            <a:endParaRPr lang="en-US" sz="2000" b="1" dirty="0"/>
          </a:p>
          <a:p>
            <a:pPr>
              <a:buClr>
                <a:srgbClr val="0033CC"/>
              </a:buClr>
              <a:buFont typeface="Wingdings" pitchFamily="2" charset="2"/>
              <a:buChar char="F"/>
              <a:defRPr/>
            </a:pPr>
            <a:endParaRPr lang="en-US" sz="2400" b="1" dirty="0">
              <a:solidFill>
                <a:srgbClr val="99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81000" y="1676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thường</a:t>
            </a:r>
            <a:r>
              <a:rPr lang="en-US" sz="3000" b="1" dirty="0">
                <a:latin typeface="Calibri" pitchFamily="34" charset="0"/>
                <a:cs typeface="Times New Roman" pitchFamily="18" charset="0"/>
              </a:rPr>
              <a:t> </a:t>
            </a:r>
            <a:r>
              <a:rPr lang="en-US" sz="3000" b="1" dirty="0" err="1">
                <a:solidFill>
                  <a:srgbClr val="FF0000"/>
                </a:solidFill>
                <a:latin typeface="Calibri" pitchFamily="34" charset="0"/>
                <a:cs typeface="Times New Roman" pitchFamily="18" charset="0"/>
              </a:rPr>
              <a:t>bị</a:t>
            </a:r>
            <a:r>
              <a:rPr lang="en-US" sz="3000" b="1" dirty="0">
                <a:solidFill>
                  <a:srgbClr val="FF0000"/>
                </a:solidFill>
                <a:latin typeface="Calibri" pitchFamily="34" charset="0"/>
                <a:cs typeface="Times New Roman" pitchFamily="18" charset="0"/>
              </a:rPr>
              <a:t> </a:t>
            </a:r>
            <a:r>
              <a:rPr lang="en-US" sz="3000" b="1" dirty="0" err="1">
                <a:solidFill>
                  <a:srgbClr val="FF0000"/>
                </a:solidFill>
                <a:latin typeface="Calibri" pitchFamily="34" charset="0"/>
                <a:cs typeface="Times New Roman" pitchFamily="18" charset="0"/>
              </a:rPr>
              <a:t>hiểu</a:t>
            </a:r>
            <a:r>
              <a:rPr lang="en-US" sz="3000" b="1" dirty="0">
                <a:solidFill>
                  <a:srgbClr val="FF0000"/>
                </a:solidFill>
                <a:latin typeface="Calibri" pitchFamily="34" charset="0"/>
                <a:cs typeface="Times New Roman" pitchFamily="18" charset="0"/>
              </a:rPr>
              <a:t> </a:t>
            </a:r>
            <a:r>
              <a:rPr lang="en-US" sz="3000" b="1" dirty="0" err="1">
                <a:solidFill>
                  <a:srgbClr val="FF0000"/>
                </a:solidFill>
                <a:latin typeface="Calibri" pitchFamily="34" charset="0"/>
                <a:cs typeface="Times New Roman" pitchFamily="18" charset="0"/>
              </a:rPr>
              <a:t>lầm</a:t>
            </a:r>
            <a:r>
              <a:rPr lang="en-US" sz="3000" b="1" dirty="0">
                <a:solidFill>
                  <a:srgbClr val="FF0000"/>
                </a:solidFill>
                <a:latin typeface="Calibri" pitchFamily="34" charset="0"/>
                <a:cs typeface="Times New Roman" pitchFamily="18" charset="0"/>
              </a:rPr>
              <a:t> </a:t>
            </a:r>
            <a:r>
              <a:rPr lang="en-US" sz="3000" b="1" dirty="0" err="1">
                <a:latin typeface="Calibri" pitchFamily="34" charset="0"/>
                <a:cs typeface="Times New Roman" pitchFamily="18" charset="0"/>
              </a:rPr>
              <a:t>là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tính</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hoặc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dùng</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để</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chỉ</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phụ</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nữ</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trẻ</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em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gái</a:t>
            </a:r>
            <a:r>
              <a:rPr lang="en-US" sz="3000" b="1" dirty="0">
                <a:latin typeface="Calibri" pitchFamily="34" charset="0"/>
                <a:cs typeface="Times New Roman" pitchFamily="18" charset="0"/>
              </a:rPr>
              <a:t>.</a:t>
            </a:r>
          </a:p>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Người</a:t>
            </a:r>
            <a:r>
              <a:rPr lang="en-US" sz="3000" b="1" dirty="0">
                <a:latin typeface="Calibri" pitchFamily="34" charset="0"/>
                <a:cs typeface="Times New Roman" pitchFamily="18" charset="0"/>
              </a:rPr>
              <a:t> ta </a:t>
            </a:r>
            <a:r>
              <a:rPr lang="en-US" sz="3000" b="1" dirty="0" err="1">
                <a:latin typeface="Calibri" pitchFamily="34" charset="0"/>
                <a:cs typeface="Times New Roman" pitchFamily="18" charset="0"/>
              </a:rPr>
              <a:t>thường</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dựa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vào</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điểm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tính</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để</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giải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thích</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cho</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sự</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xã</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hội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giữa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nam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nữ</a:t>
            </a:r>
            <a:r>
              <a:rPr lang="en-US" sz="3000" b="1" dirty="0">
                <a:latin typeface="Calibri" pitchFamily="34" charset="0"/>
                <a:cs typeface="Times New Roman" pitchFamily="18" charset="0"/>
              </a:rPr>
              <a:t>.</a:t>
            </a:r>
          </a:p>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Thực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chất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những</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nội</a:t>
            </a:r>
            <a:r>
              <a:rPr lang="en-US" sz="3000" b="1" dirty="0">
                <a:latin typeface="Calibri" pitchFamily="34" charset="0"/>
                <a:cs typeface="Times New Roman" pitchFamily="18" charset="0"/>
              </a:rPr>
              <a:t> dung </a:t>
            </a:r>
            <a:r>
              <a:rPr lang="en-US" sz="3000" b="1" dirty="0" err="1">
                <a:latin typeface="Calibri" pitchFamily="34" charset="0"/>
                <a:cs typeface="Times New Roman" pitchFamily="18" charset="0"/>
              </a:rPr>
              <a:t>của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sự</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điểm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vị</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thế</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vai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trò</a:t>
            </a:r>
            <a:r>
              <a:rPr lang="en-US" sz="3000" b="1" dirty="0">
                <a:latin typeface="Calibri" pitchFamily="34" charset="0"/>
                <a:cs typeface="Times New Roman" pitchFamily="18" charset="0"/>
              </a:rPr>
              <a:t>, </a:t>
            </a:r>
            <a:r>
              <a:rPr lang="en-US" sz="3000" b="1" dirty="0" err="1" smtClean="0">
                <a:latin typeface="Calibri" pitchFamily="34" charset="0"/>
                <a:cs typeface="Times New Roman" pitchFamily="18" charset="0"/>
              </a:rPr>
              <a:t>giá</a:t>
            </a:r>
            <a:r>
              <a:rPr lang="en-US" sz="3000" b="1" dirty="0" smtClean="0">
                <a:latin typeface="Calibri" pitchFamily="34" charset="0"/>
                <a:cs typeface="Times New Roman" pitchFamily="18" charset="0"/>
              </a:rPr>
              <a:t> </a:t>
            </a:r>
            <a:r>
              <a:rPr lang="en-US" sz="3000" b="1" dirty="0" err="1" smtClean="0">
                <a:latin typeface="Calibri" pitchFamily="34" charset="0"/>
                <a:cs typeface="Times New Roman" pitchFamily="18" charset="0"/>
              </a:rPr>
              <a:t>trị</a:t>
            </a:r>
            <a:r>
              <a:rPr lang="en-US" sz="3000" b="1" dirty="0" smtClean="0">
                <a:latin typeface="Calibri" pitchFamily="34" charset="0"/>
                <a:cs typeface="Times New Roman" pitchFamily="18" charset="0"/>
              </a:rPr>
              <a:t>,… </a:t>
            </a:r>
            <a:r>
              <a:rPr lang="en-US" sz="3000" b="1" dirty="0" err="1">
                <a:latin typeface="Calibri" pitchFamily="34" charset="0"/>
                <a:cs typeface="Times New Roman" pitchFamily="18" charset="0"/>
              </a:rPr>
              <a:t>giữa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nam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nữ</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đều</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là</a:t>
            </a:r>
            <a:r>
              <a:rPr lang="en-US" sz="3000" b="1" dirty="0">
                <a:latin typeface="Calibri" pitchFamily="34" charset="0"/>
                <a:cs typeface="Times New Roman" pitchFamily="18" charset="0"/>
              </a:rPr>
              <a:t> do </a:t>
            </a:r>
            <a:r>
              <a:rPr lang="en-US" sz="3000" b="1" dirty="0" err="1">
                <a:latin typeface="Calibri" pitchFamily="34" charset="0"/>
                <a:cs typeface="Times New Roman" pitchFamily="18" charset="0"/>
              </a:rPr>
              <a:t>xã</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hội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quy</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định</a:t>
            </a:r>
            <a:r>
              <a:rPr lang="en-US" sz="3000" b="1" dirty="0">
                <a:latin typeface="Calibri" pitchFamily="34" charset="0"/>
                <a:cs typeface="Times New Roman" pitchFamily="18" charset="0"/>
              </a:rPr>
              <a:t>.</a:t>
            </a:r>
          </a:p>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Đặc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điểm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sẽ</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thay</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đổi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theo</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sự</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thay</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đổi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phát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triển</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của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văn</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hóa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xã</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a:t>
            </a:r>
            <a:r>
              <a:rPr lang="en-US" sz="3200" b="1" dirty="0" err="1">
                <a:latin typeface="Calibri" pitchFamily="34" charset="0"/>
                <a:cs typeface="Times New Roman" pitchFamily="18" charset="0"/>
              </a:rPr>
              <a:t>ội</a:t>
            </a:r>
            <a:endParaRPr lang="en-US" sz="3200" b="1" dirty="0">
              <a:latin typeface="Calibri" pitchFamily="34" charset="0"/>
              <a:cs typeface="Times New Roman" pitchFamily="18" charset="0"/>
            </a:endParaRPr>
          </a:p>
          <a:p>
            <a:pPr marL="568325" indent="-568325" algn="just">
              <a:lnSpc>
                <a:spcPct val="90000"/>
              </a:lnSpc>
              <a:spcBef>
                <a:spcPct val="20000"/>
              </a:spcBef>
              <a:buClr>
                <a:schemeClr val="folHlink"/>
              </a:buClr>
              <a:buSzPct val="90000"/>
              <a:buFont typeface="Wingdings" pitchFamily="2" charset="2"/>
              <a:buNone/>
            </a:pPr>
            <a:endParaRPr lang="en-US" b="1" dirty="0">
              <a:latin typeface="Calibri" pitchFamily="34" charset="0"/>
            </a:endParaRPr>
          </a:p>
        </p:txBody>
      </p:sp>
      <p:sp>
        <p:nvSpPr>
          <p:cNvPr id="29700" name="Text Box 4"/>
          <p:cNvSpPr txBox="1">
            <a:spLocks noChangeArrowheads="1"/>
          </p:cNvSpPr>
          <p:nvPr/>
        </p:nvSpPr>
        <p:spPr bwMode="auto">
          <a:xfrm>
            <a:off x="1219200" y="3048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spcBef>
                <a:spcPct val="20000"/>
              </a:spcBef>
              <a:spcAft>
                <a:spcPct val="30000"/>
              </a:spcAft>
              <a:buClr>
                <a:schemeClr val="tx1"/>
              </a:buClr>
              <a:buSzPct val="90000"/>
              <a:buFont typeface="Wingdings" pitchFamily="2" charset="2"/>
              <a:buNone/>
            </a:pPr>
            <a:r>
              <a:rPr lang="en-US" sz="4000" b="1" dirty="0" err="1">
                <a:solidFill>
                  <a:srgbClr val="0000FF"/>
                </a:solidFill>
                <a:latin typeface="Calibri" pitchFamily="34" charset="0"/>
                <a:cs typeface="Times New Roman" pitchFamily="18" charset="0"/>
              </a:rPr>
              <a:t>Một</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số</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lưu</a:t>
            </a:r>
            <a:r>
              <a:rPr lang="en-US" sz="4000" b="1" dirty="0">
                <a:solidFill>
                  <a:srgbClr val="0000FF"/>
                </a:solidFill>
                <a:latin typeface="Calibri" pitchFamily="34" charset="0"/>
                <a:cs typeface="Times New Roman" pitchFamily="18" charset="0"/>
              </a:rPr>
              <a:t> ý </a:t>
            </a:r>
            <a:r>
              <a:rPr lang="en-US" sz="4000" b="1" dirty="0" err="1">
                <a:solidFill>
                  <a:srgbClr val="0000FF"/>
                </a:solidFill>
                <a:latin typeface="Calibri" pitchFamily="34" charset="0"/>
                <a:cs typeface="Times New Roman" pitchFamily="18" charset="0"/>
              </a:rPr>
              <a:t>khi</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tìm</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hiểu</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về</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giới</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tính</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và</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giới</a:t>
            </a:r>
            <a:endParaRPr lang="en-US" sz="4000" b="1" dirty="0">
              <a:solidFill>
                <a:srgbClr val="0000FF"/>
              </a:solidFill>
              <a:latin typeface="Calibri" pitchFamily="34" charset="0"/>
              <a:cs typeface="Times New Roman" pitchFamily="18" charset="0"/>
            </a:endParaRPr>
          </a:p>
        </p:txBody>
      </p:sp>
    </p:spTree>
    <p:extLst>
      <p:ext uri="{BB962C8B-B14F-4D97-AF65-F5344CB8AC3E}">
        <p14:creationId xmlns:p14="http://schemas.microsoft.com/office/powerpoint/2010/main" val="2962424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slide(fromBottom)">
                                      <p:cBhvr>
                                        <p:cTn id="12" dur="5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7" dur="500"/>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slide(fromBottom)">
                                      <p:cBhvr>
                                        <p:cTn id="22" dur="500"/>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slide(fromBottom)">
                                      <p:cBhvr>
                                        <p:cTn id="2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o-go-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605" y="1066800"/>
            <a:ext cx="2667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nuoi-t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405" y="3886200"/>
            <a:ext cx="274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descr="batbinhdanggioi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1487606"/>
            <a:ext cx="6400800" cy="47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250394"/>
            <a:ext cx="8686800" cy="887297"/>
          </a:xfrm>
          <a:prstGeom prst="rect">
            <a:avLst/>
          </a:prstGeom>
          <a:solidFill>
            <a:srgbClr val="FFC000"/>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2400" b="1" dirty="0" err="1" smtClean="0">
                <a:solidFill>
                  <a:srgbClr val="0000FF"/>
                </a:solidFill>
              </a:rPr>
              <a:t>Những</a:t>
            </a:r>
            <a:r>
              <a:rPr lang="en-US" sz="2400" b="1" dirty="0" smtClean="0">
                <a:solidFill>
                  <a:srgbClr val="0000FF"/>
                </a:solidFill>
              </a:rPr>
              <a:t> </a:t>
            </a:r>
            <a:r>
              <a:rPr lang="en-US" sz="2400" b="1" dirty="0" err="1" smtClean="0">
                <a:solidFill>
                  <a:srgbClr val="0000FF"/>
                </a:solidFill>
              </a:rPr>
              <a:t>đặc</a:t>
            </a:r>
            <a:r>
              <a:rPr lang="en-US" sz="2400" b="1" dirty="0" smtClean="0">
                <a:solidFill>
                  <a:srgbClr val="0000FF"/>
                </a:solidFill>
              </a:rPr>
              <a:t> </a:t>
            </a:r>
            <a:r>
              <a:rPr lang="en-US" sz="2400" b="1" dirty="0" err="1" smtClean="0">
                <a:solidFill>
                  <a:srgbClr val="0000FF"/>
                </a:solidFill>
              </a:rPr>
              <a:t>điểm</a:t>
            </a:r>
            <a:r>
              <a:rPr lang="en-US" sz="2400" b="1" dirty="0" smtClean="0">
                <a:solidFill>
                  <a:srgbClr val="0000FF"/>
                </a:solidFill>
              </a:rPr>
              <a:t> </a:t>
            </a:r>
            <a:r>
              <a:rPr lang="en-US" sz="2400" b="1" dirty="0" err="1" smtClean="0">
                <a:solidFill>
                  <a:srgbClr val="0000FF"/>
                </a:solidFill>
              </a:rPr>
              <a:t>và</a:t>
            </a:r>
            <a:r>
              <a:rPr lang="en-US" sz="2400" b="1" dirty="0" smtClean="0">
                <a:solidFill>
                  <a:srgbClr val="0000FF"/>
                </a:solidFill>
              </a:rPr>
              <a:t> </a:t>
            </a:r>
            <a:r>
              <a:rPr lang="en-US" sz="2400" b="1" dirty="0" err="1" smtClean="0">
                <a:solidFill>
                  <a:srgbClr val="0000FF"/>
                </a:solidFill>
              </a:rPr>
              <a:t>vai</a:t>
            </a:r>
            <a:r>
              <a:rPr lang="en-US" sz="2400" b="1" dirty="0" smtClean="0">
                <a:solidFill>
                  <a:srgbClr val="0000FF"/>
                </a:solidFill>
              </a:rPr>
              <a:t> </a:t>
            </a:r>
            <a:r>
              <a:rPr lang="en-US" sz="2400" b="1" dirty="0" err="1" smtClean="0">
                <a:solidFill>
                  <a:srgbClr val="0000FF"/>
                </a:solidFill>
              </a:rPr>
              <a:t>trò</a:t>
            </a:r>
            <a:r>
              <a:rPr lang="en-US" sz="2400" b="1" dirty="0" smtClean="0">
                <a:solidFill>
                  <a:srgbClr val="0000FF"/>
                </a:solidFill>
              </a:rPr>
              <a:t> </a:t>
            </a:r>
            <a:r>
              <a:rPr lang="en-US" sz="2400" b="1" dirty="0" err="1" smtClean="0">
                <a:solidFill>
                  <a:srgbClr val="0000FF"/>
                </a:solidFill>
              </a:rPr>
              <a:t>khác</a:t>
            </a:r>
            <a:r>
              <a:rPr lang="en-US" sz="2400" b="1" dirty="0" smtClean="0">
                <a:solidFill>
                  <a:srgbClr val="0000FF"/>
                </a:solidFill>
              </a:rPr>
              <a:t> </a:t>
            </a:r>
            <a:r>
              <a:rPr lang="en-US" sz="2400" b="1" dirty="0" err="1" smtClean="0">
                <a:solidFill>
                  <a:srgbClr val="0000FF"/>
                </a:solidFill>
              </a:rPr>
              <a:t>biệt</a:t>
            </a:r>
            <a:r>
              <a:rPr lang="en-US" sz="2400" b="1" dirty="0" smtClean="0">
                <a:solidFill>
                  <a:srgbClr val="0000FF"/>
                </a:solidFill>
              </a:rPr>
              <a:t> </a:t>
            </a:r>
            <a:r>
              <a:rPr lang="en-US" sz="2400" b="1" dirty="0" err="1" smtClean="0">
                <a:solidFill>
                  <a:srgbClr val="0000FF"/>
                </a:solidFill>
              </a:rPr>
              <a:t>giữa</a:t>
            </a:r>
            <a:r>
              <a:rPr lang="en-US" sz="2400" b="1" dirty="0" smtClean="0">
                <a:solidFill>
                  <a:srgbClr val="0000FF"/>
                </a:solidFill>
              </a:rPr>
              <a:t> </a:t>
            </a:r>
            <a:r>
              <a:rPr lang="en-US" sz="2400" b="1" dirty="0" err="1" smtClean="0">
                <a:solidFill>
                  <a:srgbClr val="0000FF"/>
                </a:solidFill>
              </a:rPr>
              <a:t>nam</a:t>
            </a:r>
            <a:r>
              <a:rPr lang="en-US" sz="2400" b="1" dirty="0" smtClean="0">
                <a:solidFill>
                  <a:srgbClr val="0000FF"/>
                </a:solidFill>
              </a:rPr>
              <a:t> </a:t>
            </a:r>
            <a:r>
              <a:rPr lang="en-US" sz="2400" b="1" dirty="0" err="1" smtClean="0">
                <a:solidFill>
                  <a:srgbClr val="0000FF"/>
                </a:solidFill>
              </a:rPr>
              <a:t>và</a:t>
            </a:r>
            <a:r>
              <a:rPr lang="en-US" sz="2400" b="1" dirty="0" smtClean="0">
                <a:solidFill>
                  <a:srgbClr val="0000FF"/>
                </a:solidFill>
              </a:rPr>
              <a:t> </a:t>
            </a:r>
            <a:r>
              <a:rPr lang="en-US" sz="2400" b="1" dirty="0" err="1" smtClean="0">
                <a:solidFill>
                  <a:srgbClr val="0000FF"/>
                </a:solidFill>
              </a:rPr>
              <a:t>nữ</a:t>
            </a:r>
            <a:r>
              <a:rPr lang="en-US" sz="2400" b="1" dirty="0" smtClean="0">
                <a:solidFill>
                  <a:srgbClr val="0000FF"/>
                </a:solidFill>
              </a:rPr>
              <a:t> </a:t>
            </a:r>
            <a:r>
              <a:rPr lang="en-US" sz="2400" b="1" dirty="0" err="1" smtClean="0">
                <a:solidFill>
                  <a:srgbClr val="0000FF"/>
                </a:solidFill>
              </a:rPr>
              <a:t>như</a:t>
            </a:r>
            <a:r>
              <a:rPr lang="en-US" sz="2400" b="1" dirty="0" smtClean="0">
                <a:solidFill>
                  <a:srgbClr val="0000FF"/>
                </a:solidFill>
              </a:rPr>
              <a:t> </a:t>
            </a:r>
            <a:r>
              <a:rPr lang="en-US" sz="2400" b="1" dirty="0" err="1" smtClean="0">
                <a:solidFill>
                  <a:srgbClr val="0000FF"/>
                </a:solidFill>
              </a:rPr>
              <a:t>trong</a:t>
            </a:r>
            <a:r>
              <a:rPr lang="en-US" sz="2400" b="1" dirty="0" smtClean="0">
                <a:solidFill>
                  <a:srgbClr val="0000FF"/>
                </a:solidFill>
              </a:rPr>
              <a:t> </a:t>
            </a:r>
            <a:r>
              <a:rPr lang="en-US" sz="2400" b="1" dirty="0" err="1" smtClean="0">
                <a:solidFill>
                  <a:srgbClr val="0000FF"/>
                </a:solidFill>
              </a:rPr>
              <a:t>những</a:t>
            </a:r>
            <a:r>
              <a:rPr lang="en-US" sz="2400" b="1" dirty="0" smtClean="0">
                <a:solidFill>
                  <a:srgbClr val="0000FF"/>
                </a:solidFill>
              </a:rPr>
              <a:t> </a:t>
            </a:r>
            <a:r>
              <a:rPr lang="en-US" sz="2400" b="1" dirty="0" err="1" smtClean="0">
                <a:solidFill>
                  <a:srgbClr val="0000FF"/>
                </a:solidFill>
              </a:rPr>
              <a:t>hình</a:t>
            </a:r>
            <a:r>
              <a:rPr lang="en-US" sz="2400" b="1" dirty="0" smtClean="0">
                <a:solidFill>
                  <a:srgbClr val="0000FF"/>
                </a:solidFill>
              </a:rPr>
              <a:t> </a:t>
            </a:r>
            <a:r>
              <a:rPr lang="en-US" sz="2400" b="1" dirty="0" err="1" smtClean="0">
                <a:solidFill>
                  <a:srgbClr val="0000FF"/>
                </a:solidFill>
              </a:rPr>
              <a:t>ảnh</a:t>
            </a:r>
            <a:r>
              <a:rPr lang="en-US" sz="2400" b="1" dirty="0" smtClean="0">
                <a:solidFill>
                  <a:srgbClr val="0000FF"/>
                </a:solidFill>
              </a:rPr>
              <a:t> </a:t>
            </a:r>
            <a:r>
              <a:rPr lang="en-US" sz="2400" b="1" dirty="0" err="1" smtClean="0">
                <a:solidFill>
                  <a:srgbClr val="0000FF"/>
                </a:solidFill>
              </a:rPr>
              <a:t>này</a:t>
            </a:r>
            <a:r>
              <a:rPr lang="en-US" sz="2400" b="1" dirty="0" smtClean="0">
                <a:solidFill>
                  <a:srgbClr val="0000FF"/>
                </a:solidFill>
              </a:rPr>
              <a:t> do </a:t>
            </a:r>
            <a:r>
              <a:rPr lang="en-US" sz="2400" b="1" dirty="0" err="1" smtClean="0">
                <a:solidFill>
                  <a:srgbClr val="0000FF"/>
                </a:solidFill>
              </a:rPr>
              <a:t>đâu</a:t>
            </a:r>
            <a:r>
              <a:rPr lang="en-US" sz="2400" b="1" dirty="0" smtClean="0">
                <a:solidFill>
                  <a:srgbClr val="0000FF"/>
                </a:solidFill>
              </a:rPr>
              <a:t> </a:t>
            </a:r>
            <a:r>
              <a:rPr lang="en-US" sz="2400" b="1" dirty="0" err="1" smtClean="0">
                <a:solidFill>
                  <a:srgbClr val="0000FF"/>
                </a:solidFill>
              </a:rPr>
              <a:t>mà</a:t>
            </a:r>
            <a:r>
              <a:rPr lang="en-US" sz="2400" b="1" dirty="0" smtClean="0">
                <a:solidFill>
                  <a:srgbClr val="0000FF"/>
                </a:solidFill>
              </a:rPr>
              <a:t> </a:t>
            </a:r>
            <a:r>
              <a:rPr lang="en-US" sz="2400" b="1" dirty="0" err="1" smtClean="0">
                <a:solidFill>
                  <a:srgbClr val="0000FF"/>
                </a:solidFill>
              </a:rPr>
              <a:t>có</a:t>
            </a:r>
            <a:r>
              <a:rPr lang="en-US" sz="2400" b="1" dirty="0" smtClean="0">
                <a:solidFill>
                  <a:srgbClr val="0000FF"/>
                </a:solidFill>
              </a:rPr>
              <a:t>? </a:t>
            </a:r>
            <a:endParaRPr lang="en-US" sz="2400" b="1" dirty="0">
              <a:solidFill>
                <a:srgbClr val="0000FF"/>
              </a:solidFill>
            </a:endParaRPr>
          </a:p>
        </p:txBody>
      </p:sp>
    </p:spTree>
    <p:extLst>
      <p:ext uri="{BB962C8B-B14F-4D97-AF65-F5344CB8AC3E}">
        <p14:creationId xmlns:p14="http://schemas.microsoft.com/office/powerpoint/2010/main" val="14461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FBBD398-0E4B-413F-9B4C-937EA1F976C3}" type="slidenum">
              <a:rPr lang="en-US" altLang="en-US" smtClean="0">
                <a:solidFill>
                  <a:srgbClr val="898989"/>
                </a:solidFill>
                <a:latin typeface="Calibri" pitchFamily="34" charset="0"/>
              </a:rPr>
              <a:pPr eaLnBrk="1" hangingPunct="1"/>
              <a:t>9</a:t>
            </a:fld>
            <a:endParaRPr lang="en-US" altLang="en-US" smtClean="0">
              <a:solidFill>
                <a:srgbClr val="898989"/>
              </a:solidFill>
              <a:latin typeface="Calibri" pitchFamily="34" charset="0"/>
            </a:endParaRPr>
          </a:p>
        </p:txBody>
      </p:sp>
      <p:sp>
        <p:nvSpPr>
          <p:cNvPr id="15363" name="Rectangle 2"/>
          <p:cNvSpPr>
            <a:spLocks noGrp="1" noChangeArrowheads="1"/>
          </p:cNvSpPr>
          <p:nvPr>
            <p:ph type="title"/>
          </p:nvPr>
        </p:nvSpPr>
        <p:spPr>
          <a:xfrm>
            <a:off x="457200" y="76200"/>
            <a:ext cx="8229600" cy="457200"/>
          </a:xfrm>
        </p:spPr>
        <p:txBody>
          <a:bodyPr/>
          <a:lstStyle/>
          <a:p>
            <a:r>
              <a:rPr lang="en-US" altLang="en-US" sz="2400" b="1" smtClean="0">
                <a:solidFill>
                  <a:srgbClr val="0000FF"/>
                </a:solidFill>
                <a:latin typeface="Arial" pitchFamily="34" charset="0"/>
                <a:cs typeface="Arial" pitchFamily="34" charset="0"/>
              </a:rPr>
              <a:t>VÍ DỤ VỀ KHUÔN MẪU GIỚI </a:t>
            </a:r>
          </a:p>
        </p:txBody>
      </p:sp>
      <p:sp>
        <p:nvSpPr>
          <p:cNvPr id="15364" name="Rectangle 3"/>
          <p:cNvSpPr>
            <a:spLocks noChangeArrowheads="1"/>
          </p:cNvSpPr>
          <p:nvPr/>
        </p:nvSpPr>
        <p:spPr bwMode="auto">
          <a:xfrm>
            <a:off x="0" y="1893888"/>
            <a:ext cx="9144000" cy="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ltLang="en-US"/>
          </a:p>
        </p:txBody>
      </p:sp>
      <p:graphicFrame>
        <p:nvGraphicFramePr>
          <p:cNvPr id="250910" name="Group 30"/>
          <p:cNvGraphicFramePr>
            <a:graphicFrameLocks noGrp="1"/>
          </p:cNvGraphicFramePr>
          <p:nvPr>
            <p:extLst>
              <p:ext uri="{D42A27DB-BD31-4B8C-83A1-F6EECF244321}">
                <p14:modId xmlns:p14="http://schemas.microsoft.com/office/powerpoint/2010/main" val="2557054763"/>
              </p:ext>
            </p:extLst>
          </p:nvPr>
        </p:nvGraphicFramePr>
        <p:xfrm>
          <a:off x="76200" y="685800"/>
          <a:ext cx="8915400" cy="6008719"/>
        </p:xfrm>
        <a:graphic>
          <a:graphicData uri="http://schemas.openxmlformats.org/drawingml/2006/table">
            <a:tbl>
              <a:tblPr/>
              <a:tblGrid>
                <a:gridCol w="1447800"/>
                <a:gridCol w="3316288"/>
                <a:gridCol w="4151312"/>
              </a:tblGrid>
              <a:tr h="57936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400" b="0" i="0" u="none" strike="noStrike" cap="none" normalizeH="0" baseline="0" dirty="0" smtClean="0">
                        <a:ln>
                          <a:noFill/>
                        </a:ln>
                        <a:solidFill>
                          <a:srgbClr val="003300"/>
                        </a:solidFill>
                        <a:effectLst/>
                        <a:latin typeface="Arial" pitchFamily="34" charset="0"/>
                        <a:ea typeface="MS PGothic" pitchFamily="34" charset="-128"/>
                        <a:cs typeface="Arial"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Con gái/nữ giới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FF"/>
                          </a:solidFill>
                          <a:effectLst/>
                          <a:latin typeface="Arial" pitchFamily="34" charset="0"/>
                          <a:ea typeface="MS PGothic" pitchFamily="34" charset="-128"/>
                          <a:cs typeface="Times New Roman" pitchFamily="18" charset="0"/>
                        </a:rPr>
                        <a:t>Con trai/nam giới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93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Arial" pitchFamily="34" charset="0"/>
                          <a:ea typeface="MS PGothic" pitchFamily="34" charset="-128"/>
                          <a:cs typeface="Times New Roman" pitchFamily="18" charset="0"/>
                        </a:rPr>
                        <a:t>Năng</a:t>
                      </a:r>
                      <a:r>
                        <a:rPr kumimoji="0" lang="en-US" sz="2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rPr>
                        <a:t> </a:t>
                      </a:r>
                      <a:r>
                        <a:rPr kumimoji="0" lang="en-US" sz="2400" b="1" i="0" u="none" strike="noStrike" cap="none" normalizeH="0" baseline="0" dirty="0" err="1" smtClean="0">
                          <a:ln>
                            <a:noFill/>
                          </a:ln>
                          <a:solidFill>
                            <a:srgbClr val="FF0000"/>
                          </a:solidFill>
                          <a:effectLst/>
                          <a:latin typeface="Arial" pitchFamily="34" charset="0"/>
                          <a:ea typeface="MS PGothic" pitchFamily="34" charset="-128"/>
                          <a:cs typeface="Times New Roman" pitchFamily="18" charset="0"/>
                        </a:rPr>
                        <a:t>lực</a:t>
                      </a:r>
                      <a:r>
                        <a:rPr kumimoji="0" lang="en-US" sz="2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rPr>
                        <a:t> HT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Học giỏi văn, các môn xã hội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Học giỏi toán, các môn tự nhiên, kỹ thuật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898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Arial" pitchFamily="34" charset="0"/>
                          <a:ea typeface="MS PGothic" pitchFamily="34" charset="-128"/>
                          <a:cs typeface="Times New Roman" pitchFamily="18" charset="0"/>
                        </a:rPr>
                        <a:t>Việc</a:t>
                      </a:r>
                      <a:r>
                        <a:rPr kumimoji="0" lang="en-US" sz="2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rPr>
                        <a:t> </a:t>
                      </a:r>
                      <a:r>
                        <a:rPr kumimoji="0" lang="en-US" sz="2400" b="1" i="0" u="none" strike="noStrike" cap="none" normalizeH="0" baseline="0" dirty="0" err="1" smtClean="0">
                          <a:ln>
                            <a:noFill/>
                          </a:ln>
                          <a:solidFill>
                            <a:srgbClr val="FF0000"/>
                          </a:solidFill>
                          <a:effectLst/>
                          <a:latin typeface="Arial" pitchFamily="34" charset="0"/>
                          <a:ea typeface="MS PGothic" pitchFamily="34" charset="-128"/>
                          <a:cs typeface="Times New Roman" pitchFamily="18" charset="0"/>
                        </a:rPr>
                        <a:t>nhà</a:t>
                      </a:r>
                      <a:endParaRPr kumimoji="0" lang="en-US" sz="2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Nấu cơm</a:t>
                      </a: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Trông em</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Bổ</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củi</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mang</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vác</a:t>
                      </a:r>
                      <a:endPar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endParaRP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Cùng</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bố</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sửa</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đồ</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gia</a:t>
                      </a:r>
                      <a:r>
                        <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smtClean="0">
                          <a:ln>
                            <a:noFill/>
                          </a:ln>
                          <a:solidFill>
                            <a:srgbClr val="003300"/>
                          </a:solidFill>
                          <a:effectLst/>
                          <a:latin typeface="Arial" pitchFamily="34" charset="0"/>
                          <a:ea typeface="MS PGothic" pitchFamily="34" charset="-128"/>
                          <a:cs typeface="Times New Roman" pitchFamily="18" charset="0"/>
                        </a:rPr>
                        <a:t>dụng</a:t>
                      </a:r>
                      <a:endParaRPr kumimoji="0" lang="en-US"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238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3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rPr>
                        <a:t>Đức tính, tính cách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Ngăn nắp, sạch sẽ</a:t>
                      </a:r>
                      <a:endParaRPr kumimoji="0" lang="en-US"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endParaRP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Ngoan, chăm chỉ</a:t>
                      </a: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Khéo léo, chịu khó</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Năng động, sáng tạo</a:t>
                      </a:r>
                    </a:p>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Cẩu thả, nghịch ngợm</a:t>
                      </a: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Thiếu kiên nhẫn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93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rPr>
                        <a:t>Nghề nghiệp</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Ngành sư phạm, ngoại ngữ, kế toán....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Ngành xây dựng, giao thông, công an....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43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rPr>
                        <a:t>Khi trưởng thành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Lấy chồng, chăm sóc con cái, nội trợ</a:t>
                      </a:r>
                    </a:p>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Tự bằng lòng; an phận gia đình...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Thành công trong </a:t>
                      </a: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sự nghiệp; thăng tiến chức vụ</a:t>
                      </a:r>
                      <a:endPar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endParaRPr>
                    </a:p>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Bận rộn với </a:t>
                      </a:r>
                      <a:r>
                        <a:rPr kumimoji="0" lang="it-IT" sz="2200" b="1" i="0" u="none" strike="noStrike" cap="none" normalizeH="0" baseline="0" smtClean="0">
                          <a:ln>
                            <a:noFill/>
                          </a:ln>
                          <a:solidFill>
                            <a:srgbClr val="003300"/>
                          </a:solidFill>
                          <a:effectLst/>
                          <a:latin typeface="Arial" pitchFamily="34" charset="0"/>
                          <a:ea typeface="MS PGothic" pitchFamily="34" charset="-128"/>
                          <a:cs typeface="Times New Roman" pitchFamily="18" charset="0"/>
                        </a:rPr>
                        <a:t>các MQH XH, </a:t>
                      </a:r>
                      <a:r>
                        <a:rPr kumimoji="0" lang="it-IT" sz="2200" b="1" i="0" u="none" strike="noStrike" cap="none" normalizeH="0" baseline="0" dirty="0" smtClean="0">
                          <a:ln>
                            <a:noFill/>
                          </a:ln>
                          <a:solidFill>
                            <a:srgbClr val="003300"/>
                          </a:solidFill>
                          <a:effectLst/>
                          <a:latin typeface="Arial" pitchFamily="34" charset="0"/>
                          <a:ea typeface="MS PGothic" pitchFamily="34" charset="-128"/>
                          <a:cs typeface="Times New Roman" pitchFamily="18" charset="0"/>
                        </a:rPr>
                        <a:t>tạo dựng vị thế</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19478</TotalTime>
  <Words>5059</Words>
  <Application>Microsoft Office PowerPoint</Application>
  <PresentationFormat>On-screen Show (4:3)</PresentationFormat>
  <Paragraphs>400</Paragraphs>
  <Slides>53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Worksheet</vt:lpstr>
      <vt:lpstr>PowerPoint Presentation</vt:lpstr>
      <vt:lpstr>NỘI DUNG KHÓA TẬP HUẤN</vt:lpstr>
      <vt:lpstr>              </vt:lpstr>
      <vt:lpstr>PowerPoint Presentation</vt:lpstr>
      <vt:lpstr>PowerPoint Presentation</vt:lpstr>
      <vt:lpstr>PowerPoint Presentation</vt:lpstr>
      <vt:lpstr>PowerPoint Presentation</vt:lpstr>
      <vt:lpstr>PowerPoint Presentation</vt:lpstr>
      <vt:lpstr>VÍ DỤ VỀ KHUÔN MẪU GIỚI </vt:lpstr>
      <vt:lpstr>Khuôn mẫu giới và ảnh hưởng của các khuôn mẫu giới tới sự phát triển của cá nhân và XH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PN và NG thực hiện ba vai trò này có như nhau không?</vt:lpstr>
      <vt:lpstr>Phân tích phân công vai trò giới thực tế cho thấy?</vt:lpstr>
      <vt:lpstr>PowerPoint Presentation</vt:lpstr>
      <vt:lpstr>Thay đổi vai trò giới</vt:lpstr>
      <vt:lpstr>PowerPoint Presentation</vt:lpstr>
      <vt:lpstr>PowerPoint Presentation</vt:lpstr>
      <vt:lpstr>PowerPoint Presentation</vt:lpstr>
      <vt:lpstr>Ví dụ: Phân biệt đối xử về giới trong nhà trường phổ thông</vt:lpstr>
      <vt:lpstr>PowerPoint Presentation</vt:lpstr>
      <vt:lpstr>PowerPoint Presentation</vt:lpstr>
      <vt:lpstr>VD: Bất bình đẳng giới trong hôn nhân và gia đình</vt:lpstr>
      <vt:lpstr>Phân biệt giới tính thai nhi – Những hệ lụy?</vt:lpstr>
      <vt:lpstr>PowerPoint Presentation</vt:lpstr>
      <vt:lpstr>PowerPoint Presentation</vt:lpstr>
      <vt:lpstr>Nguyên nhân của bất bình đẳng giới và BLG</vt:lpstr>
      <vt:lpstr>HẬU QUẢ</vt:lpstr>
      <vt:lpstr>PowerPoint Presentation</vt:lpstr>
      <vt:lpstr>NHẬN THỨC và HÀNH ĐỘNG ĐÚNG  VỀ BÌNH ĐẲNG GIÓI</vt:lpstr>
      <vt:lpstr>PowerPoint Presentation</vt:lpstr>
      <vt:lpstr>PowerPoint Presentation</vt:lpstr>
      <vt:lpstr>Ví dụ: Phân biệt giữa  bình đẳng giới và công bằng giới</vt:lpstr>
      <vt:lpstr>PowerPoint Presentation</vt:lpstr>
      <vt:lpstr>PowerPoint Presentation</vt:lpstr>
      <vt:lpstr>PowerPoint Presentation</vt:lpstr>
      <vt:lpstr>PowerPoint Presentation</vt:lpstr>
      <vt:lpstr>PowerPoint Presentation</vt:lpstr>
      <vt:lpstr>PowerPoint Presentation</vt:lpstr>
      <vt:lpstr>Ví dụ: BĐG thực chất trong giáo dục nghĩa là:</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HVTTN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FPTShop</cp:lastModifiedBy>
  <cp:revision>1314</cp:revision>
  <dcterms:created xsi:type="dcterms:W3CDTF">2013-08-25T06:40:43Z</dcterms:created>
  <dcterms:modified xsi:type="dcterms:W3CDTF">2019-08-29T00:55:16Z</dcterms:modified>
</cp:coreProperties>
</file>