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4C5C-291D-41EA-ACAE-25FB6059DB8C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7492-1C69-4E5E-9DD2-FDA3AF2E5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fld id="{88F4C78D-B2B4-4A3C-98AC-4D85CDA343D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4C56-4BE5-45B7-A690-B17A98F5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24C4-AB5F-4D70-9FED-FD54A4B7889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D56C-4FCB-4A54-95BB-3AACEB77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gif"/><Relationship Id="rId5" Type="http://schemas.openxmlformats.org/officeDocument/2006/relationships/tags" Target="../tags/tag5.xml"/><Relationship Id="rId10" Type="http://schemas.openxmlformats.org/officeDocument/2006/relationships/image" Target="../media/image1.wmf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gif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5" Type="http://schemas.openxmlformats.org/officeDocument/2006/relationships/image" Target="../media/image41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gif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7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41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gif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hi%C3%AAn_v%C4%83n_h%E1%BB%8Dc" TargetMode="External"/><Relationship Id="rId3" Type="http://schemas.openxmlformats.org/officeDocument/2006/relationships/hyperlink" Target="https://vi.wikipedia.org/wiki/1646" TargetMode="External"/><Relationship Id="rId7" Type="http://schemas.openxmlformats.org/officeDocument/2006/relationships/hyperlink" Target="https://vi.wikipedia.org/wiki/1727" TargetMode="External"/><Relationship Id="rId2" Type="http://schemas.openxmlformats.org/officeDocument/2006/relationships/hyperlink" Target="https://vi.wikipedia.org/wiki/Gottfried_Leibn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1642" TargetMode="External"/><Relationship Id="rId5" Type="http://schemas.openxmlformats.org/officeDocument/2006/relationships/hyperlink" Target="https://vi.wikipedia.org/wiki/Isaac_Newton" TargetMode="External"/><Relationship Id="rId10" Type="http://schemas.openxmlformats.org/officeDocument/2006/relationships/image" Target="../media/image50.gif"/><Relationship Id="rId4" Type="http://schemas.openxmlformats.org/officeDocument/2006/relationships/hyperlink" Target="https://vi.wikipedia.org/wiki/1716" TargetMode="External"/><Relationship Id="rId9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Ng%C3%B4n_ng%E1%BB%AF_h%E1%BB%8Dc" TargetMode="External"/><Relationship Id="rId3" Type="http://schemas.openxmlformats.org/officeDocument/2006/relationships/hyperlink" Target="https://vi.wikipedia.org/wiki/1768" TargetMode="External"/><Relationship Id="rId7" Type="http://schemas.openxmlformats.org/officeDocument/2006/relationships/hyperlink" Target="https://vi.wikipedia.org/wiki/%C3%82m_nh%E1%BA%A1c" TargetMode="External"/><Relationship Id="rId2" Type="http://schemas.openxmlformats.org/officeDocument/2006/relationships/hyperlink" Target="https://vi.wikipedia.org/wiki/Joseph_Four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Y_h%E1%BB%8Dc" TargetMode="External"/><Relationship Id="rId5" Type="http://schemas.openxmlformats.org/officeDocument/2006/relationships/hyperlink" Target="https://vi.wikipedia.org/wiki/H%C3%A0m_l%C6%B0%E1%BB%A3ng_gi%C3%A1c" TargetMode="External"/><Relationship Id="rId4" Type="http://schemas.openxmlformats.org/officeDocument/2006/relationships/hyperlink" Target="https://vi.wikipedia.org/wiki/1830" TargetMode="External"/><Relationship Id="rId9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7851" y="235535"/>
            <a:ext cx="9596718" cy="1284704"/>
          </a:xfrm>
          <a:prstGeom prst="verticalScroll">
            <a:avLst>
              <a:gd name="adj" fmla="val 125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2050" name="Picture 2" descr="XMSTRER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04775"/>
            <a:ext cx="3238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XMSTRER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600" y="-1411704"/>
            <a:ext cx="209551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80" y="5103812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69" y="5103812"/>
            <a:ext cx="1728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54" y="510381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3" y="5110164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55" y="513813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1544" y="390610"/>
            <a:ext cx="9103657" cy="1062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SỞ  GIÁO </a:t>
            </a:r>
            <a:r>
              <a:rPr lang="en-US" sz="2800" dirty="0" smtClean="0">
                <a:latin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VÀ ĐÀO </a:t>
            </a:r>
            <a:r>
              <a:rPr lang="en-US" sz="2800" dirty="0">
                <a:latin typeface="Times New Roman" pitchFamily="18" charset="0"/>
              </a:rPr>
              <a:t>TẠO  ĐẮK LẮK</a:t>
            </a:r>
            <a:r>
              <a:rPr lang="en-US" sz="2800" b="1" dirty="0">
                <a:latin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</a:rPr>
              <a:t>TRƯỜNG </a:t>
            </a:r>
            <a:r>
              <a:rPr lang="en-US" sz="2800" b="1" u="sng" dirty="0" smtClean="0">
                <a:latin typeface="Times New Roman" pitchFamily="18" charset="0"/>
              </a:rPr>
              <a:t>THPT PHAN ĐĂNG LƯU</a:t>
            </a:r>
            <a:endParaRPr lang="en-US" sz="4000" b="1" u="sng" dirty="0"/>
          </a:p>
        </p:txBody>
      </p:sp>
      <p:pic>
        <p:nvPicPr>
          <p:cNvPr id="2052" name="Picture 4" descr="FSTV1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0" y="104775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430992" y="2752796"/>
            <a:ext cx="9596718" cy="17745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6"/>
              </a:avLst>
            </a:prstTxWarp>
          </a:bodyPr>
          <a:lstStyle/>
          <a:p>
            <a:pPr algn="ctr"/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9851" y="1634120"/>
            <a:ext cx="1335087" cy="1308100"/>
          </a:xfrm>
          <a:prstGeom prst="star24">
            <a:avLst>
              <a:gd name="adj" fmla="val 1922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AutoShap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6508" y="1864029"/>
            <a:ext cx="747712" cy="700087"/>
          </a:xfrm>
          <a:prstGeom prst="star24">
            <a:avLst>
              <a:gd name="adj" fmla="val 1922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AutoShap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3280" y="4482168"/>
            <a:ext cx="747712" cy="700088"/>
          </a:xfrm>
          <a:prstGeom prst="star24">
            <a:avLst>
              <a:gd name="adj" fmla="val 1922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AutoShap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96857" y="4753769"/>
            <a:ext cx="747712" cy="700088"/>
          </a:xfrm>
          <a:prstGeom prst="star24">
            <a:avLst>
              <a:gd name="adj" fmla="val 1922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9" name="Picture 5" descr="butterflies_flowers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" y="5110164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34768" y="3378446"/>
            <a:ext cx="701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</a:t>
            </a: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MINH </a:t>
            </a: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3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9027" y="701349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53" y="1281414"/>
            <a:ext cx="4216174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154" y="1895653"/>
                <a:ext cx="5665142" cy="311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 smtClean="0">
                    <a:solidFill>
                      <a:srgbClr val="FF0000"/>
                    </a:solidFill>
                  </a:rPr>
                  <a:t>Bài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toán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800" b="1" dirty="0" err="1" smtClean="0"/>
                  <a:t>Ông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An </a:t>
                </a:r>
                <a:r>
                  <a:rPr lang="en-US" sz="2800" b="1" dirty="0" err="1"/>
                  <a:t>muốn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làm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cửa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rào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hình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dạng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kích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thước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như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hình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vẽ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bên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biết</a:t>
                </a:r>
                <a:r>
                  <a:rPr lang="en-US" sz="2800" b="1" dirty="0"/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cong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phía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parabol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Giá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/>
                  <a:t>của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rào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𝟕𝟓𝟎𝟎𝟎𝟎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</m:oMath>
                </a14:m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/>
                  <a:t>Hỏi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ông</a:t>
                </a:r>
                <a:r>
                  <a:rPr lang="en-US" sz="2800" b="1" dirty="0"/>
                  <a:t> An </a:t>
                </a:r>
                <a:r>
                  <a:rPr lang="en-US" sz="2800" b="1" dirty="0" err="1"/>
                  <a:t>phải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trả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nhiêu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tiền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để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làm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cái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cửa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như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vậy</a:t>
                </a:r>
                <a:r>
                  <a:rPr lang="en-US" sz="2800" b="1" dirty="0" smtClean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4" y="1895653"/>
                <a:ext cx="5665142" cy="3118290"/>
              </a:xfrm>
              <a:prstGeom prst="rect">
                <a:avLst/>
              </a:prstGeom>
              <a:blipFill rotWithShape="0">
                <a:blip r:embed="rId2"/>
                <a:stretch>
                  <a:fillRect l="-2151" t="-1957" r="-2151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96" y="1777253"/>
            <a:ext cx="5931714" cy="45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5" name="Picture 165" descr="bg_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2191999" cy="68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8" name="Picture 98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3004455"/>
            <a:ext cx="450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4" y="3096530"/>
            <a:ext cx="225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3101" name="Picture 104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0826" name="Group 106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3099" name="Picture 107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10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30829" name="Picture 109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332941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0" name="Picture 110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9" y="2399617"/>
            <a:ext cx="225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" name="Picture 112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626755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3" name="Picture 113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720417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4" name="Picture 114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465765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5" name="Picture 115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9" y="4532441"/>
            <a:ext cx="225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3097" name="Picture 120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30842" name="Group 122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3095" name="Picture 117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118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sz="1800" b="1"/>
                <a:t> </a:t>
              </a:r>
              <a:r>
                <a:rPr 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87" name="Rectangle 163"/>
              <p:cNvSpPr>
                <a:spLocks noChangeArrowheads="1"/>
              </p:cNvSpPr>
              <p:nvPr/>
            </p:nvSpPr>
            <p:spPr bwMode="auto">
              <a:xfrm>
                <a:off x="3652436" y="2232709"/>
                <a:ext cx="4198535" cy="2532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533400" indent="-5334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95400" indent="-381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</a:endParaRP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rad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</a:endParaRP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87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2436" y="2232709"/>
                <a:ext cx="4198535" cy="2532062"/>
              </a:xfrm>
              <a:prstGeom prst="rect">
                <a:avLst/>
              </a:prstGeom>
              <a:blipFill rotWithShape="0">
                <a:blip r:embed="rId11"/>
                <a:stretch>
                  <a:fillRect t="-2404" b="-86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86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8105775" cy="663575"/>
          </a:xfrm>
          <a:noFill/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chemeClr val="bg1"/>
                </a:solidFill>
              </a:rPr>
              <a:t>Câu</a:t>
            </a:r>
            <a:r>
              <a:rPr lang="en-US" sz="4000" b="1" i="1" dirty="0" smtClean="0">
                <a:solidFill>
                  <a:schemeClr val="bg1"/>
                </a:solidFill>
              </a:rPr>
              <a:t> 1: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3090" name="Picture 173" descr="Bellco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4" y="-2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91" name="Text Box 174"/>
              <p:cNvSpPr txBox="1">
                <a:spLocks noChangeArrowheads="1"/>
              </p:cNvSpPr>
              <p:nvPr/>
            </p:nvSpPr>
            <p:spPr bwMode="auto">
              <a:xfrm>
                <a:off x="1879600" y="1181005"/>
                <a:ext cx="7902575" cy="863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400" b="1" dirty="0" smtClean="0"/>
                  <a:t>Diện </a:t>
                </a:r>
                <a:r>
                  <a:rPr lang="vi-VN" sz="2400" b="1" dirty="0"/>
                  <a:t>tích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err="1"/>
                  <a:t>của</a:t>
                </a:r>
                <a:r>
                  <a:rPr lang="vi-VN" sz="2400" b="1" dirty="0"/>
                  <a:t> hình phẳng giới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hạn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đồ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thị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hàm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số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đường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/>
                  <a:t>là</a:t>
                </a:r>
                <a:r>
                  <a:rPr lang="en-US" sz="2400" b="1" dirty="0"/>
                  <a:t>:</a:t>
                </a:r>
              </a:p>
            </p:txBody>
          </p:sp>
        </mc:Choice>
        <mc:Fallback xmlns="">
          <p:sp>
            <p:nvSpPr>
              <p:cNvPr id="3091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600" y="1181005"/>
                <a:ext cx="7902575" cy="863506"/>
              </a:xfrm>
              <a:prstGeom prst="rect">
                <a:avLst/>
              </a:prstGeom>
              <a:blipFill rotWithShape="0">
                <a:blip r:embed="rId14"/>
                <a:stretch>
                  <a:fillRect l="-1157" t="-4965" b="-163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" name="Picture 56" descr="Picture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" y="134141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0" y="6599140"/>
            <a:ext cx="8026400" cy="2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9612314" y="6515101"/>
            <a:ext cx="922337" cy="3095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3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49" y="2113184"/>
            <a:ext cx="4047759" cy="303430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1912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65" descr="bg_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2191999" cy="68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86385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940051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4125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4123" name="Picture 10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2479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300289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51472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605214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4129089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210051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4121" name="Picture 19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4119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sz="1800" b="1"/>
                <a:t> </a:t>
              </a:r>
              <a:r>
                <a:rPr 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Rectangle 25"/>
              <p:cNvSpPr>
                <a:spLocks noChangeArrowheads="1"/>
              </p:cNvSpPr>
              <p:nvPr/>
            </p:nvSpPr>
            <p:spPr bwMode="auto">
              <a:xfrm>
                <a:off x="3209925" y="2200276"/>
                <a:ext cx="6419850" cy="2532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533400" indent="-5334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95400" indent="-381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11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9925" y="2200276"/>
                <a:ext cx="6419850" cy="2532063"/>
              </a:xfrm>
              <a:prstGeom prst="rect">
                <a:avLst/>
              </a:prstGeom>
              <a:blipFill rotWithShape="0">
                <a:blip r:embed="rId11"/>
                <a:stretch>
                  <a:fillRect t="-2651" b="-3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Bellco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7" y="-58736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Text Box 30"/>
              <p:cNvSpPr txBox="1">
                <a:spLocks noChangeArrowheads="1"/>
              </p:cNvSpPr>
              <p:nvPr/>
            </p:nvSpPr>
            <p:spPr bwMode="auto">
              <a:xfrm>
                <a:off x="1398588" y="832209"/>
                <a:ext cx="10658900" cy="105195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800" b="1" dirty="0"/>
                  <a:t>Diện tích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của</a:t>
                </a:r>
                <a:r>
                  <a:rPr lang="vi-VN" sz="2800" b="1" dirty="0"/>
                  <a:t> hình phẳng giới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hạn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đồ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thị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hàm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số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các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đường</a:t>
                </a:r>
                <a:endParaRPr lang="en-US" sz="2800" b="1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800" b="1" dirty="0"/>
                  <a:t> là: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11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588" y="832209"/>
                <a:ext cx="10658900" cy="1051955"/>
              </a:xfrm>
              <a:prstGeom prst="rect">
                <a:avLst/>
              </a:prstGeom>
              <a:blipFill rotWithShape="0">
                <a:blip r:embed="rId14"/>
                <a:stretch>
                  <a:fillRect l="-1085" t="-5747" r="-228" b="-1494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6" name="Picture 56" descr="Picture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" y="75407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6657975"/>
            <a:ext cx="6923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9612314" y="6515101"/>
            <a:ext cx="922337" cy="3095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172"/>
          <p:cNvSpPr>
            <a:spLocks noGrp="1" noChangeArrowheads="1"/>
          </p:cNvSpPr>
          <p:nvPr>
            <p:ph type="title"/>
          </p:nvPr>
        </p:nvSpPr>
        <p:spPr>
          <a:xfrm>
            <a:off x="1398588" y="69947"/>
            <a:ext cx="8105775" cy="663575"/>
          </a:xfrm>
          <a:noFill/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chemeClr val="bg1"/>
                </a:solidFill>
              </a:rPr>
              <a:t>Câu</a:t>
            </a:r>
            <a:r>
              <a:rPr lang="en-US" sz="4000" b="1" i="1" dirty="0" smtClean="0">
                <a:solidFill>
                  <a:schemeClr val="bg1"/>
                </a:solidFill>
              </a:rPr>
              <a:t> 2: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3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0" y="6599140"/>
            <a:ext cx="8026400" cy="2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50" y="2069307"/>
            <a:ext cx="3984486" cy="303926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86505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65" descr="bg_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4"/>
            <a:ext cx="12191999" cy="68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0" y="3187411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99" y="3263612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4125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4123" name="Picture 10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0" y="22479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49" y="2300289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0" y="4091487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49" y="4181976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0" y="4973143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4" y="5054105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4121" name="Picture 19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4119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sz="1800" b="1"/>
                <a:t> </a:t>
              </a:r>
              <a:r>
                <a:rPr 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Rectangle 25"/>
              <p:cNvSpPr>
                <a:spLocks noChangeArrowheads="1"/>
              </p:cNvSpPr>
              <p:nvPr/>
            </p:nvSpPr>
            <p:spPr bwMode="auto">
              <a:xfrm>
                <a:off x="2259013" y="2063468"/>
                <a:ext cx="6419850" cy="2532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533400" indent="-5334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95400" indent="-381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14500" indent="-3429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171700" indent="-3429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i="1" dirty="0" smtClean="0"/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i="1" dirty="0" smtClean="0"/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i="1" dirty="0" smtClean="0"/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fr-FR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9013" y="2063468"/>
                <a:ext cx="6419850" cy="2532063"/>
              </a:xfrm>
              <a:prstGeom prst="rect">
                <a:avLst/>
              </a:prstGeom>
              <a:blipFill rotWithShape="0">
                <a:blip r:embed="rId11"/>
                <a:stretch>
                  <a:fillRect b="-293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Bellco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7" y="-58736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Text Box 30"/>
              <p:cNvSpPr txBox="1">
                <a:spLocks noChangeArrowheads="1"/>
              </p:cNvSpPr>
              <p:nvPr/>
            </p:nvSpPr>
            <p:spPr bwMode="auto">
              <a:xfrm>
                <a:off x="1398588" y="832209"/>
                <a:ext cx="10658900" cy="95410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800" b="1" dirty="0"/>
                  <a:t>Diện tích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của</a:t>
                </a:r>
                <a:r>
                  <a:rPr lang="vi-VN" sz="2800" b="1" dirty="0"/>
                  <a:t> hình phẳng </a:t>
                </a:r>
                <a:r>
                  <a:rPr lang="en-US" sz="2800" b="1" dirty="0" err="1"/>
                  <a:t>được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tô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đậm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hình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bên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được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tính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theo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nào</a:t>
                </a:r>
                <a:r>
                  <a:rPr lang="en-US" sz="2800" b="1" dirty="0"/>
                  <a:t>?</a:t>
                </a:r>
              </a:p>
            </p:txBody>
          </p:sp>
        </mc:Choice>
        <mc:Fallback xmlns="">
          <p:sp>
            <p:nvSpPr>
              <p:cNvPr id="411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588" y="832209"/>
                <a:ext cx="10658900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1085" t="-6329" b="-1645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6" name="Picture 56" descr="Picture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" y="75407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6657975"/>
            <a:ext cx="6923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9612314" y="6515101"/>
            <a:ext cx="922337" cy="3095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172"/>
          <p:cNvSpPr>
            <a:spLocks noGrp="1" noChangeArrowheads="1"/>
          </p:cNvSpPr>
          <p:nvPr>
            <p:ph type="title"/>
          </p:nvPr>
        </p:nvSpPr>
        <p:spPr>
          <a:xfrm>
            <a:off x="1398588" y="69947"/>
            <a:ext cx="8105775" cy="663575"/>
          </a:xfrm>
          <a:noFill/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chemeClr val="bg1"/>
                </a:solidFill>
              </a:rPr>
              <a:t>Câu</a:t>
            </a:r>
            <a:r>
              <a:rPr lang="en-US" sz="4000" b="1" i="1" dirty="0" smtClean="0">
                <a:solidFill>
                  <a:schemeClr val="bg1"/>
                </a:solidFill>
              </a:rPr>
              <a:t> 3: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3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0" y="6599140"/>
            <a:ext cx="8026400" cy="2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64" y="2151562"/>
            <a:ext cx="3464190" cy="292126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3075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20728" y="324810"/>
            <a:ext cx="7043776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473" y="1065659"/>
            <a:ext cx="68236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phép tính </a:t>
            </a:r>
            <a:r>
              <a:rPr lang="vi-V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phân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 tiên đã được thực hiện từ cách đây </a:t>
            </a:r>
            <a:r>
              <a:rPr lang="vi-V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2.000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năm bởi </a:t>
            </a:r>
            <a:r>
              <a:rPr lang="vi-V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Archimedes 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(287 – 212 </a:t>
            </a:r>
            <a:r>
              <a:rPr 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TCN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ông tính diện tích bề mặt và </a:t>
            </a:r>
            <a:r>
              <a:rPr 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vi-VN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hối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một vài hình như </a:t>
            </a:r>
            <a:r>
              <a:rPr lang="vi-V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cầu, hình parabol và hình nón.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tính của Archimedes rất hiện đại dù vào thời ấy chưa có khái niệm về </a:t>
            </a:r>
            <a:r>
              <a:rPr lang="en-US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hay thậm chí cách viết số dạng thập phân.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70" y="1065659"/>
            <a:ext cx="4828868" cy="54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20728" y="324810"/>
            <a:ext cx="7043776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593" y="3943120"/>
            <a:ext cx="1145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Tích phân,</a:t>
            </a:r>
            <a:r>
              <a:rPr lang="en-US" sz="2800" b="1" dirty="0" smtClean="0"/>
              <a:t> vi </a:t>
            </a:r>
            <a:r>
              <a:rPr lang="en-US" sz="2800" b="1" dirty="0" err="1" smtClean="0"/>
              <a:t>phân</a:t>
            </a:r>
            <a:r>
              <a:rPr lang="vi-VN" sz="2800" b="1" dirty="0" smtClean="0"/>
              <a:t> và môn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vi-VN" sz="2800" b="1" dirty="0" smtClean="0"/>
              <a:t>của những phép tính này, </a:t>
            </a:r>
            <a:r>
              <a:rPr lang="en-US" sz="2800" b="1" dirty="0" err="1" smtClean="0"/>
              <a:t>giải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vi-VN" sz="2800" b="1" dirty="0" smtClean="0"/>
              <a:t>, đã chính thức được khám phá </a:t>
            </a:r>
            <a:r>
              <a:rPr lang="en-US" sz="2800" b="1" dirty="0" smtClean="0"/>
              <a:t>b</a:t>
            </a:r>
            <a:r>
              <a:rPr lang="vi-VN" sz="2800" b="1" dirty="0" smtClean="0"/>
              <a:t>ởi</a:t>
            </a:r>
            <a:r>
              <a:rPr lang="en-US" sz="2800" b="1" dirty="0" smtClean="0"/>
              <a:t> </a:t>
            </a:r>
            <a:r>
              <a:rPr lang="vi-VN" sz="2800" b="1" dirty="0" smtClean="0"/>
              <a:t> </a:t>
            </a:r>
            <a:r>
              <a:rPr lang="vi-VN" sz="2800" b="1" dirty="0" smtClean="0">
                <a:hlinkClick r:id="rId2" tooltip="Gottfried Leibniz"/>
              </a:rPr>
              <a:t>Leibniz</a:t>
            </a:r>
            <a:r>
              <a:rPr lang="vi-VN" sz="2800" b="1" dirty="0" smtClean="0"/>
              <a:t> (</a:t>
            </a:r>
            <a:r>
              <a:rPr lang="vi-VN" sz="2800" b="1" dirty="0" smtClean="0">
                <a:hlinkClick r:id="rId3" tooltip="1646"/>
              </a:rPr>
              <a:t>1646</a:t>
            </a:r>
            <a:r>
              <a:rPr lang="vi-VN" sz="2800" b="1" dirty="0" smtClean="0"/>
              <a:t>–</a:t>
            </a:r>
            <a:r>
              <a:rPr lang="vi-VN" sz="2800" b="1" dirty="0" smtClean="0">
                <a:hlinkClick r:id="rId4" tooltip="1716"/>
              </a:rPr>
              <a:t>1716</a:t>
            </a:r>
            <a:r>
              <a:rPr lang="vi-VN" sz="2800" b="1" dirty="0" smtClean="0"/>
              <a:t>) và </a:t>
            </a:r>
            <a:r>
              <a:rPr lang="vi-VN" sz="2800" b="1" dirty="0" smtClean="0">
                <a:hlinkClick r:id="rId5" tooltip="Isaac Newton"/>
              </a:rPr>
              <a:t>Isaac Newton</a:t>
            </a:r>
            <a:r>
              <a:rPr lang="vi-VN" sz="2800" b="1" dirty="0" smtClean="0"/>
              <a:t> (</a:t>
            </a:r>
            <a:r>
              <a:rPr lang="vi-VN" sz="2800" b="1" dirty="0" smtClean="0">
                <a:hlinkClick r:id="rId6" tooltip="1642"/>
              </a:rPr>
              <a:t>1642</a:t>
            </a:r>
            <a:r>
              <a:rPr lang="vi-VN" sz="2800" b="1" dirty="0" smtClean="0"/>
              <a:t>–</a:t>
            </a:r>
            <a:r>
              <a:rPr lang="vi-VN" sz="2800" b="1" dirty="0" smtClean="0">
                <a:hlinkClick r:id="rId7" tooltip="1727"/>
              </a:rPr>
              <a:t>1727</a:t>
            </a:r>
            <a:r>
              <a:rPr lang="vi-VN" sz="2800" b="1" dirty="0" smtClean="0"/>
              <a:t>). Ý tưởng chủ đạo là tích phân và</a:t>
            </a:r>
            <a:r>
              <a:rPr lang="en-US" sz="2800" b="1" dirty="0" smtClean="0"/>
              <a:t> vi </a:t>
            </a:r>
            <a:r>
              <a:rPr lang="en-US" sz="2800" b="1" dirty="0" err="1" smtClean="0"/>
              <a:t>phân</a:t>
            </a:r>
            <a:r>
              <a:rPr lang="vi-VN" sz="2800" b="1" dirty="0" smtClean="0"/>
              <a:t> là hai phép tính nghịch đảo của nhau. Sử dụng mối liên hệ hình thức này, hai nhà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vi-VN" sz="2800" b="1" dirty="0" smtClean="0"/>
              <a:t>đã giải được một số lượng khổng lồ các bài toán quan trọng trong</a:t>
            </a:r>
            <a:r>
              <a:rPr lang="en-US" sz="2800" b="1" dirty="0" smtClean="0"/>
              <a:t> </a:t>
            </a:r>
            <a:r>
              <a:rPr lang="en-US" sz="2800" b="1" dirty="0" err="1"/>
              <a:t>toán</a:t>
            </a:r>
            <a:r>
              <a:rPr lang="en-US" sz="2800" b="1" dirty="0"/>
              <a:t> </a:t>
            </a:r>
            <a:r>
              <a:rPr lang="en-US" sz="2800" b="1" dirty="0" err="1" smtClean="0"/>
              <a:t>học</a:t>
            </a:r>
            <a:r>
              <a:rPr lang="vi-VN" sz="2800" b="1" dirty="0" smtClean="0"/>
              <a:t>,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vi-VN" sz="2800" b="1" dirty="0" smtClean="0"/>
              <a:t>và </a:t>
            </a:r>
            <a:r>
              <a:rPr lang="vi-VN" sz="2800" b="1" dirty="0" smtClean="0">
                <a:hlinkClick r:id="rId8" tooltip="Thiên văn học"/>
              </a:rPr>
              <a:t>thiên văn học</a:t>
            </a:r>
            <a:r>
              <a:rPr lang="vi-VN" sz="2800" b="1" dirty="0" smtClean="0"/>
              <a:t>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70" y="904807"/>
            <a:ext cx="4539175" cy="291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8"/>
            <a:ext cx="3405424" cy="37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20728" y="324810"/>
            <a:ext cx="7043776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473" y="1065659"/>
            <a:ext cx="68236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hlinkClick r:id="rId2" tooltip="Joseph Fourier"/>
              </a:rPr>
              <a:t>J. B. Fourier</a:t>
            </a:r>
            <a:r>
              <a:rPr lang="vi-VN" sz="2800" b="1" dirty="0"/>
              <a:t> (</a:t>
            </a:r>
            <a:r>
              <a:rPr lang="vi-VN" sz="2800" b="1" u="sng" dirty="0">
                <a:hlinkClick r:id="rId3" tooltip="1768"/>
              </a:rPr>
              <a:t>1768</a:t>
            </a:r>
            <a:r>
              <a:rPr lang="vi-VN" sz="2800" b="1" dirty="0"/>
              <a:t>–</a:t>
            </a:r>
            <a:r>
              <a:rPr lang="vi-VN" sz="2800" b="1" u="sng" dirty="0">
                <a:hlinkClick r:id="rId4" tooltip="1830"/>
              </a:rPr>
              <a:t>1830</a:t>
            </a:r>
            <a:r>
              <a:rPr lang="vi-VN" sz="2800" b="1" dirty="0"/>
              <a:t>) khi nghiên cứu sự truyền nhiệt đã tìm ra chuỗi các hàm lượng giác có thể dùng để biểu diễn nhiều hàm số khác. Biến đổi </a:t>
            </a:r>
            <a:r>
              <a:rPr lang="vi-VN" sz="2800" b="1" u="sng" dirty="0">
                <a:hlinkClick r:id="rId2" tooltip="Joseph Fourier"/>
              </a:rPr>
              <a:t>Fourier</a:t>
            </a:r>
            <a:r>
              <a:rPr lang="vi-VN" sz="2800" b="1" dirty="0"/>
              <a:t> (biến đổi từ hàm số thành chuỗi các </a:t>
            </a:r>
            <a:r>
              <a:rPr lang="vi-VN" sz="2800" b="1" u="sng" dirty="0">
                <a:hlinkClick r:id="rId5" tooltip="Hàm lượng giác"/>
              </a:rPr>
              <a:t>hàm lượng giác</a:t>
            </a:r>
            <a:r>
              <a:rPr lang="vi-VN" sz="2800" b="1" dirty="0"/>
              <a:t> và ngược lại) và biến đổi tích phân ngày nay được ứng dụng rất rộng rãi không chỉ trong khoa học cơ bản mà cả trong </a:t>
            </a:r>
            <a:r>
              <a:rPr lang="vi-VN" sz="2800" b="1" u="sng" dirty="0">
                <a:hlinkClick r:id="rId6" tooltip="Y học"/>
              </a:rPr>
              <a:t>Y học</a:t>
            </a:r>
            <a:r>
              <a:rPr lang="vi-VN" sz="2800" b="1" dirty="0"/>
              <a:t>, </a:t>
            </a:r>
            <a:r>
              <a:rPr lang="vi-VN" sz="2800" b="1" u="sng" dirty="0">
                <a:hlinkClick r:id="rId7" tooltip="Âm nhạc"/>
              </a:rPr>
              <a:t>âm nhạc</a:t>
            </a:r>
            <a:r>
              <a:rPr lang="vi-VN" sz="2800" b="1" dirty="0"/>
              <a:t> và </a:t>
            </a:r>
            <a:r>
              <a:rPr lang="vi-VN" sz="2800" b="1" u="sng" dirty="0">
                <a:hlinkClick r:id="rId8" tooltip="Ngôn ngữ học"/>
              </a:rPr>
              <a:t>ngôn ngữ học</a:t>
            </a:r>
            <a:r>
              <a:rPr lang="vi-VN" sz="2800" b="1" dirty="0"/>
              <a:t>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8" y="1090970"/>
            <a:ext cx="3850072" cy="43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9027" y="701349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một đường cong và trục hoành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78203" y="1803747"/>
                <a:ext cx="11786287" cy="199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400" b="1" dirty="0"/>
                  <a:t>Diện tích </a:t>
                </a:r>
                <a:r>
                  <a:rPr lang="vi-VN" sz="2400" b="1" dirty="0">
                    <a:solidFill>
                      <a:srgbClr val="002060"/>
                    </a:solidFill>
                  </a:rPr>
                  <a:t>S </a:t>
                </a:r>
                <a:r>
                  <a:rPr lang="vi-VN" sz="2400" b="1" dirty="0"/>
                  <a:t>của hình phẳng giới hạn bởi các đồ thị của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liên tục, </a:t>
                </a:r>
                <a:r>
                  <a:rPr lang="vi-VN" sz="2400" b="1" dirty="0">
                    <a:solidFill>
                      <a:srgbClr val="002060"/>
                    </a:solidFill>
                  </a:rPr>
                  <a:t>trục hoành </a:t>
                </a:r>
                <a:r>
                  <a:rPr lang="vi-VN" sz="2400" b="1" dirty="0"/>
                  <a:t>và hai đường thẳng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được tính theo công thức:</a:t>
                </a:r>
                <a:endParaRPr lang="en-US" sz="2400" b="1" dirty="0"/>
              </a:p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03" y="1803747"/>
                <a:ext cx="11786287" cy="1992212"/>
              </a:xfrm>
              <a:prstGeom prst="rect">
                <a:avLst/>
              </a:prstGeom>
              <a:blipFill rotWithShape="0">
                <a:blip r:embed="rId2"/>
                <a:stretch>
                  <a:fillRect l="-776" t="-2141" r="-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9027" y="3914359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</a:t>
            </a:r>
            <a:r>
              <a:rPr lang="en-US" sz="2400" b="1" dirty="0" err="1" smtClean="0">
                <a:solidFill>
                  <a:srgbClr val="7030A0"/>
                </a:solidFill>
              </a:rPr>
              <a:t>hai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cong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203" y="4540978"/>
                <a:ext cx="5824646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" y="4540978"/>
                <a:ext cx="5824646" cy="930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88232" y="4849374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(4)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203" y="5633208"/>
                <a:ext cx="8187983" cy="9140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" y="5633208"/>
                <a:ext cx="8187983" cy="9140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643746" y="5859423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(5)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05836" y="174812"/>
            <a:ext cx="4572000" cy="11430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Kiểm</a:t>
            </a:r>
            <a:r>
              <a:rPr lang="en-US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tra</a:t>
            </a:r>
            <a:r>
              <a:rPr lang="en-US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cũ</a:t>
            </a:r>
            <a:endParaRPr lang="en-US" sz="4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837426">
            <a:off x="2496672" y="282184"/>
            <a:ext cx="990600" cy="819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9211" y="1653988"/>
                <a:ext cx="7911353" cy="1469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8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1" y="1653988"/>
                <a:ext cx="7911353" cy="1469698"/>
              </a:xfrm>
              <a:prstGeom prst="rect">
                <a:avLst/>
              </a:prstGeom>
              <a:blipFill rotWithShape="0">
                <a:blip r:embed="rId2"/>
                <a:stretch>
                  <a:fillRect l="-1311" t="-4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1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613" y="174812"/>
            <a:ext cx="6113930" cy="83371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KHỞI ĐỘNG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152" y="1223682"/>
                <a:ext cx="11362766" cy="177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/>
                  <a:t>Ông</a:t>
                </a:r>
                <a:r>
                  <a:rPr lang="en-US" sz="2800" b="1" dirty="0"/>
                  <a:t> An </a:t>
                </a:r>
                <a:r>
                  <a:rPr lang="en-US" sz="2800" b="1" dirty="0" err="1"/>
                  <a:t>muốn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làm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cửa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rào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hình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dạng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kích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thước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như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hình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vẽ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bên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biết</a:t>
                </a:r>
                <a:r>
                  <a:rPr lang="en-US" sz="2800" b="1" dirty="0"/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cong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phía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parabol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Giá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/>
                  <a:t>của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rào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𝟕𝟓𝟎𝟎𝟎𝟎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</m:oMath>
                </a14:m>
                <a:r>
                  <a:rPr lang="en-US" sz="25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/>
                  <a:t>Hỏi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ông</a:t>
                </a:r>
                <a:r>
                  <a:rPr lang="en-US" sz="2800" b="1" dirty="0"/>
                  <a:t> An </a:t>
                </a:r>
                <a:r>
                  <a:rPr lang="en-US" sz="2800" b="1" dirty="0" err="1"/>
                  <a:t>phải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trả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nhiêu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tiền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để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làm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cái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cửa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như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vậy</a:t>
                </a:r>
                <a:r>
                  <a:rPr lang="en-US" sz="2800" b="1" dirty="0"/>
                  <a:t>.</a:t>
                </a:r>
              </a:p>
              <a:p>
                <a:pPr algn="just"/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2" y="1223682"/>
                <a:ext cx="11362766" cy="1779461"/>
              </a:xfrm>
              <a:prstGeom prst="rect">
                <a:avLst/>
              </a:prstGeom>
              <a:blipFill rotWithShape="0">
                <a:blip r:embed="rId2"/>
                <a:stretch>
                  <a:fillRect l="-1073" t="-3425" r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F:\Dropbox\Giao an\Giao an tu soan\Giao an thi GVG\cong sa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86" y="2628378"/>
            <a:ext cx="5224220" cy="3678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5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một đường cong và trục hoành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52" y="1685347"/>
            <a:ext cx="3953436" cy="699456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 1.1. KHỞI ĐỘNG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37391" y="2615635"/>
                <a:ext cx="806254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H1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 smtClean="0"/>
                  <a:t>Giả </a:t>
                </a:r>
                <a:r>
                  <a:rPr lang="vi-VN" sz="2400" b="1" dirty="0"/>
                  <a:t>sử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liên tục, nhận giá trị </a:t>
                </a:r>
                <a:r>
                  <a:rPr lang="vi-VN" sz="2400" b="1" dirty="0">
                    <a:solidFill>
                      <a:srgbClr val="7030A0"/>
                    </a:solidFill>
                  </a:rPr>
                  <a:t>không âm </a:t>
                </a:r>
                <a:r>
                  <a:rPr lang="vi-VN" sz="2400" b="1" dirty="0"/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/>
                  <a:t>. </a:t>
                </a:r>
                <a:r>
                  <a:rPr lang="vi-VN" sz="2400" b="1" i="1" dirty="0"/>
                  <a:t>Hình thang cong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𝒂𝑨𝑩𝒃</m:t>
                    </m:r>
                  </m:oMath>
                </a14:m>
                <a:r>
                  <a:rPr lang="vi-VN" sz="2400" b="1" i="1" dirty="0"/>
                  <a:t> </a:t>
                </a:r>
                <a:r>
                  <a:rPr lang="vi-VN" sz="2400" b="1" dirty="0"/>
                  <a:t>giới hạn bởi đồ thị của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/>
                  <a:t>, trục hoành và hai đường thẳng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2400" b="1" dirty="0"/>
                  <a:t> được tính theo công thức nào?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91" y="2615635"/>
                <a:ext cx="8062547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09" t="-2713" r="-1436" b="-8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440615" y="2319985"/>
            <a:ext cx="3486926" cy="2026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209256" y="4700084"/>
                <a:ext cx="806254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H2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/>
                  <a:t>Xét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, </a:t>
                </a:r>
                <a:r>
                  <a:rPr lang="vi-VN" sz="2400" b="1" dirty="0"/>
                  <a:t>nhận xét gì về giá trị và đồ thị của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trên đoạn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56" y="4700084"/>
                <a:ext cx="806254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34" t="-514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637074" y="4533012"/>
            <a:ext cx="3151652" cy="203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237390" y="5868474"/>
                <a:ext cx="806254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H3</a:t>
                </a:r>
                <a:r>
                  <a:rPr lang="vi-VN" sz="2400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/>
                  <a:t>So </a:t>
                </a:r>
                <a:r>
                  <a:rPr lang="en-US" sz="2400" b="1" dirty="0" err="1" smtClean="0"/>
                  <a:t>sánh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diện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tích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hai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hình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thang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cong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err="1" smtClean="0">
                    <a:solidFill>
                      <a:srgbClr val="002060"/>
                    </a:solidFill>
                  </a:rPr>
                  <a:t>ABb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err="1" smtClean="0">
                    <a:solidFill>
                      <a:srgbClr val="002060"/>
                    </a:solidFill>
                  </a:rPr>
                  <a:t>A’B’b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?</a:t>
                </a:r>
                <a:r>
                  <a:rPr lang="vi-VN" sz="2400" b="1" dirty="0" smtClean="0">
                    <a:solidFill>
                      <a:srgbClr val="002060"/>
                    </a:solidFill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90" y="5868474"/>
                <a:ext cx="806254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09" t="-514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một đường cong và trục hoành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52" y="1685347"/>
            <a:ext cx="3953436" cy="699456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 1.1. KHỞI ĐỘNG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37391" y="2615635"/>
                <a:ext cx="8062547" cy="125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H1</a:t>
                </a:r>
                <a:r>
                  <a:rPr lang="vi-VN" sz="2400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𝐚𝐀𝐁𝐛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vi-VN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91" y="2615635"/>
                <a:ext cx="8062547" cy="1259704"/>
              </a:xfrm>
              <a:prstGeom prst="rect">
                <a:avLst/>
              </a:prstGeom>
              <a:blipFill rotWithShape="0">
                <a:blip r:embed="rId2"/>
                <a:stretch>
                  <a:fillRect l="-1209" t="-4348" b="-2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440615" y="2319985"/>
            <a:ext cx="3486926" cy="2026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10420" y="4327438"/>
                <a:ext cx="8683958" cy="9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H2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400" b="1" dirty="0"/>
                  <a:t>Đ</a:t>
                </a:r>
                <a:r>
                  <a:rPr lang="vi-VN" sz="2400" b="1" dirty="0" smtClean="0"/>
                  <a:t>ồ </a:t>
                </a:r>
                <a:r>
                  <a:rPr lang="vi-VN" sz="2400" b="1" dirty="0"/>
                  <a:t>thị của </a:t>
                </a:r>
                <a:r>
                  <a:rPr lang="en-US" sz="2400" b="1" dirty="0" err="1" smtClean="0"/>
                  <a:t>hai</a:t>
                </a:r>
                <a:r>
                  <a:rPr lang="en-US" sz="2400" b="1" dirty="0" smtClean="0"/>
                  <a:t> </a:t>
                </a:r>
                <a:r>
                  <a:rPr lang="vi-VN" sz="2400" b="1" dirty="0" smtClean="0"/>
                  <a:t>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400" b="1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 smtClean="0"/>
                  <a:t>đối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xứng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nhau</a:t>
                </a:r>
                <a:r>
                  <a:rPr lang="en-US" sz="2400" b="1" dirty="0" smtClean="0"/>
                  <a:t> qua </a:t>
                </a:r>
                <a:r>
                  <a:rPr lang="en-US" sz="2400" b="1" dirty="0" err="1" smtClean="0"/>
                  <a:t>trục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hoành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trên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đoạn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dirty="0" smtClean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420" y="4327438"/>
                <a:ext cx="8683958" cy="904863"/>
              </a:xfrm>
              <a:prstGeom prst="rect">
                <a:avLst/>
              </a:prstGeom>
              <a:blipFill rotWithShape="0">
                <a:blip r:embed="rId4"/>
                <a:stretch>
                  <a:fillRect l="-1053" t="-4730" b="-155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637074" y="4533012"/>
            <a:ext cx="3151652" cy="203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215152" y="5243976"/>
                <a:ext cx="8062548" cy="1364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H3</a:t>
                </a:r>
                <a:r>
                  <a:rPr lang="vi-VN" sz="2400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𝒂𝑨𝑩𝒃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𝒂𝑨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𝒅𝒙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(2)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52" y="5243976"/>
                <a:ext cx="8062548" cy="1364733"/>
              </a:xfrm>
              <a:prstGeom prst="rect">
                <a:avLst/>
              </a:prstGeom>
              <a:blipFill rotWithShape="0">
                <a:blip r:embed="rId6"/>
                <a:stretch>
                  <a:fillRect l="-1134" t="-3125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một đường cong và trục hoành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51" y="1685347"/>
            <a:ext cx="5327520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1.2.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15151" y="2254663"/>
                <a:ext cx="1178628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400" b="1" dirty="0"/>
                  <a:t>Diện tích </a:t>
                </a:r>
                <a:r>
                  <a:rPr lang="vi-VN" sz="2400" b="1" dirty="0">
                    <a:solidFill>
                      <a:srgbClr val="002060"/>
                    </a:solidFill>
                  </a:rPr>
                  <a:t>S </a:t>
                </a:r>
                <a:r>
                  <a:rPr lang="vi-VN" sz="2400" b="1" dirty="0"/>
                  <a:t>của hình phẳng giới hạn bởi các đồ thị của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liên tục, </a:t>
                </a:r>
                <a:r>
                  <a:rPr lang="vi-VN" sz="2400" b="1" dirty="0">
                    <a:solidFill>
                      <a:srgbClr val="002060"/>
                    </a:solidFill>
                  </a:rPr>
                  <a:t>trục hoành </a:t>
                </a:r>
                <a:r>
                  <a:rPr lang="vi-VN" sz="2400" b="1" dirty="0"/>
                  <a:t>và hai đường thẳng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được tính theo công thức</a:t>
                </a:r>
                <a:r>
                  <a:rPr lang="vi-VN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51" y="2254663"/>
                <a:ext cx="1178628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76" t="-5147" r="-82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215151" y="4961142"/>
                <a:ext cx="6621747" cy="120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400" b="1" dirty="0" err="1" smtClean="0">
                    <a:solidFill>
                      <a:srgbClr val="FF0000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lang="en-US" sz="2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51" y="4961142"/>
                <a:ext cx="6621747" cy="1208664"/>
              </a:xfrm>
              <a:prstGeom prst="rect">
                <a:avLst/>
              </a:prstGeom>
              <a:blipFill rotWithShape="0">
                <a:blip r:embed="rId4"/>
                <a:stretch>
                  <a:fillRect l="-1380" t="-4545" b="-101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81082"/>
              </p:ext>
            </p:extLst>
          </p:nvPr>
        </p:nvGraphicFramePr>
        <p:xfrm>
          <a:off x="7028174" y="3173458"/>
          <a:ext cx="3502855" cy="333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5" imgW="1876190" imgH="1857143" progId="Paint.Picture">
                  <p:embed/>
                </p:oleObj>
              </mc:Choice>
              <mc:Fallback>
                <p:oleObj name="Bitmap Image" r:id="rId5" imgW="1876190" imgH="18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174" y="3173458"/>
                        <a:ext cx="3502855" cy="3337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5248" y="3334043"/>
                <a:ext cx="6020973" cy="95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𝒅𝒙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2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8" y="3334043"/>
                <a:ext cx="6020973" cy="952440"/>
              </a:xfrm>
              <a:prstGeom prst="rect">
                <a:avLst/>
              </a:prstGeom>
              <a:blipFill rotWithShape="0">
                <a:blip r:embed="rId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7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</a:t>
            </a:r>
            <a:r>
              <a:rPr lang="en-US" sz="2400" b="1" dirty="0" err="1" smtClean="0">
                <a:solidFill>
                  <a:srgbClr val="7030A0"/>
                </a:solidFill>
              </a:rPr>
              <a:t>hai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cong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51" y="1685347"/>
            <a:ext cx="3386178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2.1.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15152" y="2254663"/>
                <a:ext cx="7592418" cy="123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400" b="1" dirty="0"/>
                  <a:t>Cho hai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/>
                  <a:t>. Gọi </a:t>
                </a:r>
                <a:r>
                  <a:rPr lang="vi-VN" sz="2400" b="1" dirty="0">
                    <a:solidFill>
                      <a:srgbClr val="002060"/>
                    </a:solidFill>
                  </a:rPr>
                  <a:t>D </a:t>
                </a:r>
                <a:r>
                  <a:rPr lang="vi-VN" sz="2400" b="1" dirty="0"/>
                  <a:t>là hình phẳng giới hạn bởi đồ thị hai hàm số và các đường thẳng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2400" b="1" dirty="0"/>
                  <a:t>. </a:t>
                </a: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52" y="2254663"/>
                <a:ext cx="7592418" cy="1238672"/>
              </a:xfrm>
              <a:prstGeom prst="rect">
                <a:avLst/>
              </a:prstGeom>
              <a:blipFill rotWithShape="0">
                <a:blip r:embed="rId2"/>
                <a:stretch>
                  <a:fillRect l="-1204" t="-3941" r="-1364" b="-108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5152" y="4062651"/>
            <a:ext cx="7986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H1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vi-VN" sz="2400" b="1" dirty="0"/>
              <a:t>Xác định công thức tính diện tích hình phẳng </a:t>
            </a:r>
            <a:r>
              <a:rPr lang="vi-VN" sz="2400" b="1" dirty="0" smtClean="0"/>
              <a:t>D</a:t>
            </a:r>
            <a:r>
              <a:rPr lang="en-US" sz="2400" b="1" dirty="0" smtClean="0"/>
              <a:t>?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3" b="45593"/>
          <a:stretch>
            <a:fillRect/>
          </a:stretch>
        </p:blipFill>
        <p:spPr bwMode="auto">
          <a:xfrm>
            <a:off x="8074855" y="1223682"/>
            <a:ext cx="3446585" cy="26027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46356" y="4977080"/>
                <a:ext cx="5824646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56" y="4977080"/>
                <a:ext cx="5824646" cy="9300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2" b="47812"/>
          <a:stretch>
            <a:fillRect/>
          </a:stretch>
        </p:blipFill>
        <p:spPr bwMode="auto">
          <a:xfrm>
            <a:off x="8201466" y="4062651"/>
            <a:ext cx="3225016" cy="25139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9006" y="4977080"/>
                <a:ext cx="4248754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6" y="4977080"/>
                <a:ext cx="4248754" cy="9300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2" b="50049"/>
          <a:stretch>
            <a:fillRect/>
          </a:stretch>
        </p:blipFill>
        <p:spPr bwMode="auto">
          <a:xfrm>
            <a:off x="8201466" y="4062651"/>
            <a:ext cx="3527829" cy="26529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784" y="4977079"/>
                <a:ext cx="4248754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4" y="4977079"/>
                <a:ext cx="4248754" cy="9300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0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6" grpId="0"/>
      <p:bldP spid="4" grpId="0" animBg="1"/>
      <p:bldP spid="15" grpId="0" animBg="1"/>
      <p:bldP spid="15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</a:t>
            </a:r>
            <a:r>
              <a:rPr lang="en-US" sz="2400" b="1" dirty="0" err="1" smtClean="0">
                <a:solidFill>
                  <a:srgbClr val="7030A0"/>
                </a:solidFill>
              </a:rPr>
              <a:t>hai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cong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49" y="1685347"/>
            <a:ext cx="4567865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2.2.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15152" y="2254663"/>
                <a:ext cx="7592418" cy="123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400" b="1" dirty="0"/>
                  <a:t>D</a:t>
                </a:r>
                <a:r>
                  <a:rPr lang="vi-VN" sz="2400" b="1" dirty="0" smtClean="0"/>
                  <a:t>iện </a:t>
                </a:r>
                <a:r>
                  <a:rPr lang="vi-VN" sz="2400" b="1" dirty="0"/>
                  <a:t>tích hình phẳng D giới hạn bởi các đồ thị hàm số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/>
                  <a:t> và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b="1" dirty="0"/>
                  <a:t>, đường thẳng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được tính bởi công thức:</a:t>
                </a: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52" y="2254663"/>
                <a:ext cx="7592418" cy="1238672"/>
              </a:xfrm>
              <a:prstGeom prst="rect">
                <a:avLst/>
              </a:prstGeom>
              <a:blipFill rotWithShape="0">
                <a:blip r:embed="rId2"/>
                <a:stretch>
                  <a:fillRect l="-1204" t="-3448" r="-2006" b="-108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3" b="45593"/>
          <a:stretch>
            <a:fillRect/>
          </a:stretch>
        </p:blipFill>
        <p:spPr bwMode="auto">
          <a:xfrm>
            <a:off x="8074855" y="1223682"/>
            <a:ext cx="3446585" cy="26027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9038" y="3679955"/>
                <a:ext cx="5824646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8" y="3679955"/>
                <a:ext cx="5824646" cy="9300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213001" y="3914154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(4)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291592" y="4796638"/>
                <a:ext cx="11559509" cy="1141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000" b="1" dirty="0">
                    <a:solidFill>
                      <a:srgbClr val="FF0000"/>
                    </a:solidFill>
                  </a:rPr>
                  <a:t>Chú ý: </a:t>
                </a:r>
                <a:r>
                  <a:rPr lang="vi-VN" sz="2000" b="1" dirty="0"/>
                  <a:t>Giả sử 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000" b="1" dirty="0"/>
                  <a:t>có hai nghiệm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vi-VN" sz="2000" b="1" dirty="0"/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2000" b="1" dirty="0"/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000" b="1" dirty="0"/>
                  <a:t> </a:t>
                </a:r>
                <a:r>
                  <a:rPr lang="vi-VN" sz="2000" b="1" dirty="0">
                    <a:solidFill>
                      <a:srgbClr val="7030A0"/>
                    </a:solidFill>
                  </a:rPr>
                  <a:t>không đổi dấu </a:t>
                </a:r>
                <a:r>
                  <a:rPr lang="vi-VN" sz="2000" b="1" dirty="0"/>
                  <a:t>trên các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vi-V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000" b="1" dirty="0"/>
                  <a:t>. Chẳng hạn,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1" dirty="0"/>
                  <a:t>ta có:</a:t>
                </a:r>
                <a:endParaRPr lang="en-US" sz="2000" b="1" dirty="0"/>
              </a:p>
              <a:p>
                <a:pPr>
                  <a:buNone/>
                </a:pPr>
                <a:endParaRPr lang="en-US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92" y="4796638"/>
                <a:ext cx="11559509" cy="1141082"/>
              </a:xfrm>
              <a:prstGeom prst="rect">
                <a:avLst/>
              </a:prstGeom>
              <a:blipFill rotWithShape="0">
                <a:blip r:embed="rId5"/>
                <a:stretch>
                  <a:fillRect l="-580" t="-3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6097" y="5690530"/>
                <a:ext cx="8187983" cy="9140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97" y="5690530"/>
                <a:ext cx="8187983" cy="9140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223021" y="5896874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(5)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" grpId="0" animBg="1"/>
      <p:bldP spid="14" grpId="0"/>
      <p:bldP spid="15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153" y="121284"/>
            <a:ext cx="1171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BÀI 3: ỨNG DỤNG CỦA TÍCH PHÂN TRONG HÌNH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HỌC 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5152" y="762017"/>
            <a:ext cx="5082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sz="2400" b="1" dirty="0">
                <a:solidFill>
                  <a:srgbClr val="FF0000"/>
                </a:solidFill>
              </a:rPr>
              <a:t>I. TÍNH DIỆN TÍCH HÌNH </a:t>
            </a:r>
            <a:r>
              <a:rPr lang="vi-VN" sz="2400" b="1" dirty="0" smtClean="0">
                <a:solidFill>
                  <a:srgbClr val="FF0000"/>
                </a:solidFill>
              </a:rPr>
              <a:t>PHẲNG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152" y="1223682"/>
            <a:ext cx="879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vi-VN" sz="2400" b="1" dirty="0">
                <a:solidFill>
                  <a:srgbClr val="7030A0"/>
                </a:solidFill>
              </a:rPr>
              <a:t>Hình phẳng giới hạn bởi </a:t>
            </a:r>
            <a:r>
              <a:rPr lang="en-US" sz="2400" b="1" dirty="0" err="1" smtClean="0">
                <a:solidFill>
                  <a:srgbClr val="7030A0"/>
                </a:solidFill>
              </a:rPr>
              <a:t>hai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cong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149" y="1685347"/>
            <a:ext cx="4567865" cy="49583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2.2.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303900" y="4460075"/>
                <a:ext cx="4858943" cy="2012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vi-VN" sz="2400" b="1" dirty="0" smtClean="0">
                    <a:solidFill>
                      <a:srgbClr val="FF0000"/>
                    </a:solidFill>
                  </a:rPr>
                  <a:t>Ví dụ 2: </a:t>
                </a:r>
                <a:r>
                  <a:rPr lang="vi-VN" sz="2400" b="1" dirty="0"/>
                  <a:t>Tính diện tích hình phẳng giới hạn bởi hai đường thẳng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 smtClean="0">
                    <a:solidFill>
                      <a:srgbClr val="002060"/>
                    </a:solidFill>
                  </a:rPr>
                  <a:t>,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vi-VN" sz="2400" b="1" dirty="0"/>
                  <a:t>và đồ thị của hai hàm số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</a:endParaRPr>
              </a:p>
              <a:p>
                <a:pPr>
                  <a:buNone/>
                </a:pP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900" y="4460075"/>
                <a:ext cx="4858943" cy="2012859"/>
              </a:xfrm>
              <a:prstGeom prst="rect">
                <a:avLst/>
              </a:prstGeom>
              <a:blipFill rotWithShape="0">
                <a:blip r:embed="rId2"/>
                <a:stretch>
                  <a:fillRect l="-2008" t="-2121" r="-12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028174" y="4796638"/>
            <a:ext cx="30826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701" y="2291582"/>
                <a:ext cx="5824646" cy="9300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01" y="2291582"/>
                <a:ext cx="5824646" cy="930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56730" y="2599978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(4)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701" y="3383812"/>
                <a:ext cx="8187983" cy="9140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vi-V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vi-V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01" y="3383812"/>
                <a:ext cx="8187983" cy="9140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712244" y="3610027"/>
            <a:ext cx="594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(5)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18" y="4460075"/>
            <a:ext cx="3426161" cy="21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u xuat html\data\asimages\{4FFA6EB7-CB16-4B12-82D2-02D0335EACEF}_1.png&quot;/&gt;&lt;left val=&quot;35&quot;/&gt;&lt;top val=&quot;24&quot;/&gt;&lt;width val=&quot;648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2F93C8-1E1B-424E-9FE1-5A3B0785C02A}&quot;/&gt;&lt;isInvalidForFieldText val=&quot;0&quot;/&gt;&lt;Image&gt;&lt;filename val=&quot;E:\thu xuat html\data\asimages\{6D2F93C8-1E1B-424E-9FE1-5A3B0785C02A}_1.png&quot;/&gt;&lt;left val=&quot;11&quot;/&gt;&lt;top val=&quot;190&quot;/&gt;&lt;width val=&quot;663&quot;/&gt;&lt;height val=&quot;118&quot;/&gt;&lt;hasText val=&quot;1&quot;/&gt;&lt;/Image&gt;&lt;/ThreeDShapeInfo&gt;"/>
  <p:tag name="PRESENTER_SHAPETEXTINFO" val="&lt;ShapeTextInfo&gt;&lt;TableIndex row=&quot;-1&quot; col=&quot;-1&quot;&gt;&lt;linesCount val=&quot;3&quot;/&gt;&lt;lineCharCount val=&quot;11&quot;/&gt;&lt;lineCharCount val=&quot;13&quot;/&gt;&lt;lineCharCount val=&quot;1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1769</Words>
  <Application>Microsoft Office PowerPoint</Application>
  <PresentationFormat>Custom</PresentationFormat>
  <Paragraphs>112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</vt:lpstr>
      <vt:lpstr>Câu 2:</vt:lpstr>
      <vt:lpstr>Câu 3: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45</cp:revision>
  <dcterms:created xsi:type="dcterms:W3CDTF">2018-01-27T15:16:28Z</dcterms:created>
  <dcterms:modified xsi:type="dcterms:W3CDTF">2019-04-14T08:54:28Z</dcterms:modified>
</cp:coreProperties>
</file>