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2" r:id="rId2"/>
    <p:sldId id="257" r:id="rId3"/>
    <p:sldId id="256" r:id="rId4"/>
    <p:sldId id="261" r:id="rId5"/>
    <p:sldId id="259" r:id="rId6"/>
    <p:sldId id="258" r:id="rId7"/>
    <p:sldId id="260" r:id="rId8"/>
    <p:sldId id="262" r:id="rId9"/>
    <p:sldId id="263" r:id="rId10"/>
    <p:sldId id="264" r:id="rId11"/>
    <p:sldId id="265" r:id="rId12"/>
    <p:sldId id="266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0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7331" autoAdjust="0"/>
  </p:normalViewPr>
  <p:slideViewPr>
    <p:cSldViewPr>
      <p:cViewPr varScale="1">
        <p:scale>
          <a:sx n="72" d="100"/>
          <a:sy n="72" d="100"/>
        </p:scale>
        <p:origin x="-132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4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FA217-F7B1-4B61-B851-305FBB6BE64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89084-FC33-46E7-9FA4-53FADC188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68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89084-FC33-46E7-9FA4-53FADC188A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81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89084-FC33-46E7-9FA4-53FADC188A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676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89084-FC33-46E7-9FA4-53FADC188AA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65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607F-BA56-402E-B6E9-475FC8EAE7B3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154C4-6337-4D9A-B59B-B35A8054A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58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607F-BA56-402E-B6E9-475FC8EAE7B3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154C4-6337-4D9A-B59B-B35A8054A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22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607F-BA56-402E-B6E9-475FC8EAE7B3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154C4-6337-4D9A-B59B-B35A8054A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08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607F-BA56-402E-B6E9-475FC8EAE7B3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154C4-6337-4D9A-B59B-B35A8054A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23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607F-BA56-402E-B6E9-475FC8EAE7B3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154C4-6337-4D9A-B59B-B35A8054A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15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607F-BA56-402E-B6E9-475FC8EAE7B3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154C4-6337-4D9A-B59B-B35A8054A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991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607F-BA56-402E-B6E9-475FC8EAE7B3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154C4-6337-4D9A-B59B-B35A8054A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59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607F-BA56-402E-B6E9-475FC8EAE7B3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154C4-6337-4D9A-B59B-B35A8054A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82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607F-BA56-402E-B6E9-475FC8EAE7B3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154C4-6337-4D9A-B59B-B35A8054A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41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607F-BA56-402E-B6E9-475FC8EAE7B3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154C4-6337-4D9A-B59B-B35A8054A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8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607F-BA56-402E-B6E9-475FC8EAE7B3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154C4-6337-4D9A-B59B-B35A8054A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21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0607F-BA56-402E-B6E9-475FC8EAE7B3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154C4-6337-4D9A-B59B-B35A8054A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5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slide" Target="slide12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4800"/>
            <a:ext cx="8991600" cy="693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86200" y="2209800"/>
            <a:ext cx="2743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485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1905000"/>
            <a:ext cx="8991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2400" b="1" dirty="0">
                <a:solidFill>
                  <a:srgbClr val="840E02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Practice 1</a:t>
            </a:r>
            <a:r>
              <a:rPr lang="en-US" sz="2400" b="1" dirty="0">
                <a:solidFill>
                  <a:srgbClr val="840E0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300" b="1" dirty="0">
                <a:solidFill>
                  <a:srgbClr val="840E02"/>
                </a:solidFill>
                <a:latin typeface="Times New Roman" pitchFamily="18" charset="0"/>
                <a:cs typeface="Times New Roman" pitchFamily="18" charset="0"/>
              </a:rPr>
              <a:t>Choose the best answer for each of the following question</a:t>
            </a:r>
            <a:r>
              <a:rPr lang="en-US" sz="2300" b="1" dirty="0" smtClean="0">
                <a:solidFill>
                  <a:srgbClr val="840E0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3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200"/>
              </a:lnSpc>
            </a:pP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Nobody hates you! It’s all in your _______.       </a:t>
            </a:r>
            <a:endParaRPr lang="en-US" sz="23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200"/>
              </a:lnSpc>
            </a:pP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A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imagine    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B. imaginary       	C. imagining	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D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imagination</a:t>
            </a:r>
          </a:p>
          <a:p>
            <a:pPr>
              <a:lnSpc>
                <a:spcPts val="3200"/>
              </a:lnSpc>
            </a:pP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Students say it is helpful if teachers _______ their pronunciation.</a:t>
            </a:r>
          </a:p>
          <a:p>
            <a:pPr>
              <a:lnSpc>
                <a:spcPts val="3200"/>
              </a:lnSpc>
            </a:pP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A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correct	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B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correction	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C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corrective	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D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correctly</a:t>
            </a:r>
          </a:p>
          <a:p>
            <a:pPr>
              <a:lnSpc>
                <a:spcPts val="3200"/>
              </a:lnSpc>
            </a:pP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Many locals are ____ opposed to the development.     </a:t>
            </a:r>
            <a:endParaRPr lang="en-US" sz="23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200"/>
              </a:lnSpc>
            </a:pP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A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strength   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B. strong 	     C. strengthen	D. 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strongly</a:t>
            </a:r>
          </a:p>
          <a:p>
            <a:pPr>
              <a:lnSpc>
                <a:spcPts val="3200"/>
              </a:lnSpc>
            </a:pP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large number of inhabitants have made __________ on how to protect the environment.</a:t>
            </a:r>
          </a:p>
          <a:p>
            <a:pPr>
              <a:lnSpc>
                <a:spcPts val="3200"/>
              </a:lnSpc>
            </a:pP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A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suggest	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B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to suggest	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C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suggestion	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D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suggested</a:t>
            </a:r>
          </a:p>
          <a:p>
            <a:pPr>
              <a:lnSpc>
                <a:spcPts val="3200"/>
              </a:lnSpc>
            </a:pP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____ of the strike caused a lot of poverty.   </a:t>
            </a:r>
            <a:endParaRPr lang="en-US" sz="23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200"/>
              </a:lnSpc>
            </a:pP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A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continue    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B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continuous	  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continuation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D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continual</a:t>
            </a:r>
          </a:p>
        </p:txBody>
      </p:sp>
      <p:sp>
        <p:nvSpPr>
          <p:cNvPr id="5" name="Oval 4"/>
          <p:cNvSpPr/>
          <p:nvPr/>
        </p:nvSpPr>
        <p:spPr>
          <a:xfrm>
            <a:off x="4724400" y="6399881"/>
            <a:ext cx="533400" cy="457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495800" y="5561681"/>
            <a:ext cx="533400" cy="457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6400800" y="4342940"/>
            <a:ext cx="533400" cy="457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28600" y="3511208"/>
            <a:ext cx="533400" cy="457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705600" y="2742281"/>
            <a:ext cx="533400" cy="457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52600" y="457200"/>
            <a:ext cx="7620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840E0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SUBJECT: </a:t>
            </a:r>
          </a:p>
          <a:p>
            <a:pPr algn="ctr"/>
            <a:r>
              <a:rPr lang="en-US" sz="2600" b="1" dirty="0" smtClean="0">
                <a:solidFill>
                  <a:srgbClr val="840E0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THE RECOGNITION OF PART OF SPEECH BASED ON POSITION IN SENTENCES</a:t>
            </a:r>
            <a:endParaRPr lang="en-US" sz="2600" dirty="0">
              <a:solidFill>
                <a:srgbClr val="840E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32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400" y="1905000"/>
            <a:ext cx="89916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Practice 1</a:t>
            </a:r>
            <a:r>
              <a:rPr lang="en-US" sz="2300" b="1" dirty="0">
                <a:solidFill>
                  <a:srgbClr val="840E02"/>
                </a:solidFill>
                <a:latin typeface="Times New Roman" pitchFamily="18" charset="0"/>
                <a:cs typeface="Times New Roman" pitchFamily="18" charset="0"/>
              </a:rPr>
              <a:t>: Choose the best answer for each of the following </a:t>
            </a:r>
            <a:r>
              <a:rPr lang="en-US" sz="2300" b="1" dirty="0" smtClean="0">
                <a:solidFill>
                  <a:srgbClr val="840E02"/>
                </a:solidFill>
                <a:latin typeface="Times New Roman" pitchFamily="18" charset="0"/>
                <a:cs typeface="Times New Roman" pitchFamily="18" charset="0"/>
              </a:rPr>
              <a:t>question.</a:t>
            </a:r>
          </a:p>
          <a:p>
            <a:pPr>
              <a:lnSpc>
                <a:spcPts val="3500"/>
              </a:lnSpc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11. She has a highly _______ mind.    </a:t>
            </a:r>
          </a:p>
          <a:p>
            <a:pPr>
              <a:lnSpc>
                <a:spcPts val="3500"/>
              </a:lnSpc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A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invent	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B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inventive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C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inventor	D. invention</a:t>
            </a:r>
          </a:p>
          <a:p>
            <a:pPr>
              <a:lnSpc>
                <a:spcPts val="3500"/>
              </a:lnSpc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Miss White sang very__________ at my birthday party last night.</a:t>
            </a:r>
          </a:p>
          <a:p>
            <a:pPr>
              <a:lnSpc>
                <a:spcPts val="3500"/>
              </a:lnSpc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A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beautifully	B. beautify	C. beauty	D. beautiful</a:t>
            </a:r>
          </a:p>
          <a:p>
            <a:pPr lvl="0">
              <a:lnSpc>
                <a:spcPts val="3500"/>
              </a:lnSpc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13.  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You need to be more _______.  </a:t>
            </a:r>
          </a:p>
          <a:p>
            <a:pPr lvl="0">
              <a:lnSpc>
                <a:spcPts val="3500"/>
              </a:lnSpc>
            </a:pP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decide	      B. decision	          C. decisive	D. decided</a:t>
            </a:r>
          </a:p>
          <a:p>
            <a:pPr>
              <a:lnSpc>
                <a:spcPts val="3500"/>
              </a:lnSpc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14. 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_______, we’ll arrive before dark.      </a:t>
            </a:r>
          </a:p>
          <a:p>
            <a:pPr>
              <a:lnSpc>
                <a:spcPts val="3500"/>
              </a:lnSpc>
            </a:pP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A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Hope	      B. Hopeful	         C. Hopefully	      D. Hopefulness</a:t>
            </a:r>
          </a:p>
          <a:p>
            <a:pPr>
              <a:lnSpc>
                <a:spcPts val="3500"/>
              </a:lnSpc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15. 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Everyone must take part in ______ deforestation.		</a:t>
            </a:r>
          </a:p>
          <a:p>
            <a:pPr>
              <a:lnSpc>
                <a:spcPts val="3500"/>
              </a:lnSpc>
            </a:pP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A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preventing       B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preventive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preventable     D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prevention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500"/>
              </a:lnSpc>
            </a:pP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04800" y="6400800"/>
            <a:ext cx="533400" cy="457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4381500" y="5486400"/>
            <a:ext cx="533400" cy="457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495800" y="4572000"/>
            <a:ext cx="533400" cy="457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57200" y="3733800"/>
            <a:ext cx="533400" cy="457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209800" y="2819400"/>
            <a:ext cx="533400" cy="457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52600" y="457200"/>
            <a:ext cx="7620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840E0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SUBJECT: </a:t>
            </a:r>
          </a:p>
          <a:p>
            <a:pPr algn="ctr"/>
            <a:r>
              <a:rPr lang="en-US" sz="2600" b="1" dirty="0" smtClean="0">
                <a:solidFill>
                  <a:srgbClr val="840E0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THE RECOGNITION OF PART OF SPEECH BASED ON POSITION IN SENTENCES</a:t>
            </a:r>
            <a:endParaRPr lang="en-US" sz="2600" dirty="0">
              <a:solidFill>
                <a:srgbClr val="840E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31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" y="2133600"/>
            <a:ext cx="9067800" cy="4393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50" b="1" dirty="0" smtClean="0">
                <a:solidFill>
                  <a:srgbClr val="840E02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Practice 2</a:t>
            </a:r>
            <a:r>
              <a:rPr lang="en-US" sz="2150" b="1" dirty="0" smtClean="0">
                <a:solidFill>
                  <a:srgbClr val="840E02"/>
                </a:solidFill>
                <a:latin typeface="Times New Roman" pitchFamily="18" charset="0"/>
                <a:cs typeface="Times New Roman" pitchFamily="18" charset="0"/>
              </a:rPr>
              <a:t>: Supply </a:t>
            </a:r>
            <a:r>
              <a:rPr lang="en-US" sz="2150" b="1" dirty="0">
                <a:solidFill>
                  <a:srgbClr val="840E02"/>
                </a:solidFill>
                <a:latin typeface="Times New Roman" pitchFamily="18" charset="0"/>
                <a:cs typeface="Times New Roman" pitchFamily="18" charset="0"/>
              </a:rPr>
              <a:t>the correct form of the word in bracket.</a:t>
            </a:r>
            <a:endParaRPr lang="en-US" sz="2150" dirty="0">
              <a:solidFill>
                <a:srgbClr val="840E0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15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We </a:t>
            </a:r>
            <a:r>
              <a:rPr lang="en-US" sz="215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started our trip on a beautiful</a:t>
            </a:r>
            <a:r>
              <a:rPr lang="en-US" sz="215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…………...</a:t>
            </a:r>
            <a:r>
              <a:rPr lang="en-US" sz="215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morning. (SUN)</a:t>
            </a:r>
          </a:p>
          <a:p>
            <a:pPr lvl="0"/>
            <a:r>
              <a:rPr lang="en-US" sz="215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It </a:t>
            </a:r>
            <a:r>
              <a:rPr lang="en-US" sz="215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 one of the most important </a:t>
            </a:r>
            <a:r>
              <a:rPr lang="en-US" sz="215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………..………. </a:t>
            </a:r>
            <a:r>
              <a:rPr lang="en-US" sz="215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 the century. (ACHIEVE)</a:t>
            </a:r>
          </a:p>
          <a:p>
            <a:pPr lvl="0"/>
            <a:r>
              <a:rPr lang="en-US" sz="215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Driving </a:t>
            </a:r>
            <a:r>
              <a:rPr lang="en-US" sz="215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too fast is a </a:t>
            </a:r>
            <a:r>
              <a:rPr lang="en-US" sz="215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………….……. </a:t>
            </a:r>
            <a:r>
              <a:rPr lang="en-US" sz="215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thing. (DANGER)</a:t>
            </a:r>
          </a:p>
          <a:p>
            <a:pPr lvl="0"/>
            <a:r>
              <a:rPr lang="en-US" sz="215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The </a:t>
            </a:r>
            <a:r>
              <a:rPr lang="en-US" sz="215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new supermarket is designed ………………………. (ATTRACT)</a:t>
            </a:r>
          </a:p>
          <a:p>
            <a:pPr lvl="0"/>
            <a:r>
              <a:rPr lang="en-US" sz="215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Wealth </a:t>
            </a:r>
            <a:r>
              <a:rPr lang="en-US" sz="215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had not brought them ………………………. (HAPPY)</a:t>
            </a:r>
          </a:p>
          <a:p>
            <a:pPr lvl="0"/>
            <a:r>
              <a:rPr lang="en-US" sz="215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She </a:t>
            </a:r>
            <a:r>
              <a:rPr lang="en-US" sz="215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takes the </a:t>
            </a:r>
            <a:r>
              <a:rPr lang="en-US" sz="215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………………….. </a:t>
            </a:r>
            <a:r>
              <a:rPr lang="en-US" sz="215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for running the household. (RESPONSIBLE)</a:t>
            </a:r>
          </a:p>
          <a:p>
            <a:pPr lvl="0"/>
            <a:r>
              <a:rPr lang="en-US" sz="215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7. Although </a:t>
            </a:r>
            <a:r>
              <a:rPr lang="en-US" sz="215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they are twins, they have almost the same appearance but they seldom </a:t>
            </a:r>
            <a:r>
              <a:rPr lang="en-US" sz="215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…………..…</a:t>
            </a:r>
            <a:r>
              <a:rPr lang="en-US" sz="215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with each other. (AGREEMENT)           </a:t>
            </a:r>
          </a:p>
          <a:p>
            <a:pPr lvl="0"/>
            <a:r>
              <a:rPr lang="en-US" sz="215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8. I’m </a:t>
            </a:r>
            <a:r>
              <a:rPr lang="en-US" sz="215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completely</a:t>
            </a:r>
            <a:r>
              <a:rPr lang="en-US" sz="215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………………..</a:t>
            </a:r>
            <a:r>
              <a:rPr lang="en-US" sz="215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with the poor results of your work. (SATISFY)</a:t>
            </a:r>
          </a:p>
          <a:p>
            <a:pPr lvl="0"/>
            <a:r>
              <a:rPr lang="en-US" sz="215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9. …………..………beautiful</a:t>
            </a:r>
            <a:r>
              <a:rPr lang="en-US" sz="215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Hue, the former capital of Vietnam, is steeped in history (BREATH)</a:t>
            </a:r>
          </a:p>
          <a:p>
            <a:pPr lvl="0"/>
            <a:r>
              <a:rPr lang="en-US" sz="215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10. The </a:t>
            </a:r>
            <a:r>
              <a:rPr lang="en-US" sz="215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knife may need</a:t>
            </a:r>
            <a:r>
              <a:rPr lang="en-US" sz="215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.......................</a:t>
            </a:r>
            <a:r>
              <a:rPr lang="en-US" sz="215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before it is used. (SHARP)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91000" y="2396207"/>
            <a:ext cx="990600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50" b="1" dirty="0" smtClean="0">
                <a:solidFill>
                  <a:srgbClr val="840E02"/>
                </a:solidFill>
                <a:latin typeface="Times New Roman" pitchFamily="18" charset="0"/>
                <a:cs typeface="Times New Roman" pitchFamily="18" charset="0"/>
              </a:rPr>
              <a:t>sunny</a:t>
            </a:r>
            <a:endParaRPr lang="en-US" sz="2150" b="1" dirty="0">
              <a:solidFill>
                <a:srgbClr val="840E0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54288" y="2743200"/>
            <a:ext cx="1905000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50" b="1" dirty="0" smtClean="0">
                <a:solidFill>
                  <a:srgbClr val="840E02"/>
                </a:solidFill>
                <a:latin typeface="Times New Roman" pitchFamily="18" charset="0"/>
                <a:cs typeface="Times New Roman" pitchFamily="18" charset="0"/>
              </a:rPr>
              <a:t>achievements</a:t>
            </a:r>
            <a:endParaRPr lang="en-US" sz="2150" b="1" dirty="0">
              <a:solidFill>
                <a:srgbClr val="840E0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58888" y="3082007"/>
            <a:ext cx="1508312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50" b="1" dirty="0" smtClean="0">
                <a:solidFill>
                  <a:srgbClr val="840E02"/>
                </a:solidFill>
                <a:latin typeface="Times New Roman" pitchFamily="18" charset="0"/>
                <a:cs typeface="Times New Roman" pitchFamily="18" charset="0"/>
              </a:rPr>
              <a:t>dangerous</a:t>
            </a:r>
            <a:endParaRPr lang="en-US" sz="2150" b="1" dirty="0">
              <a:solidFill>
                <a:srgbClr val="840E0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3429000"/>
            <a:ext cx="1952065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50" b="1" dirty="0" smtClean="0">
                <a:solidFill>
                  <a:srgbClr val="840E02"/>
                </a:solidFill>
                <a:latin typeface="Times New Roman" pitchFamily="18" charset="0"/>
                <a:cs typeface="Times New Roman" pitchFamily="18" charset="0"/>
              </a:rPr>
              <a:t>attractively</a:t>
            </a:r>
            <a:endParaRPr lang="en-US" sz="2150" b="1" dirty="0">
              <a:solidFill>
                <a:srgbClr val="840E0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21522" y="3733800"/>
            <a:ext cx="1669677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50" b="1" dirty="0" smtClean="0">
                <a:solidFill>
                  <a:srgbClr val="840E02"/>
                </a:solidFill>
                <a:latin typeface="Times New Roman" pitchFamily="18" charset="0"/>
                <a:cs typeface="Times New Roman" pitchFamily="18" charset="0"/>
              </a:rPr>
              <a:t>happiness</a:t>
            </a:r>
            <a:endParaRPr lang="en-US" sz="2150" b="1" dirty="0">
              <a:solidFill>
                <a:srgbClr val="840E0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10334" y="4052449"/>
            <a:ext cx="2073088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50" b="1" dirty="0" smtClean="0">
                <a:solidFill>
                  <a:srgbClr val="840E02"/>
                </a:solidFill>
                <a:latin typeface="Times New Roman" pitchFamily="18" charset="0"/>
                <a:cs typeface="Times New Roman" pitchFamily="18" charset="0"/>
              </a:rPr>
              <a:t>responsibility</a:t>
            </a:r>
            <a:endParaRPr lang="en-US" sz="2150" b="1" dirty="0">
              <a:solidFill>
                <a:srgbClr val="840E0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19734" y="4682207"/>
            <a:ext cx="1418666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50" b="1" dirty="0" smtClean="0">
                <a:solidFill>
                  <a:srgbClr val="840E02"/>
                </a:solidFill>
                <a:latin typeface="Times New Roman" pitchFamily="18" charset="0"/>
                <a:cs typeface="Times New Roman" pitchFamily="18" charset="0"/>
              </a:rPr>
              <a:t>   agree</a:t>
            </a:r>
            <a:endParaRPr lang="en-US" sz="2150" b="1" dirty="0">
              <a:solidFill>
                <a:srgbClr val="840E0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38400" y="5029200"/>
            <a:ext cx="1600200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50" b="1" dirty="0" err="1" smtClean="0">
                <a:solidFill>
                  <a:srgbClr val="840E02"/>
                </a:solidFill>
                <a:latin typeface="Times New Roman" pitchFamily="18" charset="0"/>
                <a:cs typeface="Times New Roman" pitchFamily="18" charset="0"/>
              </a:rPr>
              <a:t>sastisfied</a:t>
            </a:r>
            <a:endParaRPr lang="en-US" sz="2150" b="1" dirty="0">
              <a:solidFill>
                <a:srgbClr val="840E0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5334000"/>
            <a:ext cx="1981200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50" b="1" dirty="0" smtClean="0">
                <a:solidFill>
                  <a:srgbClr val="840E02"/>
                </a:solidFill>
                <a:latin typeface="Times New Roman" pitchFamily="18" charset="0"/>
                <a:cs typeface="Times New Roman" pitchFamily="18" charset="0"/>
              </a:rPr>
              <a:t>Breathtakingly</a:t>
            </a:r>
            <a:endParaRPr lang="en-US" sz="2150" b="1" dirty="0">
              <a:solidFill>
                <a:srgbClr val="840E0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58888" y="6019800"/>
            <a:ext cx="1584512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50" b="1" dirty="0" smtClean="0">
                <a:solidFill>
                  <a:srgbClr val="840E02"/>
                </a:solidFill>
                <a:latin typeface="Times New Roman" pitchFamily="18" charset="0"/>
                <a:cs typeface="Times New Roman" pitchFamily="18" charset="0"/>
              </a:rPr>
              <a:t>sharpening</a:t>
            </a:r>
            <a:endParaRPr lang="en-US" sz="2150" b="1" dirty="0">
              <a:solidFill>
                <a:srgbClr val="840E0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1" y="5029199"/>
            <a:ext cx="609599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50" b="1" dirty="0" smtClean="0">
                <a:solidFill>
                  <a:srgbClr val="840E02"/>
                </a:solidFill>
                <a:latin typeface="Times New Roman" pitchFamily="18" charset="0"/>
                <a:cs typeface="Times New Roman" pitchFamily="18" charset="0"/>
              </a:rPr>
              <a:t>dis</a:t>
            </a:r>
            <a:endParaRPr lang="en-US" sz="2150" b="1" dirty="0">
              <a:solidFill>
                <a:srgbClr val="840E0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52600" y="457200"/>
            <a:ext cx="7620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840E0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SUBJECT: </a:t>
            </a:r>
          </a:p>
          <a:p>
            <a:pPr algn="ctr"/>
            <a:r>
              <a:rPr lang="en-US" sz="2600" b="1" dirty="0" smtClean="0">
                <a:solidFill>
                  <a:srgbClr val="840E0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THE RECOGNITION OF PART OF SPEECH BASED ON POSITION IN SENTENCES</a:t>
            </a:r>
            <a:endParaRPr lang="en-US" sz="2600" dirty="0">
              <a:solidFill>
                <a:srgbClr val="840E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96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609600" y="1752600"/>
            <a:ext cx="8305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840E0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      </a:t>
            </a:r>
          </a:p>
          <a:p>
            <a:pPr algn="ctr"/>
            <a:r>
              <a:rPr lang="en-US" sz="5400" b="1" dirty="0" smtClean="0">
                <a:solidFill>
                  <a:srgbClr val="840E0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THANKS </a:t>
            </a:r>
          </a:p>
          <a:p>
            <a:pPr algn="ctr"/>
            <a:r>
              <a:rPr lang="en-US" sz="5400" b="1" dirty="0" smtClean="0">
                <a:solidFill>
                  <a:srgbClr val="840E0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FOR YOUR LISTENING</a:t>
            </a:r>
            <a:r>
              <a:rPr lang="en-US" sz="5400" b="1" dirty="0">
                <a:solidFill>
                  <a:srgbClr val="840E0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5400" b="1" dirty="0">
                <a:solidFill>
                  <a:srgbClr val="840E0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en-US" sz="5400" dirty="0">
              <a:solidFill>
                <a:srgbClr val="840E0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6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405851"/>
              </p:ext>
            </p:extLst>
          </p:nvPr>
        </p:nvGraphicFramePr>
        <p:xfrm>
          <a:off x="190500" y="152402"/>
          <a:ext cx="8763000" cy="655319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62000"/>
                <a:gridCol w="1714500"/>
                <a:gridCol w="1981200"/>
                <a:gridCol w="2362200"/>
                <a:gridCol w="1943100"/>
              </a:tblGrid>
              <a:tr h="60041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Word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40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beatify</a:t>
                      </a:r>
                      <a:endParaRPr lang="en-US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beautiful</a:t>
                      </a:r>
                      <a:endParaRPr lang="en-US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beauty</a:t>
                      </a:r>
                      <a:endParaRPr lang="en-US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beautifully</a:t>
                      </a:r>
                      <a:endParaRPr lang="en-US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40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modernize</a:t>
                      </a:r>
                      <a:endParaRPr lang="en-US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modern</a:t>
                      </a:r>
                      <a:endParaRPr lang="en-US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modernization </a:t>
                      </a:r>
                      <a:endParaRPr lang="en-US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modernly</a:t>
                      </a:r>
                      <a:endParaRPr lang="en-US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40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amaze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amazing</a:t>
                      </a:r>
                      <a:endParaRPr lang="en-US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amazement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amazingly</a:t>
                      </a:r>
                      <a:endParaRPr lang="en-US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40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affect</a:t>
                      </a:r>
                      <a:endParaRPr lang="en-US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effective</a:t>
                      </a:r>
                      <a:endParaRPr lang="en-US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effect</a:t>
                      </a:r>
                      <a:endParaRPr lang="en-US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effectively</a:t>
                      </a:r>
                      <a:endParaRPr lang="en-US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40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care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careful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en-US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carefulness</a:t>
                      </a:r>
                      <a:endParaRPr lang="en-US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carefully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40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differ</a:t>
                      </a:r>
                      <a:endParaRPr lang="en-US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different</a:t>
                      </a:r>
                      <a:endParaRPr lang="en-US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difference</a:t>
                      </a:r>
                      <a:endParaRPr lang="en-US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differently</a:t>
                      </a:r>
                      <a:endParaRPr lang="en-US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40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educate</a:t>
                      </a:r>
                      <a:endParaRPr lang="en-US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educational</a:t>
                      </a:r>
                      <a:endParaRPr lang="en-US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education</a:t>
                      </a:r>
                      <a:endParaRPr lang="en-US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educationally</a:t>
                      </a:r>
                      <a:endParaRPr lang="en-US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40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succeed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successful </a:t>
                      </a:r>
                      <a:endParaRPr lang="en-US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success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successfully </a:t>
                      </a:r>
                      <a:endParaRPr lang="en-US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47800" y="3164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Verb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200" y="3164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Adjective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0" y="3164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Noun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43800" y="3164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Adverb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866900" y="1066800"/>
            <a:ext cx="2667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000250" y="1828800"/>
            <a:ext cx="2857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10000" y="1066800"/>
            <a:ext cx="228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733800" y="2590800"/>
            <a:ext cx="304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733800" y="3352800"/>
            <a:ext cx="304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33800" y="4094922"/>
            <a:ext cx="228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810000" y="5562600"/>
            <a:ext cx="381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24300" y="6324600"/>
            <a:ext cx="2667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943600" y="1066800"/>
            <a:ext cx="228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172200" y="1828800"/>
            <a:ext cx="304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49" name="Straight Connector 2048"/>
          <p:cNvCxnSpPr/>
          <p:nvPr/>
        </p:nvCxnSpPr>
        <p:spPr>
          <a:xfrm>
            <a:off x="5943600" y="2590800"/>
            <a:ext cx="381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52" name="Straight Connector 2051"/>
          <p:cNvCxnSpPr/>
          <p:nvPr/>
        </p:nvCxnSpPr>
        <p:spPr>
          <a:xfrm>
            <a:off x="5943600" y="4094922"/>
            <a:ext cx="381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54" name="Straight Connector 2053"/>
          <p:cNvCxnSpPr/>
          <p:nvPr/>
        </p:nvCxnSpPr>
        <p:spPr>
          <a:xfrm>
            <a:off x="5867400" y="4800600"/>
            <a:ext cx="4572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59" name="Straight Connector 2058"/>
          <p:cNvCxnSpPr/>
          <p:nvPr/>
        </p:nvCxnSpPr>
        <p:spPr>
          <a:xfrm>
            <a:off x="5867400" y="5562600"/>
            <a:ext cx="4572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61" name="Straight Connector 2060"/>
          <p:cNvCxnSpPr/>
          <p:nvPr/>
        </p:nvCxnSpPr>
        <p:spPr>
          <a:xfrm>
            <a:off x="8229600" y="1066800"/>
            <a:ext cx="304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63" name="Straight Connector 2062"/>
          <p:cNvCxnSpPr/>
          <p:nvPr/>
        </p:nvCxnSpPr>
        <p:spPr>
          <a:xfrm>
            <a:off x="8229600" y="1828800"/>
            <a:ext cx="1905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66" name="Straight Connector 2065"/>
          <p:cNvCxnSpPr/>
          <p:nvPr/>
        </p:nvCxnSpPr>
        <p:spPr>
          <a:xfrm>
            <a:off x="8305800" y="2590800"/>
            <a:ext cx="1905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68" name="Straight Connector 2067"/>
          <p:cNvCxnSpPr/>
          <p:nvPr/>
        </p:nvCxnSpPr>
        <p:spPr>
          <a:xfrm>
            <a:off x="8305800" y="3352800"/>
            <a:ext cx="228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71" name="Straight Connector 2070"/>
          <p:cNvCxnSpPr/>
          <p:nvPr/>
        </p:nvCxnSpPr>
        <p:spPr>
          <a:xfrm>
            <a:off x="8229600" y="4094922"/>
            <a:ext cx="1524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73" name="Straight Connector 2072"/>
          <p:cNvCxnSpPr/>
          <p:nvPr/>
        </p:nvCxnSpPr>
        <p:spPr>
          <a:xfrm>
            <a:off x="8305800" y="4800600"/>
            <a:ext cx="228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75" name="Straight Connector 2074"/>
          <p:cNvCxnSpPr/>
          <p:nvPr/>
        </p:nvCxnSpPr>
        <p:spPr>
          <a:xfrm>
            <a:off x="8420100" y="5562600"/>
            <a:ext cx="1905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78" name="Straight Connector 2077"/>
          <p:cNvCxnSpPr/>
          <p:nvPr/>
        </p:nvCxnSpPr>
        <p:spPr>
          <a:xfrm>
            <a:off x="8420100" y="6324600"/>
            <a:ext cx="1905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30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228600" y="1905000"/>
            <a:ext cx="86868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840E0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SUBJECT: </a:t>
            </a:r>
          </a:p>
          <a:p>
            <a:pPr algn="ctr"/>
            <a:r>
              <a:rPr lang="en-US" sz="4400" b="1" dirty="0" smtClean="0">
                <a:solidFill>
                  <a:srgbClr val="840E0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THE RECOGNITION </a:t>
            </a:r>
          </a:p>
          <a:p>
            <a:pPr algn="ctr"/>
            <a:r>
              <a:rPr lang="en-US" sz="4400" b="1" dirty="0" smtClean="0">
                <a:solidFill>
                  <a:srgbClr val="840E0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OF PART OF SPEECH BASED ON POSITION IN SENTENCES</a:t>
            </a:r>
          </a:p>
        </p:txBody>
      </p:sp>
    </p:spTree>
    <p:extLst>
      <p:ext uri="{BB962C8B-B14F-4D97-AF65-F5344CB8AC3E}">
        <p14:creationId xmlns:p14="http://schemas.microsoft.com/office/powerpoint/2010/main" val="202641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2362200"/>
            <a:ext cx="8763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840E02"/>
                </a:solidFill>
                <a:latin typeface="Times New Roman" pitchFamily="18" charset="0"/>
                <a:cs typeface="Times New Roman" pitchFamily="18" charset="0"/>
              </a:rPr>
              <a:t>I. Verbs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Ex1: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farmer </a:t>
            </a:r>
            <a:r>
              <a:rPr lang="en-US" sz="2400" b="1" dirty="0" smtClean="0">
                <a:solidFill>
                  <a:srgbClr val="840E02"/>
                </a:solidFill>
                <a:latin typeface="Times New Roman" pitchFamily="18" charset="0"/>
                <a:cs typeface="Times New Roman" pitchFamily="18" charset="0"/>
              </a:rPr>
              <a:t>modernized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his grinder himself.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after subject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Ex2: Work hard if you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want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840E02"/>
                </a:solidFill>
                <a:latin typeface="Times New Roman" pitchFamily="18" charset="0"/>
                <a:cs typeface="Times New Roman" pitchFamily="18" charset="0"/>
              </a:rPr>
              <a:t>to succeed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Ex3: This key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seems </a:t>
            </a:r>
            <a:r>
              <a:rPr lang="en-US" sz="2400" b="1" dirty="0" smtClean="0">
                <a:solidFill>
                  <a:srgbClr val="840E02"/>
                </a:solidFill>
                <a:latin typeface="Times New Roman" pitchFamily="18" charset="0"/>
                <a:cs typeface="Times New Roman" pitchFamily="18" charset="0"/>
              </a:rPr>
              <a:t>to differ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from the one I have seen.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structure in which it becomes “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V</a:t>
            </a:r>
            <a:r>
              <a:rPr lang="en-US" sz="2400" b="1" i="1" baseline="-25000" dirty="0" err="1" smtClean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inf</a:t>
            </a:r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”</a:t>
            </a:r>
            <a:endParaRPr lang="en-US" sz="2400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Ex4: Parents are responsible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840E02"/>
                </a:solidFill>
                <a:latin typeface="Times New Roman" pitchFamily="18" charset="0"/>
                <a:cs typeface="Times New Roman" pitchFamily="18" charset="0"/>
              </a:rPr>
              <a:t>educating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their children.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Ex5: I’m a nurse. I don’t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mind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840E02"/>
                </a:solidFill>
                <a:latin typeface="Times New Roman" pitchFamily="18" charset="0"/>
                <a:cs typeface="Times New Roman" pitchFamily="18" charset="0"/>
              </a:rPr>
              <a:t>caring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the sick.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structure in which it becomes “</a:t>
            </a:r>
            <a:r>
              <a:rPr 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1" i="1" baseline="-250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Ex6: Don’t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b="1" dirty="0" smtClean="0">
                <a:solidFill>
                  <a:srgbClr val="840E02"/>
                </a:solidFill>
                <a:latin typeface="Times New Roman" pitchFamily="18" charset="0"/>
                <a:cs typeface="Times New Roman" pitchFamily="18" charset="0"/>
              </a:rPr>
              <a:t>affect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you.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Ex7: We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watched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little Kate </a:t>
            </a:r>
            <a:r>
              <a:rPr lang="en-US" sz="2400" b="1" dirty="0" smtClean="0">
                <a:solidFill>
                  <a:srgbClr val="840E02"/>
                </a:solidFill>
                <a:latin typeface="Times New Roman" pitchFamily="18" charset="0"/>
                <a:cs typeface="Times New Roman" pitchFamily="18" charset="0"/>
              </a:rPr>
              <a:t>beautify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her cat.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structure in which it becomes 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bare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V</a:t>
            </a:r>
            <a:r>
              <a:rPr lang="en-US" sz="2400" b="1" i="1" baseline="-25000" dirty="0" err="1" smtClean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inf</a:t>
            </a:r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”</a:t>
            </a:r>
            <a:endParaRPr lang="en-US" sz="2400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457200"/>
            <a:ext cx="7620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840E0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SUBJECT: </a:t>
            </a:r>
          </a:p>
          <a:p>
            <a:pPr algn="ctr"/>
            <a:r>
              <a:rPr lang="en-US" sz="2600" b="1" dirty="0" smtClean="0">
                <a:solidFill>
                  <a:srgbClr val="840E0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THE RECOGNITION OF PART OF SPEECH BASED ON POSITION IN SENTENCES</a:t>
            </a:r>
            <a:endParaRPr lang="en-US" sz="2600" dirty="0">
              <a:solidFill>
                <a:srgbClr val="840E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90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1981200"/>
            <a:ext cx="8839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840E02"/>
                </a:solidFill>
                <a:latin typeface="Times New Roman" pitchFamily="18" charset="0"/>
                <a:cs typeface="Times New Roman" pitchFamily="18" charset="0"/>
              </a:rPr>
              <a:t>II. Adjective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Ex1: She’s wearing a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dress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every time I see her.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before a noun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Ex2: The furniture of this house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modern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Ex3: The hill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becomes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extremely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beautiful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at sunset.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after linking verbs (be, look, seem, feel, become, taste, sound,…)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after an adverb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Ex4: He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careless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 take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 this job.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Ex5: She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looked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 couldn’t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recognise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her.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structure with  “linking verb + too…to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structure with  “linking verb + so…that….”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Ex6: Your measure is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effective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that of mine.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forms of comparison (with linking verbs)</a:t>
            </a:r>
          </a:p>
        </p:txBody>
      </p:sp>
      <p:sp>
        <p:nvSpPr>
          <p:cNvPr id="5" name="Rectangle 4"/>
          <p:cNvSpPr/>
          <p:nvPr/>
        </p:nvSpPr>
        <p:spPr>
          <a:xfrm>
            <a:off x="1752600" y="457200"/>
            <a:ext cx="7620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840E0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SUBJECT: </a:t>
            </a:r>
          </a:p>
          <a:p>
            <a:pPr algn="ctr"/>
            <a:r>
              <a:rPr lang="en-US" sz="2600" b="1" dirty="0" smtClean="0">
                <a:solidFill>
                  <a:srgbClr val="840E0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THE RECOGNITION OF PART OF SPEECH BASED ON POSITION IN SENTENCES</a:t>
            </a:r>
            <a:endParaRPr lang="en-US" sz="2600" dirty="0">
              <a:solidFill>
                <a:srgbClr val="840E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10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" y="2209800"/>
            <a:ext cx="8763000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smtClean="0">
                <a:solidFill>
                  <a:srgbClr val="840E02"/>
                </a:solidFill>
                <a:latin typeface="Times New Roman" pitchFamily="18" charset="0"/>
                <a:cs typeface="Times New Roman" pitchFamily="18" charset="0"/>
              </a:rPr>
              <a:t>III. Noun.</a:t>
            </a:r>
          </a:p>
          <a:p>
            <a:pPr lvl="0"/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Ex1: </a:t>
            </a:r>
            <a:r>
              <a:rPr lang="en-US" sz="23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Beauty</a:t>
            </a:r>
            <a:r>
              <a:rPr lang="en-US" sz="2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is what every woman desires</a:t>
            </a:r>
            <a:r>
              <a:rPr lang="en-US" sz="2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sz="23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Subject of a sentence</a:t>
            </a:r>
          </a:p>
          <a:p>
            <a:pPr lvl="0"/>
            <a:r>
              <a:rPr lang="en-US" sz="2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Ex2: </a:t>
            </a:r>
            <a:r>
              <a:rPr lang="en-US" sz="2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He worked really hard in order to </a:t>
            </a:r>
            <a:r>
              <a:rPr lang="en-US" sz="23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achieve</a:t>
            </a:r>
            <a:r>
              <a:rPr lang="en-US" sz="2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success</a:t>
            </a:r>
            <a:r>
              <a:rPr lang="en-US" sz="2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and fame</a:t>
            </a:r>
            <a:r>
              <a:rPr lang="en-US" sz="2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sz="23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Object of a sentence / a verb</a:t>
            </a:r>
          </a:p>
          <a:p>
            <a:pPr lvl="0"/>
            <a:r>
              <a:rPr lang="en-US" sz="2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Ex3: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Marie Curie received </a:t>
            </a:r>
            <a:r>
              <a:rPr lang="en-US" sz="23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general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education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at local school.</a:t>
            </a:r>
          </a:p>
          <a:p>
            <a:pPr lvl="0"/>
            <a:r>
              <a:rPr lang="en-US" sz="23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after an adjective</a:t>
            </a:r>
          </a:p>
          <a:p>
            <a:pPr lvl="0"/>
            <a:r>
              <a:rPr lang="en-US" sz="2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Ex4: </a:t>
            </a:r>
            <a:r>
              <a:rPr lang="en-US" sz="23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Her </a:t>
            </a:r>
            <a:r>
              <a:rPr lang="en-US" sz="23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carefulness</a:t>
            </a:r>
            <a:r>
              <a:rPr lang="en-US" sz="2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helps her get good results in every exam</a:t>
            </a:r>
            <a:r>
              <a:rPr lang="en-US" sz="2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sz="23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after a possessive adjective (my, your, our, their, his, her, its)</a:t>
            </a:r>
          </a:p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Ex5: We were all filled </a:t>
            </a:r>
            <a:r>
              <a:rPr lang="en-US" sz="23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amazement.</a:t>
            </a:r>
          </a:p>
          <a:p>
            <a:r>
              <a:rPr lang="en-US" sz="23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after a preposition (with, of, about, of, for…)</a:t>
            </a:r>
            <a:endParaRPr lang="en-US" sz="23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Ex6:</a:t>
            </a:r>
            <a:r>
              <a:rPr lang="en-US" sz="23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effect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of his mistake was serious.</a:t>
            </a:r>
          </a:p>
          <a:p>
            <a:r>
              <a:rPr lang="en-US" sz="23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after an article (a, an, the)</a:t>
            </a:r>
          </a:p>
        </p:txBody>
      </p:sp>
      <p:sp>
        <p:nvSpPr>
          <p:cNvPr id="5" name="Rectangle 4"/>
          <p:cNvSpPr/>
          <p:nvPr/>
        </p:nvSpPr>
        <p:spPr>
          <a:xfrm>
            <a:off x="1752600" y="457200"/>
            <a:ext cx="7620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840E0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SUBJECT: </a:t>
            </a:r>
          </a:p>
          <a:p>
            <a:pPr algn="ctr"/>
            <a:r>
              <a:rPr lang="en-US" sz="2600" b="1" dirty="0" smtClean="0">
                <a:solidFill>
                  <a:srgbClr val="840E0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THE RECOGNITION OF PART OF SPEECH BASED ON POSITION IN SENTENCES</a:t>
            </a:r>
            <a:endParaRPr lang="en-US" sz="2600" dirty="0">
              <a:solidFill>
                <a:srgbClr val="840E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46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1981200"/>
            <a:ext cx="8991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840E02"/>
                </a:solidFill>
                <a:latin typeface="Times New Roman" pitchFamily="18" charset="0"/>
                <a:cs typeface="Times New Roman" pitchFamily="18" charset="0"/>
              </a:rPr>
              <a:t>IV. Adverb.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Ex1: </a:t>
            </a:r>
            <a:r>
              <a:rPr lang="en-US" sz="2400" b="1" dirty="0" smtClean="0">
                <a:solidFill>
                  <a:srgbClr val="840E02"/>
                </a:solidFill>
                <a:latin typeface="Times New Roman" pitchFamily="18" charset="0"/>
                <a:cs typeface="Times New Roman" pitchFamily="18" charset="0"/>
              </a:rPr>
              <a:t>Educationally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this product is unacceptable.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at the beginning of the sentence, before subject.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Ex2: Matt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840E02"/>
                </a:solidFill>
                <a:latin typeface="Times New Roman" pitchFamily="18" charset="0"/>
                <a:cs typeface="Times New Roman" pitchFamily="18" charset="0"/>
              </a:rPr>
              <a:t>successfully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that contract for his company.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between auxiliary and verb (before verb)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Ex3: The accident wouldn’t happen if he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drove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840E02"/>
                </a:solidFill>
                <a:latin typeface="Times New Roman" pitchFamily="18" charset="0"/>
                <a:cs typeface="Times New Roman" pitchFamily="18" charset="0"/>
              </a:rPr>
              <a:t>carefully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→after a verb / at the end of the sentence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Ex4: This temple is </a:t>
            </a:r>
            <a:r>
              <a:rPr lang="en-US" sz="2400" b="1" dirty="0" smtClean="0">
                <a:solidFill>
                  <a:srgbClr val="840E02"/>
                </a:solidFill>
                <a:latin typeface="Times New Roman" pitchFamily="18" charset="0"/>
                <a:cs typeface="Times New Roman" pitchFamily="18" charset="0"/>
              </a:rPr>
              <a:t>amazingly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high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before an adjective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Ex5: She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wrote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essay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400" b="1" dirty="0" smtClean="0">
                <a:solidFill>
                  <a:srgbClr val="840E02"/>
                </a:solidFill>
                <a:latin typeface="Times New Roman" pitchFamily="18" charset="0"/>
                <a:cs typeface="Times New Roman" pitchFamily="18" charset="0"/>
              </a:rPr>
              <a:t>carefully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it took her weeks to finish it.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in structure with “ordinary verb + so…that…”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Ex6: You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work more </a:t>
            </a:r>
            <a:r>
              <a:rPr lang="en-US" sz="2400" b="1" dirty="0" smtClean="0">
                <a:solidFill>
                  <a:srgbClr val="840E02"/>
                </a:solidFill>
                <a:latin typeface="Times New Roman" pitchFamily="18" charset="0"/>
                <a:cs typeface="Times New Roman" pitchFamily="18" charset="0"/>
              </a:rPr>
              <a:t>effectively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me.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in forms of comparison (with ordinary verbs)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457200"/>
            <a:ext cx="7620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840E0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SUBJECT: </a:t>
            </a:r>
          </a:p>
          <a:p>
            <a:pPr algn="ctr"/>
            <a:r>
              <a:rPr lang="en-US" sz="2600" b="1" dirty="0" smtClean="0">
                <a:solidFill>
                  <a:srgbClr val="840E0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THE RECOGNITION OF PART OF SPEECH BASED ON POSITION IN SENTENCES</a:t>
            </a:r>
            <a:endParaRPr lang="en-US" sz="2600" dirty="0">
              <a:solidFill>
                <a:srgbClr val="840E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3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422905"/>
              </p:ext>
            </p:extLst>
          </p:nvPr>
        </p:nvGraphicFramePr>
        <p:xfrm>
          <a:off x="76200" y="1965960"/>
          <a:ext cx="8991600" cy="48481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09800"/>
                <a:gridCol w="3124200"/>
                <a:gridCol w="2286000"/>
                <a:gridCol w="1371600"/>
              </a:tblGrid>
              <a:tr h="45813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Noun </a:t>
                      </a:r>
                      <a:endParaRPr lang="en-US" sz="19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Adjective </a:t>
                      </a:r>
                      <a:endParaRPr lang="en-US" sz="19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Adverb </a:t>
                      </a:r>
                      <a:endParaRPr lang="en-US" sz="19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Verb </a:t>
                      </a:r>
                      <a:endParaRPr lang="en-US" sz="19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20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Subject</a:t>
                      </a:r>
                      <a:endParaRPr lang="en-US" sz="19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before  noun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before subject.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after subject </a:t>
                      </a:r>
                    </a:p>
                    <a:p>
                      <a:endParaRPr lang="en-US" sz="19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20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Object</a:t>
                      </a:r>
                      <a:endParaRPr lang="en-US" sz="19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after linking verbs</a:t>
                      </a:r>
                      <a:endParaRPr lang="en-US" sz="19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between auxiliary and verb </a:t>
                      </a:r>
                      <a:endParaRPr lang="en-US" sz="19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</a:t>
                      </a:r>
                      <a:r>
                        <a:rPr lang="en-US" sz="19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certain structures</a:t>
                      </a:r>
                      <a:endParaRPr lang="en-US" sz="19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after </a:t>
                      </a:r>
                      <a:r>
                        <a:rPr lang="en-US" sz="19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9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adjective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after an adverb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after a verb</a:t>
                      </a:r>
                      <a:endParaRPr lang="en-US" sz="19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20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after possessive adjective</a:t>
                      </a:r>
                      <a:endParaRPr lang="en-US" sz="19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linking verb + too…to </a:t>
                      </a:r>
                      <a:r>
                        <a:rPr lang="en-US" sz="19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US" sz="1900" baseline="-250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inf</a:t>
                      </a:r>
                      <a:r>
                        <a:rPr lang="en-US" sz="1900" baseline="-25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9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9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linking verb + so…that….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before an adjective</a:t>
                      </a:r>
                    </a:p>
                    <a:p>
                      <a:endParaRPr lang="en-US" sz="19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336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after preposition </a:t>
                      </a:r>
                      <a:endParaRPr lang="en-US" sz="19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comparison (with linking verbs)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ordinary verb so…that…</a:t>
                      </a:r>
                    </a:p>
                    <a:p>
                      <a:endParaRPr lang="en-US" sz="19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336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after  article </a:t>
                      </a:r>
                    </a:p>
                    <a:p>
                      <a:endParaRPr lang="en-US" sz="19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comparison (with ordinary verbs)</a:t>
                      </a:r>
                    </a:p>
                    <a:p>
                      <a:endParaRPr lang="en-US" sz="19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524000" y="479612"/>
            <a:ext cx="7620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840E0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SUBJECT: </a:t>
            </a:r>
          </a:p>
          <a:p>
            <a:pPr algn="ctr"/>
            <a:r>
              <a:rPr lang="en-US" sz="2600" b="1" dirty="0" smtClean="0">
                <a:solidFill>
                  <a:srgbClr val="840E0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THE RECOGNITION OF PART OF SPEECH BASED ON POSITION IN SENTENCES</a:t>
            </a:r>
            <a:endParaRPr lang="en-US" sz="2600" dirty="0">
              <a:solidFill>
                <a:srgbClr val="840E02"/>
              </a:solidFill>
            </a:endParaRPr>
          </a:p>
        </p:txBody>
      </p:sp>
      <p:sp>
        <p:nvSpPr>
          <p:cNvPr id="3" name="Rounded Rectangle 2">
            <a:hlinkClick r:id="rId3" action="ppaction://hlinksldjump"/>
          </p:cNvPr>
          <p:cNvSpPr/>
          <p:nvPr/>
        </p:nvSpPr>
        <p:spPr>
          <a:xfrm>
            <a:off x="8763000" y="0"/>
            <a:ext cx="381000" cy="1972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>
            <a:hlinkClick r:id="rId4" action="ppaction://hlinksldjump"/>
          </p:cNvPr>
          <p:cNvSpPr/>
          <p:nvPr/>
        </p:nvSpPr>
        <p:spPr>
          <a:xfrm>
            <a:off x="8763000" y="327212"/>
            <a:ext cx="381000" cy="1972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>
            <a:hlinkClick r:id="rId5" action="ppaction://hlinksldjump"/>
          </p:cNvPr>
          <p:cNvSpPr/>
          <p:nvPr/>
        </p:nvSpPr>
        <p:spPr>
          <a:xfrm>
            <a:off x="8763000" y="944108"/>
            <a:ext cx="381000" cy="1972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>
            <a:hlinkClick r:id="rId6" action="ppaction://hlinksldjump"/>
          </p:cNvPr>
          <p:cNvSpPr/>
          <p:nvPr/>
        </p:nvSpPr>
        <p:spPr>
          <a:xfrm>
            <a:off x="8763000" y="632012"/>
            <a:ext cx="381000" cy="1972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8600" y="2057400"/>
            <a:ext cx="8915400" cy="5511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840E02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Practice 1</a:t>
            </a:r>
            <a:r>
              <a:rPr lang="en-US" sz="2400" b="1" dirty="0" smtClean="0">
                <a:solidFill>
                  <a:srgbClr val="840E0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300" b="1" dirty="0" smtClean="0">
                <a:solidFill>
                  <a:srgbClr val="840E02"/>
                </a:solidFill>
                <a:latin typeface="Times New Roman" pitchFamily="18" charset="0"/>
                <a:cs typeface="Times New Roman" pitchFamily="18" charset="0"/>
              </a:rPr>
              <a:t>Choose the best answer for each of the following question.</a:t>
            </a:r>
          </a:p>
          <a:p>
            <a:pPr>
              <a:lnSpc>
                <a:spcPts val="3100"/>
              </a:lnSpc>
            </a:pP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Miss </a:t>
            </a:r>
            <a:r>
              <a:rPr lang="en-US" sz="23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is very_____. She goes to church every morning.</a:t>
            </a:r>
          </a:p>
          <a:p>
            <a:pPr>
              <a:lnSpc>
                <a:spcPts val="3100"/>
              </a:lnSpc>
            </a:pP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A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religious 	B. religiously  	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C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religion   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D. region</a:t>
            </a:r>
          </a:p>
          <a:p>
            <a:pPr>
              <a:lnSpc>
                <a:spcPts val="3100"/>
              </a:lnSpc>
            </a:pP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Some designers have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_____ 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3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Aodai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by printing lines of poetry on it.</a:t>
            </a:r>
          </a:p>
          <a:p>
            <a:pPr>
              <a:lnSpc>
                <a:spcPts val="3100"/>
              </a:lnSpc>
            </a:pP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A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modernized 	B. modernize	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C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modern	D. modernly</a:t>
            </a:r>
          </a:p>
          <a:p>
            <a:pPr>
              <a:lnSpc>
                <a:spcPts val="3100"/>
              </a:lnSpc>
            </a:pP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restaurant has excellent _____ for serving some of the finest food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3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A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repute 	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B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reputed 	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C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reputation 	D. reputable </a:t>
            </a:r>
          </a:p>
          <a:p>
            <a:pPr>
              <a:lnSpc>
                <a:spcPts val="3100"/>
              </a:lnSpc>
            </a:pP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If we go to the Brisbane Institute of English in Australia, we can practice speaking English with ______ speakers.	</a:t>
            </a:r>
            <a:endParaRPr lang="en-US" sz="23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A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nation 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B. national 	C. native 	D. natively</a:t>
            </a:r>
          </a:p>
          <a:p>
            <a:pPr>
              <a:lnSpc>
                <a:spcPts val="3100"/>
              </a:lnSpc>
            </a:pP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We’ll make this beach clean and _____ again.	       </a:t>
            </a:r>
            <a:endParaRPr lang="en-US" sz="23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A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beauty     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B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beautiful	    C. beautifully     D. 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beautify</a:t>
            </a:r>
          </a:p>
          <a:p>
            <a:endParaRPr lang="en-US" sz="2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33400" y="2819400"/>
            <a:ext cx="533400" cy="457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343400" y="4419600"/>
            <a:ext cx="533400" cy="457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33400" y="3657600"/>
            <a:ext cx="533400" cy="457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686300" y="5562600"/>
            <a:ext cx="533400" cy="457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0" name="Oval 9"/>
          <p:cNvSpPr/>
          <p:nvPr/>
        </p:nvSpPr>
        <p:spPr>
          <a:xfrm>
            <a:off x="2590800" y="6324600"/>
            <a:ext cx="533400" cy="457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52600" y="457200"/>
            <a:ext cx="7620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840E0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SUBJECT: </a:t>
            </a:r>
          </a:p>
          <a:p>
            <a:pPr algn="ctr"/>
            <a:r>
              <a:rPr lang="en-US" sz="2600" b="1" dirty="0" smtClean="0">
                <a:solidFill>
                  <a:srgbClr val="840E0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THE RECOGNITION OF PART OF SPEECH BASED ON POSITION IN SENTENCES</a:t>
            </a:r>
            <a:endParaRPr lang="en-US" sz="2600" dirty="0">
              <a:solidFill>
                <a:srgbClr val="840E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71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1F1F1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1F1F1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977</Words>
  <Application>Microsoft Office PowerPoint</Application>
  <PresentationFormat>On-screen Show (4:3)</PresentationFormat>
  <Paragraphs>217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49</cp:revision>
  <dcterms:created xsi:type="dcterms:W3CDTF">2018-11-07T21:10:52Z</dcterms:created>
  <dcterms:modified xsi:type="dcterms:W3CDTF">2018-11-15T07:25:43Z</dcterms:modified>
</cp:coreProperties>
</file>