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CF88C66-393B-4499-A420-6C19C673B591}">
          <p14:sldIdLst>
            <p14:sldId id="257"/>
            <p14:sldId id="256"/>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F6772-F071-4E1D-8E1C-8B9FDC4FD642}" type="datetimeFigureOut">
              <a:rPr lang="en-US" smtClean="0"/>
              <a:t>10/18/2018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1464D-1886-4CBA-B2C1-1A7C7C3F6C52}" type="slidenum">
              <a:rPr lang="en-US" smtClean="0"/>
              <a:t>‹#›</a:t>
            </a:fld>
            <a:endParaRPr lang="en-US"/>
          </a:p>
        </p:txBody>
      </p:sp>
    </p:spTree>
    <p:extLst>
      <p:ext uri="{BB962C8B-B14F-4D97-AF65-F5344CB8AC3E}">
        <p14:creationId xmlns:p14="http://schemas.microsoft.com/office/powerpoint/2010/main" val="276965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B1464D-1886-4CBA-B2C1-1A7C7C3F6C52}" type="slidenum">
              <a:rPr lang="en-US" smtClean="0"/>
              <a:t>4</a:t>
            </a:fld>
            <a:endParaRPr lang="en-US"/>
          </a:p>
        </p:txBody>
      </p:sp>
    </p:spTree>
    <p:extLst>
      <p:ext uri="{BB962C8B-B14F-4D97-AF65-F5344CB8AC3E}">
        <p14:creationId xmlns:p14="http://schemas.microsoft.com/office/powerpoint/2010/main" val="105378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7C3640-565D-433F-86A7-F174A6AC5F63}"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289122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C3640-565D-433F-86A7-F174A6AC5F63}"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356602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C3640-565D-433F-86A7-F174A6AC5F63}"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121580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C3640-565D-433F-86A7-F174A6AC5F63}"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297179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7C3640-565D-433F-86A7-F174A6AC5F63}"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23238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7C3640-565D-433F-86A7-F174A6AC5F63}"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406906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7C3640-565D-433F-86A7-F174A6AC5F63}"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320491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7C3640-565D-433F-86A7-F174A6AC5F63}"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68617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C3640-565D-433F-86A7-F174A6AC5F63}"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146212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C3640-565D-433F-86A7-F174A6AC5F63}"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292618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C3640-565D-433F-86A7-F174A6AC5F63}"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90667-6990-41BC-A8BE-1B49E941D360}" type="slidenum">
              <a:rPr lang="en-US" smtClean="0"/>
              <a:t>‹#›</a:t>
            </a:fld>
            <a:endParaRPr lang="en-US"/>
          </a:p>
        </p:txBody>
      </p:sp>
    </p:spTree>
    <p:extLst>
      <p:ext uri="{BB962C8B-B14F-4D97-AF65-F5344CB8AC3E}">
        <p14:creationId xmlns:p14="http://schemas.microsoft.com/office/powerpoint/2010/main" val="315403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C3640-565D-433F-86A7-F174A6AC5F63}" type="datetimeFigureOut">
              <a:rPr lang="en-US" smtClean="0"/>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90667-6990-41BC-A8BE-1B49E941D360}" type="slidenum">
              <a:rPr lang="en-US" smtClean="0"/>
              <a:t>‹#›</a:t>
            </a:fld>
            <a:endParaRPr lang="en-US"/>
          </a:p>
        </p:txBody>
      </p:sp>
    </p:spTree>
    <p:extLst>
      <p:ext uri="{BB962C8B-B14F-4D97-AF65-F5344CB8AC3E}">
        <p14:creationId xmlns:p14="http://schemas.microsoft.com/office/powerpoint/2010/main" val="4144828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3352800" cy="609600"/>
          </a:xfrm>
          <a:solidFill>
            <a:srgbClr val="92D050"/>
          </a:solidFill>
        </p:spPr>
        <p:txBody>
          <a:bodyPr>
            <a:normAutofit/>
          </a:bodyPr>
          <a:lstStyle/>
          <a:p>
            <a:r>
              <a:rPr lang="en-US" sz="3200" dirty="0" smtClean="0">
                <a:solidFill>
                  <a:schemeClr val="tx2"/>
                </a:solidFill>
              </a:rPr>
              <a:t>Ô CHỮ BÍ MẬT</a:t>
            </a:r>
            <a:endParaRPr lang="en-US" sz="3200"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862775"/>
              </p:ext>
            </p:extLst>
          </p:nvPr>
        </p:nvGraphicFramePr>
        <p:xfrm>
          <a:off x="457200" y="1066800"/>
          <a:ext cx="8321040" cy="4617720"/>
        </p:xfrm>
        <a:graphic>
          <a:graphicData uri="http://schemas.openxmlformats.org/drawingml/2006/table">
            <a:tbl>
              <a:tblPr firstRow="1" bandRow="1">
                <a:effectLst/>
                <a:tableStyleId>{5940675A-B579-460E-94D1-54222C63F5DA}</a:tableStyleId>
              </a:tblPr>
              <a:tblGrid>
                <a:gridCol w="640080"/>
                <a:gridCol w="640080"/>
                <a:gridCol w="640080"/>
                <a:gridCol w="640080"/>
                <a:gridCol w="640080"/>
                <a:gridCol w="640080"/>
                <a:gridCol w="640080"/>
                <a:gridCol w="640080"/>
                <a:gridCol w="640080"/>
                <a:gridCol w="640080"/>
                <a:gridCol w="640080"/>
                <a:gridCol w="640080"/>
                <a:gridCol w="640080"/>
              </a:tblGrid>
              <a:tr h="716280">
                <a:tc rowSpan="2" gridSpan="2">
                  <a:txBody>
                    <a:bodyPr/>
                    <a:lstStyle/>
                    <a:p>
                      <a:pPr algn="ctr"/>
                      <a:endParaRPr lang="en-US" sz="1800"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algn="ctr"/>
                      <a:endParaRPr lang="en-US" dirty="0"/>
                    </a:p>
                  </a:txBody>
                  <a:tcPr>
                    <a:solidFill>
                      <a:schemeClr val="accent6">
                        <a:lumMod val="20000"/>
                        <a:lumOff val="80000"/>
                      </a:schemeClr>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p>
                  </a:txBody>
                  <a:tcPr>
                    <a:solidFill>
                      <a:schemeClr val="accent6">
                        <a:lumMod val="20000"/>
                        <a:lumOff val="80000"/>
                      </a:schemeClr>
                    </a:solidFill>
                  </a:tcPr>
                </a:tc>
                <a:tc hMerge="1">
                  <a:txBody>
                    <a:bodyPr/>
                    <a:lstStyle/>
                    <a:p>
                      <a:pPr algn="ctr"/>
                      <a:endParaRPr lang="en-US" dirty="0"/>
                    </a:p>
                  </a:txBody>
                  <a:tcPr>
                    <a:solidFill>
                      <a:schemeClr val="accent6">
                        <a:lumMod val="20000"/>
                        <a:lumOff val="80000"/>
                      </a:schemeClr>
                    </a:solidFill>
                  </a:tcPr>
                </a:tc>
              </a:tr>
              <a:tr h="640080">
                <a:tc gridSpan="2" vMerge="1">
                  <a:txBody>
                    <a:bodyPr/>
                    <a:lstStyle/>
                    <a:p>
                      <a:pPr algn="ctr"/>
                      <a:endParaRPr lang="en-US" sz="1800" dirty="0"/>
                    </a:p>
                  </a:txBody>
                  <a:tcPr/>
                </a:tc>
                <a:tc hMerge="1" vMerge="1">
                  <a:txBody>
                    <a:bodyPr/>
                    <a:lstStyle/>
                    <a:p>
                      <a:pPr algn="ctr"/>
                      <a:endParaRPr lang="en-US" dirty="0"/>
                    </a:p>
                  </a:txBody>
                  <a:tcPr>
                    <a:lnT w="38100" cmpd="sng">
                      <a:noFill/>
                    </a:lnT>
                    <a:solidFill>
                      <a:schemeClr val="accent6">
                        <a:lumMod val="20000"/>
                        <a:lumOff val="80000"/>
                      </a:schemeClr>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p>
                  </a:txBody>
                  <a:tcPr>
                    <a:lnT w="38100" cmpd="sng">
                      <a:noFill/>
                    </a:lnT>
                    <a:solidFill>
                      <a:schemeClr val="accent6">
                        <a:lumMod val="20000"/>
                        <a:lumOff val="80000"/>
                      </a:schemeClr>
                    </a:solidFill>
                  </a:tcPr>
                </a:tc>
                <a:tc hMerge="1">
                  <a:txBody>
                    <a:bodyPr/>
                    <a:lstStyle/>
                    <a:p>
                      <a:pPr algn="ctr"/>
                      <a:endParaRPr lang="en-US" dirty="0"/>
                    </a:p>
                  </a:txBody>
                  <a:tcPr>
                    <a:lnT w="38100" cmpd="sng">
                      <a:noFill/>
                    </a:lnT>
                    <a:solidFill>
                      <a:schemeClr val="accent6">
                        <a:lumMod val="20000"/>
                        <a:lumOff val="80000"/>
                      </a:schemeClr>
                    </a:solidFill>
                  </a:tcPr>
                </a:tc>
                <a:tc hMerge="1">
                  <a:txBody>
                    <a:bodyPr/>
                    <a:lstStyle/>
                    <a:p>
                      <a:pPr algn="ctr"/>
                      <a:endParaRPr lang="en-US"/>
                    </a:p>
                  </a:txBody>
                  <a:tcPr>
                    <a:solidFill>
                      <a:schemeClr val="accent6">
                        <a:lumMod val="20000"/>
                        <a:lumOff val="80000"/>
                      </a:schemeClr>
                    </a:solidFill>
                  </a:tcPr>
                </a:tc>
              </a:tr>
              <a:tr h="701040">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0080">
                <a:tc gridSpan="2">
                  <a:txBody>
                    <a:bodyPr/>
                    <a:lstStyle/>
                    <a:p>
                      <a:pPr algn="ctr"/>
                      <a:endParaRPr lang="en-US" sz="1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p>
                  </a:txBody>
                  <a:tcPr>
                    <a:solidFill>
                      <a:schemeClr val="accent6">
                        <a:lumMod val="20000"/>
                        <a:lumOff val="80000"/>
                      </a:schemeClr>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p>
                  </a:txBody>
                  <a:tcPr>
                    <a:solidFill>
                      <a:schemeClr val="accent6">
                        <a:lumMod val="20000"/>
                        <a:lumOff val="80000"/>
                      </a:schemeClr>
                    </a:solidFill>
                  </a:tcPr>
                </a:tc>
                <a:tc hMerge="1">
                  <a:txBody>
                    <a:bodyPr/>
                    <a:lstStyle/>
                    <a:p>
                      <a:pPr algn="ctr"/>
                      <a:endParaRPr lang="en-US"/>
                    </a:p>
                  </a:txBody>
                  <a:tcPr>
                    <a:solidFill>
                      <a:schemeClr val="accent6">
                        <a:lumMod val="20000"/>
                        <a:lumOff val="80000"/>
                      </a:schemeClr>
                    </a:solidFill>
                  </a:tcPr>
                </a:tc>
                <a:tc hMerge="1">
                  <a:txBody>
                    <a:bodyPr/>
                    <a:lstStyle/>
                    <a:p>
                      <a:pPr algn="ctr"/>
                      <a:endParaRPr lang="en-US"/>
                    </a:p>
                  </a:txBody>
                  <a:tcPr>
                    <a:solidFill>
                      <a:schemeClr val="accent6">
                        <a:lumMod val="20000"/>
                        <a:lumOff val="80000"/>
                      </a:schemeClr>
                    </a:solidFill>
                  </a:tcPr>
                </a:tc>
              </a:tr>
              <a:tr h="640080">
                <a:tc rowSpan="3">
                  <a:txBody>
                    <a:bodyPr/>
                    <a:lstStyle/>
                    <a:p>
                      <a:pPr algn="ctr"/>
                      <a:endParaRPr lang="en-US" sz="1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0080">
                <a:tc vMerge="1">
                  <a:txBody>
                    <a:bodyPr/>
                    <a:lstStyle/>
                    <a:p>
                      <a:pPr algn="ctr"/>
                      <a:endParaRPr lang="en-US" sz="1800" dirty="0"/>
                    </a:p>
                  </a:txBody>
                  <a:tcPr>
                    <a:solidFill>
                      <a:schemeClr val="accent6">
                        <a:lumMod val="20000"/>
                        <a:lumOff val="80000"/>
                      </a:schemeClr>
                    </a:solidFill>
                  </a:tcPr>
                </a:tc>
                <a:tc rowSpan="2" gridSpan="3">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pPr algn="ctr"/>
                      <a:endParaRPr lang="en-US" dirty="0"/>
                    </a:p>
                  </a:txBody>
                  <a:tcPr>
                    <a:solidFill>
                      <a:schemeClr val="accent6">
                        <a:lumMod val="20000"/>
                        <a:lumOff val="80000"/>
                      </a:schemeClr>
                    </a:solidFill>
                  </a:tcPr>
                </a:tc>
                <a:tc rowSpan="2" hMerge="1">
                  <a:txBody>
                    <a:bodyPr/>
                    <a:lstStyle/>
                    <a:p>
                      <a:pPr algn="ctr"/>
                      <a:endParaRPr lang="en-US" dirty="0"/>
                    </a:p>
                  </a:txBody>
                  <a:tcPr>
                    <a:solidFill>
                      <a:schemeClr val="accent6">
                        <a:lumMod val="20000"/>
                        <a:lumOff val="80000"/>
                      </a:schemeClr>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US"/>
                    </a:p>
                  </a:txBody>
                  <a:tcPr>
                    <a:solidFill>
                      <a:schemeClr val="accent6">
                        <a:lumMod val="20000"/>
                        <a:lumOff val="80000"/>
                      </a:schemeClr>
                    </a:solidFill>
                  </a:tcPr>
                </a:tc>
              </a:tr>
              <a:tr h="640080">
                <a:tc vMerge="1">
                  <a:txBody>
                    <a:bodyPr/>
                    <a:lstStyle/>
                    <a:p>
                      <a:pPr algn="ctr"/>
                      <a:endParaRPr lang="en-US" sz="1800" dirty="0"/>
                    </a:p>
                  </a:txBody>
                  <a:tcPr>
                    <a:solidFill>
                      <a:schemeClr val="accent6">
                        <a:lumMod val="20000"/>
                        <a:lumOff val="80000"/>
                      </a:schemeClr>
                    </a:solidFill>
                  </a:tcPr>
                </a:tc>
                <a:tc gridSpan="3" vMerge="1">
                  <a:txBody>
                    <a:bodyPr/>
                    <a:lstStyle/>
                    <a:p>
                      <a:pPr algn="ctr"/>
                      <a:endParaRPr lang="en-US" dirty="0"/>
                    </a:p>
                  </a:txBody>
                  <a:tcPr>
                    <a:lnL w="12700" cmpd="sng">
                      <a:noFill/>
                    </a:lnL>
                  </a:tcPr>
                </a:tc>
                <a:tc hMerge="1" vMerge="1">
                  <a:txBody>
                    <a:bodyPr/>
                    <a:lstStyle/>
                    <a:p>
                      <a:pPr algn="ctr"/>
                      <a:endParaRPr lang="en-US" dirty="0"/>
                    </a:p>
                  </a:txBody>
                  <a:tcPr>
                    <a:lnT w="12700" cmpd="sng">
                      <a:noFill/>
                    </a:lnT>
                    <a:solidFill>
                      <a:schemeClr val="accent6">
                        <a:lumMod val="20000"/>
                        <a:lumOff val="80000"/>
                      </a:schemeClr>
                    </a:solidFill>
                  </a:tcPr>
                </a:tc>
                <a:tc hMerge="1" vMerge="1">
                  <a:txBody>
                    <a:bodyPr/>
                    <a:lstStyle/>
                    <a:p>
                      <a:pPr algn="ctr"/>
                      <a:endParaRPr lang="en-US" dirty="0"/>
                    </a:p>
                  </a:txBody>
                  <a:tcPr>
                    <a:lnT w="12700" cmpd="sng">
                      <a:noFill/>
                    </a:lnT>
                    <a:solidFill>
                      <a:schemeClr val="accent6">
                        <a:lumMod val="20000"/>
                        <a:lumOff val="80000"/>
                      </a:schemeClr>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US" dirty="0"/>
                    </a:p>
                  </a:txBody>
                  <a:tcPr>
                    <a:solidFill>
                      <a:schemeClr val="accent6">
                        <a:lumMod val="20000"/>
                        <a:lumOff val="80000"/>
                      </a:schemeClr>
                    </a:solidFill>
                  </a:tcPr>
                </a:tc>
              </a:tr>
            </a:tbl>
          </a:graphicData>
        </a:graphic>
      </p:graphicFrame>
      <p:sp>
        <p:nvSpPr>
          <p:cNvPr id="6" name="TextBox 5"/>
          <p:cNvSpPr txBox="1"/>
          <p:nvPr/>
        </p:nvSpPr>
        <p:spPr>
          <a:xfrm>
            <a:off x="457200" y="2450068"/>
            <a:ext cx="8311250"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L      Ĩ      N     H    </a:t>
            </a:r>
            <a:r>
              <a:rPr lang="en-US" sz="2800" dirty="0" err="1" smtClean="0">
                <a:solidFill>
                  <a:srgbClr val="FF0000"/>
                </a:solidFill>
                <a:latin typeface="Times New Roman" pitchFamily="18" charset="0"/>
                <a:cs typeface="Times New Roman" pitchFamily="18" charset="0"/>
              </a:rPr>
              <a:t>H</a:t>
            </a:r>
            <a:r>
              <a:rPr lang="en-US" sz="2800" dirty="0" smtClean="0">
                <a:solidFill>
                  <a:srgbClr val="FF0000"/>
                </a:solidFill>
                <a:latin typeface="Times New Roman" pitchFamily="18" charset="0"/>
                <a:cs typeface="Times New Roman" pitchFamily="18" charset="0"/>
              </a:rPr>
              <a:t>   Ộ     I     V    Ă     N     B   Ả     N</a:t>
            </a:r>
            <a:endParaRPr lang="en-US" sz="2800" dirty="0">
              <a:solidFill>
                <a:srgbClr val="FF0000"/>
              </a:solidFill>
              <a:latin typeface="Times New Roman" pitchFamily="18" charset="0"/>
              <a:cs typeface="Times New Roman" pitchFamily="18" charset="0"/>
            </a:endParaRPr>
          </a:p>
        </p:txBody>
      </p:sp>
      <p:sp>
        <p:nvSpPr>
          <p:cNvPr id="7" name="TextBox 6"/>
          <p:cNvSpPr txBox="1"/>
          <p:nvPr/>
        </p:nvSpPr>
        <p:spPr>
          <a:xfrm>
            <a:off x="1830449" y="1232209"/>
            <a:ext cx="4985467"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T     H    Ô    N    G    T     I     N</a:t>
            </a:r>
            <a:endParaRPr lang="en-US" sz="2800" dirty="0">
              <a:solidFill>
                <a:srgbClr val="FF0000"/>
              </a:solidFill>
              <a:latin typeface="Times New Roman" pitchFamily="18" charset="0"/>
              <a:cs typeface="Times New Roman" pitchFamily="18" charset="0"/>
            </a:endParaRPr>
          </a:p>
        </p:txBody>
      </p:sp>
      <p:sp>
        <p:nvSpPr>
          <p:cNvPr id="8" name="TextBox 7"/>
          <p:cNvSpPr txBox="1"/>
          <p:nvPr/>
        </p:nvSpPr>
        <p:spPr>
          <a:xfrm>
            <a:off x="1830449" y="1864300"/>
            <a:ext cx="4196983"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D    Ạ     N   G     N    Ó    I</a:t>
            </a:r>
            <a:endParaRPr lang="en-US" sz="2800" dirty="0">
              <a:solidFill>
                <a:srgbClr val="FF0000"/>
              </a:solidFill>
              <a:latin typeface="Times New Roman" pitchFamily="18" charset="0"/>
              <a:cs typeface="Times New Roman" pitchFamily="18" charset="0"/>
            </a:endParaRPr>
          </a:p>
        </p:txBody>
      </p:sp>
      <p:sp>
        <p:nvSpPr>
          <p:cNvPr id="9" name="TextBox 8"/>
          <p:cNvSpPr txBox="1"/>
          <p:nvPr/>
        </p:nvSpPr>
        <p:spPr>
          <a:xfrm>
            <a:off x="1676400" y="3224995"/>
            <a:ext cx="4366708"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N     H     Â    N    V    Ậ     T</a:t>
            </a:r>
            <a:endParaRPr lang="en-US" sz="2800" dirty="0">
              <a:solidFill>
                <a:srgbClr val="FF0000"/>
              </a:solidFill>
              <a:latin typeface="Times New Roman" pitchFamily="18" charset="0"/>
              <a:cs typeface="Times New Roman" pitchFamily="18" charset="0"/>
            </a:endParaRPr>
          </a:p>
        </p:txBody>
      </p:sp>
      <p:sp>
        <p:nvSpPr>
          <p:cNvPr id="10" name="TextBox 9"/>
          <p:cNvSpPr txBox="1"/>
          <p:nvPr/>
        </p:nvSpPr>
        <p:spPr>
          <a:xfrm>
            <a:off x="1219200" y="3798893"/>
            <a:ext cx="6265818"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P     H    Ư    Ơ    N    G    T      I     Ệ     N</a:t>
            </a:r>
            <a:endParaRPr lang="en-US" sz="2800" dirty="0">
              <a:solidFill>
                <a:srgbClr val="FF0000"/>
              </a:solidFill>
              <a:latin typeface="Times New Roman" pitchFamily="18" charset="0"/>
              <a:cs typeface="Times New Roman" pitchFamily="18" charset="0"/>
            </a:endParaRPr>
          </a:p>
        </p:txBody>
      </p:sp>
      <p:sp>
        <p:nvSpPr>
          <p:cNvPr id="11" name="TextBox 10"/>
          <p:cNvSpPr txBox="1"/>
          <p:nvPr/>
        </p:nvSpPr>
        <p:spPr>
          <a:xfrm>
            <a:off x="3124200" y="4462790"/>
            <a:ext cx="4785284"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N    G    Ư    Ờ     I     N    Ó    I</a:t>
            </a:r>
            <a:endParaRPr lang="en-US" sz="2800" dirty="0">
              <a:solidFill>
                <a:srgbClr val="FF0000"/>
              </a:solidFill>
              <a:latin typeface="Times New Roman" pitchFamily="18" charset="0"/>
              <a:cs typeface="Times New Roman" pitchFamily="18" charset="0"/>
            </a:endParaRPr>
          </a:p>
        </p:txBody>
      </p:sp>
      <p:sp>
        <p:nvSpPr>
          <p:cNvPr id="12" name="TextBox 11"/>
          <p:cNvSpPr txBox="1"/>
          <p:nvPr/>
        </p:nvSpPr>
        <p:spPr>
          <a:xfrm>
            <a:off x="2912548" y="5087871"/>
            <a:ext cx="5206618"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     Ư    Ơ    N     G    T    Á     C</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5480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style.rotation</p:attrName>
                                        </p:attrNameLst>
                                      </p:cBhvr>
                                      <p:tavLst>
                                        <p:tav tm="0">
                                          <p:val>
                                            <p:fltVal val="90"/>
                                          </p:val>
                                        </p:tav>
                                        <p:tav tm="100000">
                                          <p:val>
                                            <p:fltVal val="0"/>
                                          </p:val>
                                        </p:tav>
                                      </p:tavLst>
                                    </p:anim>
                                    <p:animEffect transition="in" filter="fad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fltVal val="0"/>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anim calcmode="lin" valueType="num">
                                      <p:cBhvr>
                                        <p:cTn id="47" dur="1000" fill="hold"/>
                                        <p:tgtEl>
                                          <p:spTgt spid="10"/>
                                        </p:tgtEl>
                                        <p:attrNameLst>
                                          <p:attrName>style.rotation</p:attrName>
                                        </p:attrNameLst>
                                      </p:cBhvr>
                                      <p:tavLst>
                                        <p:tav tm="0">
                                          <p:val>
                                            <p:fltVal val="90"/>
                                          </p:val>
                                        </p:tav>
                                        <p:tav tm="100000">
                                          <p:val>
                                            <p:fltVal val="0"/>
                                          </p:val>
                                        </p:tav>
                                      </p:tavLst>
                                    </p:anim>
                                    <p:animEffect transition="in" filter="fade">
                                      <p:cBhvr>
                                        <p:cTn id="48" dur="1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1000" fill="hold"/>
                                        <p:tgtEl>
                                          <p:spTgt spid="11"/>
                                        </p:tgtEl>
                                        <p:attrNameLst>
                                          <p:attrName>ppt_w</p:attrName>
                                        </p:attrNameLst>
                                      </p:cBhvr>
                                      <p:tavLst>
                                        <p:tav tm="0">
                                          <p:val>
                                            <p:fltVal val="0"/>
                                          </p:val>
                                        </p:tav>
                                        <p:tav tm="100000">
                                          <p:val>
                                            <p:strVal val="#ppt_w"/>
                                          </p:val>
                                        </p:tav>
                                      </p:tavLst>
                                    </p:anim>
                                    <p:anim calcmode="lin" valueType="num">
                                      <p:cBhvr>
                                        <p:cTn id="54" dur="1000" fill="hold"/>
                                        <p:tgtEl>
                                          <p:spTgt spid="11"/>
                                        </p:tgtEl>
                                        <p:attrNameLst>
                                          <p:attrName>ppt_h</p:attrName>
                                        </p:attrNameLst>
                                      </p:cBhvr>
                                      <p:tavLst>
                                        <p:tav tm="0">
                                          <p:val>
                                            <p:fltVal val="0"/>
                                          </p:val>
                                        </p:tav>
                                        <p:tav tm="100000">
                                          <p:val>
                                            <p:strVal val="#ppt_h"/>
                                          </p:val>
                                        </p:tav>
                                      </p:tavLst>
                                    </p:anim>
                                    <p:anim calcmode="lin" valueType="num">
                                      <p:cBhvr>
                                        <p:cTn id="55" dur="1000" fill="hold"/>
                                        <p:tgtEl>
                                          <p:spTgt spid="11"/>
                                        </p:tgtEl>
                                        <p:attrNameLst>
                                          <p:attrName>style.rotation</p:attrName>
                                        </p:attrNameLst>
                                      </p:cBhvr>
                                      <p:tavLst>
                                        <p:tav tm="0">
                                          <p:val>
                                            <p:fltVal val="90"/>
                                          </p:val>
                                        </p:tav>
                                        <p:tav tm="100000">
                                          <p:val>
                                            <p:fltVal val="0"/>
                                          </p:val>
                                        </p:tav>
                                      </p:tavLst>
                                    </p:anim>
                                    <p:animEffect transition="in" filter="fade">
                                      <p:cBhvr>
                                        <p:cTn id="56" dur="10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Autofit/>
          </a:bodyPr>
          <a:lstStyle/>
          <a:p>
            <a:r>
              <a:rPr lang="en-US" b="1" dirty="0" smtClean="0">
                <a:solidFill>
                  <a:srgbClr val="7030A0"/>
                </a:solidFill>
                <a:latin typeface="Times New Roman" pitchFamily="18" charset="0"/>
                <a:cs typeface="Times New Roman" pitchFamily="18" charset="0"/>
              </a:rPr>
              <a:t>ĐẶC ĐIỂM NGÔN NGỮ NÓI </a:t>
            </a:r>
            <a:br>
              <a:rPr lang="en-US" b="1" dirty="0" smtClean="0">
                <a:solidFill>
                  <a:srgbClr val="7030A0"/>
                </a:solidFill>
                <a:latin typeface="Times New Roman" pitchFamily="18" charset="0"/>
                <a:cs typeface="Times New Roman" pitchFamily="18" charset="0"/>
              </a:rPr>
            </a:br>
            <a:r>
              <a:rPr lang="en-US" b="1" dirty="0" smtClean="0">
                <a:solidFill>
                  <a:srgbClr val="7030A0"/>
                </a:solidFill>
                <a:latin typeface="Times New Roman" pitchFamily="18" charset="0"/>
                <a:cs typeface="Times New Roman" pitchFamily="18" charset="0"/>
              </a:rPr>
              <a:t>VÀ NGÔN NGỮ VIẾT</a:t>
            </a:r>
            <a:endParaRPr lang="en-US" b="1" dirty="0">
              <a:solidFill>
                <a:srgbClr val="7030A0"/>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0" y="5715000"/>
            <a:ext cx="6400800" cy="685800"/>
          </a:xfrm>
        </p:spPr>
        <p:txBody>
          <a:bodyPr>
            <a:normAutofit/>
          </a:bodyPr>
          <a:lstStyle/>
          <a:p>
            <a:r>
              <a:rPr lang="en-US" sz="24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GIÁO VIÊN THỰC HIỆN: BÙI HẢI NGUYÊN</a:t>
            </a:r>
            <a:endParaRPr lang="en-US" sz="24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990600" y="838200"/>
            <a:ext cx="1662635" cy="584775"/>
          </a:xfrm>
          <a:prstGeom prst="rect">
            <a:avLst/>
          </a:prstGeom>
        </p:spPr>
        <p:txBody>
          <a:bodyPr wrap="none">
            <a:spAutoFit/>
          </a:bodyPr>
          <a:lstStyle/>
          <a:p>
            <a:r>
              <a:rPr lang="en-US" sz="3200" dirty="0" err="1" smtClean="0">
                <a:latin typeface="Times New Roman" pitchFamily="18" charset="0"/>
                <a:cs typeface="Times New Roman" pitchFamily="18" charset="0"/>
              </a:rPr>
              <a:t>Tiết</a:t>
            </a:r>
            <a:r>
              <a:rPr lang="en-US" sz="3200" dirty="0" smtClean="0">
                <a:latin typeface="Times New Roman" pitchFamily="18" charset="0"/>
                <a:cs typeface="Times New Roman" pitchFamily="18" charset="0"/>
              </a:rPr>
              <a:t> 26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8608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1219200"/>
            <a:ext cx="5334000" cy="944562"/>
          </a:xfrm>
        </p:spPr>
        <p:txBody>
          <a:bodyPr>
            <a:normAutofit/>
          </a:bodyPr>
          <a:lstStyle/>
          <a:p>
            <a:r>
              <a:rPr lang="en-US" sz="4000" dirty="0" smtClean="0"/>
              <a:t>I. </a:t>
            </a:r>
            <a:r>
              <a:rPr lang="en-US" sz="4000" dirty="0" err="1" smtClean="0"/>
              <a:t>Phân</a:t>
            </a:r>
            <a:r>
              <a:rPr lang="en-US" sz="4000" dirty="0" smtClean="0"/>
              <a:t> </a:t>
            </a:r>
            <a:r>
              <a:rPr lang="en-US" sz="4000" dirty="0" err="1" smtClean="0"/>
              <a:t>tích</a:t>
            </a:r>
            <a:r>
              <a:rPr lang="en-US" sz="4000" dirty="0" smtClean="0"/>
              <a:t> </a:t>
            </a:r>
            <a:r>
              <a:rPr lang="en-US" sz="4000" dirty="0" err="1" smtClean="0"/>
              <a:t>ngữ</a:t>
            </a:r>
            <a:r>
              <a:rPr lang="en-US" sz="4000" dirty="0" smtClean="0"/>
              <a:t> </a:t>
            </a:r>
            <a:r>
              <a:rPr lang="en-US" sz="4000" dirty="0" err="1" smtClean="0"/>
              <a:t>liệu</a:t>
            </a:r>
            <a:endParaRPr lang="en-US" sz="4000" dirty="0"/>
          </a:p>
        </p:txBody>
      </p:sp>
      <p:sp>
        <p:nvSpPr>
          <p:cNvPr id="3" name="Content Placeholder 2"/>
          <p:cNvSpPr>
            <a:spLocks noGrp="1"/>
          </p:cNvSpPr>
          <p:nvPr>
            <p:ph idx="1"/>
          </p:nvPr>
        </p:nvSpPr>
        <p:spPr>
          <a:xfrm>
            <a:off x="2448935" y="3200400"/>
            <a:ext cx="3200400" cy="685800"/>
          </a:xfrm>
        </p:spPr>
        <p:txBody>
          <a:bodyPr>
            <a:noAutofit/>
          </a:bodyPr>
          <a:lstStyle/>
          <a:p>
            <a:pPr marL="0" indent="0">
              <a:buNone/>
            </a:pPr>
            <a:r>
              <a:rPr lang="en-US" sz="4000" dirty="0" smtClean="0"/>
              <a:t>II. </a:t>
            </a:r>
            <a:r>
              <a:rPr lang="en-US" sz="4000" dirty="0" err="1" smtClean="0"/>
              <a:t>Kết</a:t>
            </a:r>
            <a:r>
              <a:rPr lang="en-US" sz="4000" dirty="0" smtClean="0"/>
              <a:t> </a:t>
            </a:r>
            <a:r>
              <a:rPr lang="en-US" sz="4000" dirty="0" err="1" smtClean="0"/>
              <a:t>luận</a:t>
            </a:r>
            <a:endParaRPr lang="en-US" sz="4000" dirty="0"/>
          </a:p>
        </p:txBody>
      </p:sp>
      <p:sp>
        <p:nvSpPr>
          <p:cNvPr id="4" name="TextBox 3"/>
          <p:cNvSpPr txBox="1"/>
          <p:nvPr/>
        </p:nvSpPr>
        <p:spPr>
          <a:xfrm>
            <a:off x="2438400" y="5215584"/>
            <a:ext cx="2850717" cy="707886"/>
          </a:xfrm>
          <a:prstGeom prst="rect">
            <a:avLst/>
          </a:prstGeom>
          <a:noFill/>
        </p:spPr>
        <p:txBody>
          <a:bodyPr wrap="none" rtlCol="0">
            <a:spAutoFit/>
          </a:bodyPr>
          <a:lstStyle/>
          <a:p>
            <a:r>
              <a:rPr lang="en-US" sz="4000" dirty="0" smtClean="0"/>
              <a:t>III. </a:t>
            </a:r>
            <a:r>
              <a:rPr lang="en-US" sz="4000" dirty="0" err="1" smtClean="0"/>
              <a:t>Luyện</a:t>
            </a:r>
            <a:r>
              <a:rPr lang="en-US" sz="4000" dirty="0" smtClean="0"/>
              <a:t> </a:t>
            </a:r>
            <a:r>
              <a:rPr lang="en-US" sz="4000" dirty="0" err="1" smtClean="0"/>
              <a:t>tập</a:t>
            </a:r>
            <a:endParaRPr lang="en-US" sz="4000" dirty="0"/>
          </a:p>
        </p:txBody>
      </p:sp>
    </p:spTree>
    <p:extLst>
      <p:ext uri="{BB962C8B-B14F-4D97-AF65-F5344CB8AC3E}">
        <p14:creationId xmlns:p14="http://schemas.microsoft.com/office/powerpoint/2010/main" val="171472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5410200" cy="609600"/>
          </a:xfrm>
        </p:spPr>
        <p:txBody>
          <a:bodyPr>
            <a:noAutofit/>
          </a:bodyPr>
          <a:lstStyle/>
          <a:p>
            <a:r>
              <a:rPr lang="en-US" sz="3600" dirty="0" smtClean="0">
                <a:solidFill>
                  <a:srgbClr val="FF0000"/>
                </a:solidFill>
              </a:rPr>
              <a:t>I. </a:t>
            </a:r>
            <a:r>
              <a:rPr lang="en-US" sz="3600" dirty="0" err="1" smtClean="0">
                <a:solidFill>
                  <a:srgbClr val="FF0000"/>
                </a:solidFill>
              </a:rPr>
              <a:t>Phân</a:t>
            </a:r>
            <a:r>
              <a:rPr lang="en-US" sz="3600" dirty="0" smtClean="0">
                <a:solidFill>
                  <a:srgbClr val="FF0000"/>
                </a:solidFill>
              </a:rPr>
              <a:t> </a:t>
            </a:r>
            <a:r>
              <a:rPr lang="en-US" sz="3600" dirty="0" err="1" smtClean="0">
                <a:solidFill>
                  <a:srgbClr val="FF0000"/>
                </a:solidFill>
              </a:rPr>
              <a:t>tích</a:t>
            </a:r>
            <a:r>
              <a:rPr lang="en-US" sz="3600" dirty="0" smtClean="0">
                <a:solidFill>
                  <a:srgbClr val="FF0000"/>
                </a:solidFill>
              </a:rPr>
              <a:t> </a:t>
            </a:r>
            <a:r>
              <a:rPr lang="en-US" sz="3600" dirty="0" err="1" smtClean="0">
                <a:solidFill>
                  <a:srgbClr val="FF0000"/>
                </a:solidFill>
              </a:rPr>
              <a:t>ngữ</a:t>
            </a:r>
            <a:r>
              <a:rPr lang="en-US" sz="3600" dirty="0" smtClean="0">
                <a:solidFill>
                  <a:srgbClr val="FF0000"/>
                </a:solidFill>
              </a:rPr>
              <a:t> </a:t>
            </a:r>
            <a:r>
              <a:rPr lang="en-US" sz="3600" dirty="0" err="1" smtClean="0">
                <a:solidFill>
                  <a:srgbClr val="FF0000"/>
                </a:solidFill>
              </a:rPr>
              <a:t>liệu</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1828800" y="457200"/>
            <a:ext cx="4800600" cy="741218"/>
          </a:xfrm>
        </p:spPr>
        <p:txBody>
          <a:bodyPr>
            <a:normAutofit/>
          </a:bodyPr>
          <a:lstStyle/>
          <a:p>
            <a:pPr marL="0" indent="0">
              <a:buNone/>
            </a:pPr>
            <a:r>
              <a:rPr lang="en-US" sz="3600" dirty="0" smtClean="0">
                <a:solidFill>
                  <a:srgbClr val="FF0000"/>
                </a:solidFill>
              </a:rPr>
              <a:t>1. </a:t>
            </a:r>
            <a:r>
              <a:rPr lang="en-US" sz="3600" dirty="0" err="1" smtClean="0">
                <a:solidFill>
                  <a:srgbClr val="FF0000"/>
                </a:solidFill>
              </a:rPr>
              <a:t>Ngữ</a:t>
            </a:r>
            <a:r>
              <a:rPr lang="en-US" sz="3600" dirty="0" smtClean="0">
                <a:solidFill>
                  <a:srgbClr val="FF0000"/>
                </a:solidFill>
              </a:rPr>
              <a:t> </a:t>
            </a:r>
            <a:r>
              <a:rPr lang="en-US" sz="3600" err="1" smtClean="0">
                <a:solidFill>
                  <a:srgbClr val="FF0000"/>
                </a:solidFill>
              </a:rPr>
              <a:t>liệu</a:t>
            </a:r>
            <a:r>
              <a:rPr lang="en-US" sz="3600" smtClean="0">
                <a:solidFill>
                  <a:srgbClr val="FF0000"/>
                </a:solidFill>
              </a:rPr>
              <a:t> 1</a:t>
            </a:r>
            <a:endParaRPr lang="en-US" sz="3600" dirty="0">
              <a:solidFill>
                <a:srgbClr val="FF0000"/>
              </a:solidFill>
            </a:endParaRPr>
          </a:p>
        </p:txBody>
      </p:sp>
      <p:sp>
        <p:nvSpPr>
          <p:cNvPr id="4" name="TextBox 3"/>
          <p:cNvSpPr txBox="1"/>
          <p:nvPr/>
        </p:nvSpPr>
        <p:spPr>
          <a:xfrm>
            <a:off x="1371600" y="3101322"/>
            <a:ext cx="288862" cy="646331"/>
          </a:xfrm>
          <a:prstGeom prst="rect">
            <a:avLst/>
          </a:prstGeom>
          <a:noFill/>
        </p:spPr>
        <p:txBody>
          <a:bodyPr wrap="none" rtlCol="0">
            <a:spAutoFit/>
          </a:bodyPr>
          <a:lstStyle/>
          <a:p>
            <a:r>
              <a:rPr lang="en-US" sz="3600" smtClean="0"/>
              <a:t> </a:t>
            </a:r>
            <a:endParaRPr lang="en-US" sz="3600" dirty="0"/>
          </a:p>
        </p:txBody>
      </p:sp>
      <p:sp>
        <p:nvSpPr>
          <p:cNvPr id="5" name="TextBox 4"/>
          <p:cNvSpPr txBox="1"/>
          <p:nvPr/>
        </p:nvSpPr>
        <p:spPr>
          <a:xfrm>
            <a:off x="2286000" y="3733800"/>
            <a:ext cx="237566" cy="369332"/>
          </a:xfrm>
          <a:prstGeom prst="rect">
            <a:avLst/>
          </a:prstGeom>
          <a:noFill/>
        </p:spPr>
        <p:txBody>
          <a:bodyPr wrap="none" rtlCol="0">
            <a:spAutoFit/>
          </a:bodyPr>
          <a:lstStyle/>
          <a:p>
            <a:r>
              <a:rPr lang="en-US" smtClean="0"/>
              <a:t> </a:t>
            </a:r>
            <a:endParaRPr lang="en-US" dirty="0"/>
          </a:p>
        </p:txBody>
      </p:sp>
      <p:sp>
        <p:nvSpPr>
          <p:cNvPr id="6" name="TextBox 5"/>
          <p:cNvSpPr txBox="1"/>
          <p:nvPr/>
        </p:nvSpPr>
        <p:spPr>
          <a:xfrm>
            <a:off x="381000" y="1102310"/>
            <a:ext cx="8610600" cy="3046988"/>
          </a:xfrm>
          <a:prstGeom prst="rect">
            <a:avLst/>
          </a:prstGeom>
          <a:noFill/>
        </p:spPr>
        <p:txBody>
          <a:bodyPr wrap="square" rtlCol="0">
            <a:spAutoFit/>
          </a:bodyPr>
          <a:lstStyle/>
          <a:p>
            <a:r>
              <a:rPr lang="en-US" sz="2400" smtClean="0"/>
              <a:t>      </a:t>
            </a:r>
            <a:r>
              <a:rPr lang="en-US" sz="2400" smtClean="0"/>
              <a:t>Sân trường Phan Đăng Lưu:</a:t>
            </a:r>
          </a:p>
          <a:p>
            <a:r>
              <a:rPr lang="en-US" sz="2400" i="1" smtClean="0"/>
              <a:t>Hoa: Nam ơi! Đi về thôi!</a:t>
            </a:r>
          </a:p>
          <a:p>
            <a:r>
              <a:rPr lang="en-US" sz="2400" i="1" smtClean="0"/>
              <a:t>Nam: Ừ!</a:t>
            </a:r>
          </a:p>
          <a:p>
            <a:r>
              <a:rPr lang="en-US" sz="2400" i="1" smtClean="0"/>
              <a:t>Hoa: Hôm nay được mấy điểm Văn?</a:t>
            </a:r>
          </a:p>
          <a:p>
            <a:r>
              <a:rPr lang="en-US" sz="2400" i="1" smtClean="0"/>
              <a:t>Nam: Đi chăn ngỗng đây này! (mặt phụng phịu)</a:t>
            </a:r>
          </a:p>
          <a:p>
            <a:r>
              <a:rPr lang="en-US" sz="2400" i="1" smtClean="0"/>
              <a:t>Hoa: Eo! Thế phải khao chè thôi.</a:t>
            </a:r>
          </a:p>
          <a:p>
            <a:r>
              <a:rPr lang="en-US" sz="2400" i="1" smtClean="0"/>
              <a:t>Nam: Còn lâu! (vung tay, mắt lườm Hoa) Bạn với bè!</a:t>
            </a:r>
          </a:p>
          <a:p>
            <a:r>
              <a:rPr lang="en-US" sz="2400" i="1" smtClean="0"/>
              <a:t>Hoa: Thôi mà! Campuchia nhé!</a:t>
            </a:r>
            <a:endParaRPr lang="en-US" sz="2400" i="1"/>
          </a:p>
        </p:txBody>
      </p:sp>
    </p:spTree>
    <p:extLst>
      <p:ext uri="{BB962C8B-B14F-4D97-AF65-F5344CB8AC3E}">
        <p14:creationId xmlns:p14="http://schemas.microsoft.com/office/powerpoint/2010/main" val="22197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5562600"/>
          </a:xfrm>
        </p:spPr>
        <p:txBody>
          <a:bodyPr>
            <a:noAutofit/>
          </a:bodyPr>
          <a:lstStyle/>
          <a:p>
            <a:pPr algn="l"/>
            <a:r>
              <a:rPr lang="en-US" sz="2800" i="1" dirty="0" smtClean="0"/>
              <a:t>      </a:t>
            </a:r>
            <a:r>
              <a:rPr lang="en-US" sz="2800" i="1" dirty="0" err="1" smtClean="0"/>
              <a:t>Hàng</a:t>
            </a:r>
            <a:r>
              <a:rPr lang="en-US" sz="2800" i="1" dirty="0" smtClean="0"/>
              <a:t> </a:t>
            </a:r>
            <a:r>
              <a:rPr lang="en-US" sz="2800" i="1" dirty="0" err="1" smtClean="0"/>
              <a:t>năm</a:t>
            </a:r>
            <a:r>
              <a:rPr lang="en-US" sz="2800" i="1" dirty="0" smtClean="0"/>
              <a:t>, </a:t>
            </a:r>
            <a:r>
              <a:rPr lang="en-US" sz="2800" i="1" dirty="0" err="1" smtClean="0"/>
              <a:t>cứ</a:t>
            </a:r>
            <a:r>
              <a:rPr lang="en-US" sz="2800" i="1" dirty="0" smtClean="0"/>
              <a:t> </a:t>
            </a:r>
            <a:r>
              <a:rPr lang="en-US" sz="2800" i="1" dirty="0" err="1" smtClean="0"/>
              <a:t>vào</a:t>
            </a:r>
            <a:r>
              <a:rPr lang="en-US" sz="2800" i="1" dirty="0" smtClean="0"/>
              <a:t> </a:t>
            </a:r>
            <a:r>
              <a:rPr lang="en-US" sz="2800" i="1" dirty="0" err="1" smtClean="0"/>
              <a:t>cuối</a:t>
            </a:r>
            <a:r>
              <a:rPr lang="en-US" sz="2800" i="1" dirty="0" smtClean="0"/>
              <a:t> </a:t>
            </a:r>
            <a:r>
              <a:rPr lang="en-US" sz="2800" i="1" dirty="0" err="1" smtClean="0"/>
              <a:t>thu</a:t>
            </a:r>
            <a:r>
              <a:rPr lang="en-US" sz="2800" i="1" dirty="0" smtClean="0"/>
              <a:t>, </a:t>
            </a:r>
            <a:r>
              <a:rPr lang="en-US" sz="2800" i="1" dirty="0" err="1" smtClean="0"/>
              <a:t>lá</a:t>
            </a:r>
            <a:r>
              <a:rPr lang="en-US" sz="2800" i="1" dirty="0" smtClean="0"/>
              <a:t> </a:t>
            </a:r>
            <a:r>
              <a:rPr lang="en-US" sz="2800" i="1" dirty="0" err="1" smtClean="0"/>
              <a:t>ngoài</a:t>
            </a:r>
            <a:r>
              <a:rPr lang="en-US" sz="2800" i="1" dirty="0" smtClean="0"/>
              <a:t> </a:t>
            </a:r>
            <a:r>
              <a:rPr lang="en-US" sz="2800" i="1" dirty="0" err="1" smtClean="0"/>
              <a:t>đường</a:t>
            </a:r>
            <a:r>
              <a:rPr lang="en-US" sz="2800" i="1" dirty="0" smtClean="0"/>
              <a:t> </a:t>
            </a:r>
            <a:r>
              <a:rPr lang="en-US" sz="2800" i="1" dirty="0" err="1" smtClean="0"/>
              <a:t>rụng</a:t>
            </a:r>
            <a:r>
              <a:rPr lang="en-US" sz="2800" i="1" dirty="0" smtClean="0"/>
              <a:t>  </a:t>
            </a:r>
            <a:r>
              <a:rPr lang="en-US" sz="2800" i="1" dirty="0" err="1" smtClean="0"/>
              <a:t>nhiều</a:t>
            </a:r>
            <a:r>
              <a:rPr lang="en-US" sz="2800" i="1" dirty="0" smtClean="0"/>
              <a:t> </a:t>
            </a:r>
            <a:r>
              <a:rPr lang="en-US" sz="2800" i="1" dirty="0" err="1" smtClean="0"/>
              <a:t>và</a:t>
            </a:r>
            <a:r>
              <a:rPr lang="en-US" sz="2800" i="1" dirty="0" smtClean="0"/>
              <a:t> </a:t>
            </a:r>
            <a:r>
              <a:rPr lang="en-US" sz="2800" i="1" dirty="0" err="1" smtClean="0"/>
              <a:t>trên</a:t>
            </a:r>
            <a:r>
              <a:rPr lang="en-US" sz="2800" i="1" dirty="0" smtClean="0"/>
              <a:t> </a:t>
            </a:r>
            <a:r>
              <a:rPr lang="en-US" sz="2800" i="1" dirty="0" err="1" smtClean="0"/>
              <a:t>không</a:t>
            </a:r>
            <a:r>
              <a:rPr lang="en-US" sz="2800" i="1" dirty="0" smtClean="0"/>
              <a:t> </a:t>
            </a:r>
            <a:r>
              <a:rPr lang="en-US" sz="2800" i="1" dirty="0" err="1" smtClean="0"/>
              <a:t>có</a:t>
            </a:r>
            <a:r>
              <a:rPr lang="en-US" sz="2800" i="1" dirty="0" smtClean="0"/>
              <a:t> </a:t>
            </a:r>
            <a:r>
              <a:rPr lang="en-US" sz="2800" i="1" dirty="0" err="1" smtClean="0"/>
              <a:t>những</a:t>
            </a:r>
            <a:r>
              <a:rPr lang="en-US" sz="2800" i="1" dirty="0" smtClean="0"/>
              <a:t> </a:t>
            </a:r>
            <a:r>
              <a:rPr lang="en-US" sz="2800" i="1" dirty="0" err="1" smtClean="0"/>
              <a:t>đám</a:t>
            </a:r>
            <a:r>
              <a:rPr lang="en-US" sz="2800" i="1" dirty="0" smtClean="0"/>
              <a:t> </a:t>
            </a:r>
            <a:r>
              <a:rPr lang="en-US" sz="2800" i="1" dirty="0" err="1" smtClean="0"/>
              <a:t>mây</a:t>
            </a:r>
            <a:r>
              <a:rPr lang="en-US" sz="2800" i="1" dirty="0" smtClean="0"/>
              <a:t> </a:t>
            </a:r>
            <a:r>
              <a:rPr lang="en-US" sz="2800" i="1" dirty="0" err="1" smtClean="0"/>
              <a:t>bàng</a:t>
            </a:r>
            <a:r>
              <a:rPr lang="en-US" sz="2800" i="1" dirty="0" smtClean="0"/>
              <a:t> </a:t>
            </a:r>
            <a:r>
              <a:rPr lang="en-US" sz="2800" i="1" dirty="0" err="1" smtClean="0"/>
              <a:t>bạc</a:t>
            </a:r>
            <a:r>
              <a:rPr lang="en-US" sz="2800" i="1" dirty="0" smtClean="0"/>
              <a:t>, </a:t>
            </a:r>
            <a:r>
              <a:rPr lang="en-US" sz="2800" i="1" dirty="0" err="1" smtClean="0"/>
              <a:t>lòng</a:t>
            </a:r>
            <a:r>
              <a:rPr lang="en-US" sz="2800" i="1" dirty="0" smtClean="0"/>
              <a:t> </a:t>
            </a:r>
            <a:r>
              <a:rPr lang="en-US" sz="2800" i="1" dirty="0" err="1" smtClean="0"/>
              <a:t>tôi</a:t>
            </a:r>
            <a:r>
              <a:rPr lang="en-US" sz="2800" i="1" dirty="0" smtClean="0"/>
              <a:t> </a:t>
            </a:r>
            <a:r>
              <a:rPr lang="en-US" sz="2800" i="1" dirty="0" err="1" smtClean="0"/>
              <a:t>lại</a:t>
            </a:r>
            <a:r>
              <a:rPr lang="en-US" sz="2800" i="1" dirty="0" smtClean="0"/>
              <a:t> </a:t>
            </a:r>
            <a:r>
              <a:rPr lang="en-US" sz="2800" i="1" dirty="0" err="1" smtClean="0"/>
              <a:t>nao</a:t>
            </a:r>
            <a:r>
              <a:rPr lang="en-US" sz="2800" i="1" dirty="0" smtClean="0"/>
              <a:t> </a:t>
            </a:r>
            <a:r>
              <a:rPr lang="en-US" sz="2800" i="1" dirty="0" err="1" smtClean="0"/>
              <a:t>nức</a:t>
            </a:r>
            <a:r>
              <a:rPr lang="en-US" sz="2800" i="1" dirty="0" smtClean="0"/>
              <a:t> </a:t>
            </a:r>
            <a:r>
              <a:rPr lang="en-US" sz="2800" i="1" dirty="0" err="1" smtClean="0"/>
              <a:t>những</a:t>
            </a:r>
            <a:r>
              <a:rPr lang="en-US" sz="2800" i="1" dirty="0" smtClean="0"/>
              <a:t> </a:t>
            </a:r>
            <a:r>
              <a:rPr lang="en-US" sz="2800" i="1" dirty="0" err="1" smtClean="0"/>
              <a:t>kỉ</a:t>
            </a:r>
            <a:r>
              <a:rPr lang="en-US" sz="2800" i="1" dirty="0" smtClean="0"/>
              <a:t> </a:t>
            </a:r>
            <a:r>
              <a:rPr lang="en-US" sz="2800" i="1" dirty="0" err="1" smtClean="0"/>
              <a:t>niệm</a:t>
            </a:r>
            <a:r>
              <a:rPr lang="en-US" sz="2800" i="1" dirty="0" smtClean="0"/>
              <a:t> </a:t>
            </a:r>
            <a:r>
              <a:rPr lang="en-US" sz="2800" i="1" dirty="0" err="1" smtClean="0"/>
              <a:t>mơn</a:t>
            </a:r>
            <a:r>
              <a:rPr lang="en-US" sz="2800" i="1" dirty="0" smtClean="0"/>
              <a:t> man </a:t>
            </a:r>
            <a:r>
              <a:rPr lang="en-US" sz="2800" i="1" dirty="0" err="1" smtClean="0"/>
              <a:t>của</a:t>
            </a:r>
            <a:r>
              <a:rPr lang="en-US" sz="2800" i="1" dirty="0" smtClean="0"/>
              <a:t> </a:t>
            </a:r>
            <a:r>
              <a:rPr lang="en-US" sz="2800" i="1" dirty="0" err="1" smtClean="0"/>
              <a:t>buổi</a:t>
            </a:r>
            <a:r>
              <a:rPr lang="en-US" sz="2800" i="1" dirty="0" smtClean="0"/>
              <a:t>  </a:t>
            </a:r>
            <a:r>
              <a:rPr lang="en-US" sz="2800" i="1" dirty="0" err="1" smtClean="0"/>
              <a:t>tựu</a:t>
            </a:r>
            <a:r>
              <a:rPr lang="en-US" sz="2800" i="1" dirty="0" smtClean="0"/>
              <a:t/>
            </a:r>
            <a:br>
              <a:rPr lang="en-US" sz="2800" i="1" dirty="0" smtClean="0"/>
            </a:br>
            <a:r>
              <a:rPr lang="en-US" sz="2800" i="1" dirty="0" smtClean="0"/>
              <a:t> </a:t>
            </a:r>
            <a:r>
              <a:rPr lang="en-US" sz="2800" i="1" dirty="0" err="1" smtClean="0"/>
              <a:t>trường</a:t>
            </a:r>
            <a:r>
              <a:rPr lang="en-US" sz="2800" i="1" dirty="0" smtClean="0"/>
              <a:t>.</a:t>
            </a:r>
            <a:br>
              <a:rPr lang="en-US" sz="2800" i="1" dirty="0" smtClean="0"/>
            </a:br>
            <a:r>
              <a:rPr lang="en-US" sz="2800" i="1" dirty="0" smtClean="0"/>
              <a:t>      </a:t>
            </a:r>
            <a:r>
              <a:rPr lang="en-US" sz="2800" i="1" dirty="0" err="1" smtClean="0"/>
              <a:t>Tôi</a:t>
            </a:r>
            <a:r>
              <a:rPr lang="en-US" sz="2800" i="1" dirty="0" smtClean="0"/>
              <a:t> </a:t>
            </a:r>
            <a:r>
              <a:rPr lang="en-US" sz="2800" i="1" dirty="0" err="1" smtClean="0"/>
              <a:t>quên</a:t>
            </a:r>
            <a:r>
              <a:rPr lang="en-US" sz="2800" i="1" dirty="0" smtClean="0"/>
              <a:t> </a:t>
            </a:r>
            <a:r>
              <a:rPr lang="en-US" sz="2800" i="1" dirty="0" err="1" smtClean="0"/>
              <a:t>thế</a:t>
            </a:r>
            <a:r>
              <a:rPr lang="en-US" sz="2800" i="1" dirty="0" smtClean="0"/>
              <a:t> </a:t>
            </a:r>
            <a:r>
              <a:rPr lang="en-US" sz="2800" i="1" dirty="0" err="1" smtClean="0"/>
              <a:t>nào</a:t>
            </a:r>
            <a:r>
              <a:rPr lang="en-US" sz="2800" i="1" dirty="0" smtClean="0"/>
              <a:t> </a:t>
            </a:r>
            <a:r>
              <a:rPr lang="en-US" sz="2800" i="1" dirty="0" err="1" smtClean="0"/>
              <a:t>được</a:t>
            </a:r>
            <a:r>
              <a:rPr lang="en-US" sz="2800" i="1" dirty="0" smtClean="0"/>
              <a:t> </a:t>
            </a:r>
            <a:r>
              <a:rPr lang="en-US" sz="2800" i="1" dirty="0" err="1" smtClean="0"/>
              <a:t>những</a:t>
            </a:r>
            <a:r>
              <a:rPr lang="en-US" sz="2800" i="1" dirty="0" smtClean="0"/>
              <a:t> </a:t>
            </a:r>
            <a:r>
              <a:rPr lang="en-US" sz="2800" i="1" dirty="0" err="1" smtClean="0"/>
              <a:t>cảm</a:t>
            </a:r>
            <a:r>
              <a:rPr lang="en-US" sz="2800" i="1" dirty="0" smtClean="0"/>
              <a:t> </a:t>
            </a:r>
            <a:r>
              <a:rPr lang="en-US" sz="2800" i="1" dirty="0" err="1" smtClean="0"/>
              <a:t>giác</a:t>
            </a:r>
            <a:r>
              <a:rPr lang="en-US" sz="2800" i="1" dirty="0" smtClean="0"/>
              <a:t> </a:t>
            </a:r>
            <a:r>
              <a:rPr lang="en-US" sz="2800" i="1" dirty="0" err="1" smtClean="0"/>
              <a:t>trong</a:t>
            </a:r>
            <a:r>
              <a:rPr lang="en-US" sz="2800" i="1" dirty="0" smtClean="0"/>
              <a:t> </a:t>
            </a:r>
            <a:r>
              <a:rPr lang="en-US" sz="2800" i="1" dirty="0" err="1" smtClean="0"/>
              <a:t>sáng</a:t>
            </a:r>
            <a:r>
              <a:rPr lang="en-US" sz="2800" i="1" dirty="0" smtClean="0"/>
              <a:t> </a:t>
            </a:r>
            <a:r>
              <a:rPr lang="en-US" sz="2800" i="1" dirty="0" err="1" smtClean="0"/>
              <a:t>ấy</a:t>
            </a:r>
            <a:r>
              <a:rPr lang="en-US" sz="2800" i="1" dirty="0" smtClean="0"/>
              <a:t> </a:t>
            </a:r>
            <a:r>
              <a:rPr lang="en-US" sz="2800" i="1" dirty="0" err="1" smtClean="0"/>
              <a:t>nảy</a:t>
            </a:r>
            <a:r>
              <a:rPr lang="en-US" sz="2800" i="1" dirty="0" smtClean="0"/>
              <a:t> </a:t>
            </a:r>
            <a:r>
              <a:rPr lang="en-US" sz="2800" i="1" dirty="0" err="1" smtClean="0"/>
              <a:t>nở</a:t>
            </a:r>
            <a:r>
              <a:rPr lang="en-US" sz="2800" i="1" dirty="0" smtClean="0"/>
              <a:t> </a:t>
            </a:r>
            <a:r>
              <a:rPr lang="en-US" sz="2800" i="1" dirty="0" err="1" smtClean="0"/>
              <a:t>trong</a:t>
            </a:r>
            <a:r>
              <a:rPr lang="en-US" sz="2800" i="1" dirty="0" smtClean="0"/>
              <a:t> </a:t>
            </a:r>
            <a:r>
              <a:rPr lang="en-US" sz="2800" i="1" dirty="0" err="1" smtClean="0"/>
              <a:t>lòng</a:t>
            </a:r>
            <a:r>
              <a:rPr lang="en-US" sz="2800" i="1" dirty="0" smtClean="0"/>
              <a:t> </a:t>
            </a:r>
            <a:r>
              <a:rPr lang="en-US" sz="2800" i="1" dirty="0" err="1" smtClean="0"/>
              <a:t>tôi</a:t>
            </a:r>
            <a:r>
              <a:rPr lang="en-US" sz="2800" i="1" dirty="0" smtClean="0"/>
              <a:t> </a:t>
            </a:r>
            <a:r>
              <a:rPr lang="en-US" sz="2800" i="1" dirty="0" err="1" smtClean="0"/>
              <a:t>như</a:t>
            </a:r>
            <a:r>
              <a:rPr lang="en-US" sz="2800" i="1" dirty="0" smtClean="0"/>
              <a:t> </a:t>
            </a:r>
            <a:r>
              <a:rPr lang="en-US" sz="2800" i="1" dirty="0" err="1" smtClean="0"/>
              <a:t>mấy</a:t>
            </a:r>
            <a:r>
              <a:rPr lang="en-US" sz="2800" i="1" dirty="0" smtClean="0"/>
              <a:t> </a:t>
            </a:r>
            <a:r>
              <a:rPr lang="en-US" sz="2800" i="1" dirty="0" err="1" smtClean="0"/>
              <a:t>cánh</a:t>
            </a:r>
            <a:r>
              <a:rPr lang="en-US" sz="2800" i="1" dirty="0" smtClean="0"/>
              <a:t> </a:t>
            </a:r>
            <a:r>
              <a:rPr lang="en-US" sz="2800" i="1" dirty="0" err="1" smtClean="0"/>
              <a:t>hoa</a:t>
            </a:r>
            <a:r>
              <a:rPr lang="en-US" sz="2800" i="1" dirty="0" smtClean="0"/>
              <a:t> </a:t>
            </a:r>
            <a:r>
              <a:rPr lang="en-US" sz="2800" i="1" dirty="0" err="1" smtClean="0"/>
              <a:t>tươi</a:t>
            </a:r>
            <a:r>
              <a:rPr lang="en-US" sz="2800" i="1" dirty="0" smtClean="0"/>
              <a:t> </a:t>
            </a:r>
            <a:r>
              <a:rPr lang="en-US" sz="2800" i="1" dirty="0" err="1" smtClean="0"/>
              <a:t>mỉm</a:t>
            </a:r>
            <a:r>
              <a:rPr lang="en-US" sz="2800" i="1" dirty="0" smtClean="0"/>
              <a:t> </a:t>
            </a:r>
            <a:r>
              <a:rPr lang="en-US" sz="2800" i="1" dirty="0" err="1" smtClean="0"/>
              <a:t>cười</a:t>
            </a:r>
            <a:r>
              <a:rPr lang="en-US" sz="2800" i="1" dirty="0" smtClean="0"/>
              <a:t> </a:t>
            </a:r>
            <a:r>
              <a:rPr lang="en-US" sz="2800" i="1" dirty="0" err="1" smtClean="0"/>
              <a:t>giữa</a:t>
            </a:r>
            <a:r>
              <a:rPr lang="en-US" sz="2800" i="1" dirty="0" smtClean="0"/>
              <a:t> </a:t>
            </a:r>
            <a:r>
              <a:rPr lang="en-US" sz="2800" i="1" dirty="0" err="1" smtClean="0"/>
              <a:t>bầu</a:t>
            </a:r>
            <a:r>
              <a:rPr lang="en-US" sz="2800" i="1" dirty="0" smtClean="0"/>
              <a:t> </a:t>
            </a:r>
            <a:r>
              <a:rPr lang="en-US" sz="2800" i="1" dirty="0" err="1" smtClean="0"/>
              <a:t>trời</a:t>
            </a:r>
            <a:r>
              <a:rPr lang="en-US" sz="2800" i="1" dirty="0" smtClean="0"/>
              <a:t> </a:t>
            </a:r>
            <a:r>
              <a:rPr lang="en-US" sz="2800" i="1" dirty="0" err="1" smtClean="0"/>
              <a:t>quang</a:t>
            </a:r>
            <a:r>
              <a:rPr lang="en-US" sz="2800" i="1" dirty="0" smtClean="0"/>
              <a:t> </a:t>
            </a:r>
            <a:r>
              <a:rPr lang="en-US" sz="2800" i="1" dirty="0" err="1" smtClean="0"/>
              <a:t>đãng</a:t>
            </a:r>
            <a:r>
              <a:rPr lang="en-US" sz="2800" i="1" dirty="0" smtClean="0"/>
              <a:t>.</a:t>
            </a:r>
            <a:br>
              <a:rPr lang="en-US" sz="2800" i="1" dirty="0" smtClean="0"/>
            </a:br>
            <a:r>
              <a:rPr lang="en-US" sz="2800" i="1" dirty="0" smtClean="0"/>
              <a:t>      </a:t>
            </a:r>
            <a:r>
              <a:rPr lang="en-US" sz="2800" i="1" dirty="0" err="1" smtClean="0"/>
              <a:t>Những</a:t>
            </a:r>
            <a:r>
              <a:rPr lang="en-US" sz="2800" i="1" dirty="0" smtClean="0"/>
              <a:t> ý </a:t>
            </a:r>
            <a:r>
              <a:rPr lang="en-US" sz="2800" i="1" dirty="0" err="1" smtClean="0"/>
              <a:t>tưởng</a:t>
            </a:r>
            <a:r>
              <a:rPr lang="en-US" sz="2800" i="1" dirty="0" smtClean="0"/>
              <a:t> </a:t>
            </a:r>
            <a:r>
              <a:rPr lang="en-US" sz="2800" i="1" dirty="0" err="1" smtClean="0"/>
              <a:t>ấy</a:t>
            </a:r>
            <a:r>
              <a:rPr lang="en-US" sz="2800" i="1" dirty="0" smtClean="0"/>
              <a:t> </a:t>
            </a:r>
            <a:r>
              <a:rPr lang="en-US" sz="2800" i="1" dirty="0" err="1" smtClean="0"/>
              <a:t>tôi</a:t>
            </a:r>
            <a:r>
              <a:rPr lang="en-US" sz="2800" i="1" dirty="0" smtClean="0"/>
              <a:t> </a:t>
            </a:r>
            <a:r>
              <a:rPr lang="en-US" sz="2800" i="1" dirty="0" err="1" smtClean="0"/>
              <a:t>chưa</a:t>
            </a:r>
            <a:r>
              <a:rPr lang="en-US" sz="2800" i="1" dirty="0" smtClean="0"/>
              <a:t> </a:t>
            </a:r>
            <a:r>
              <a:rPr lang="en-US" sz="2800" i="1" dirty="0" err="1" smtClean="0"/>
              <a:t>lần</a:t>
            </a:r>
            <a:r>
              <a:rPr lang="en-US" sz="2800" i="1" dirty="0" smtClean="0"/>
              <a:t> </a:t>
            </a:r>
            <a:r>
              <a:rPr lang="en-US" sz="2800" i="1" dirty="0" err="1" smtClean="0"/>
              <a:t>nào</a:t>
            </a:r>
            <a:r>
              <a:rPr lang="en-US" sz="2800" i="1" dirty="0" smtClean="0"/>
              <a:t> </a:t>
            </a:r>
            <a:r>
              <a:rPr lang="en-US" sz="2800" i="1" dirty="0" err="1" smtClean="0"/>
              <a:t>ghi</a:t>
            </a:r>
            <a:r>
              <a:rPr lang="en-US" sz="2800" i="1" dirty="0" smtClean="0"/>
              <a:t> </a:t>
            </a:r>
            <a:r>
              <a:rPr lang="en-US" sz="2800" i="1" dirty="0" err="1" smtClean="0"/>
              <a:t>lên</a:t>
            </a:r>
            <a:r>
              <a:rPr lang="en-US" sz="2800" i="1" dirty="0" smtClean="0"/>
              <a:t> </a:t>
            </a:r>
            <a:r>
              <a:rPr lang="en-US" sz="2800" i="1" dirty="0" err="1" smtClean="0"/>
              <a:t>giấy</a:t>
            </a:r>
            <a:r>
              <a:rPr lang="en-US" sz="2800" i="1" dirty="0" smtClean="0"/>
              <a:t>, </a:t>
            </a:r>
            <a:r>
              <a:rPr lang="en-US" sz="2800" i="1" dirty="0" err="1" smtClean="0"/>
              <a:t>vì</a:t>
            </a:r>
            <a:r>
              <a:rPr lang="en-US" sz="2800" i="1" dirty="0" smtClean="0"/>
              <a:t> </a:t>
            </a:r>
            <a:r>
              <a:rPr lang="en-US" sz="2800" i="1" dirty="0" err="1" smtClean="0"/>
              <a:t>hồi</a:t>
            </a:r>
            <a:r>
              <a:rPr lang="en-US" sz="2800" i="1" dirty="0" smtClean="0"/>
              <a:t> </a:t>
            </a:r>
            <a:r>
              <a:rPr lang="en-US" sz="2800" i="1" dirty="0" err="1" smtClean="0"/>
              <a:t>ấy</a:t>
            </a:r>
            <a:r>
              <a:rPr lang="en-US" sz="2800" i="1" dirty="0" smtClean="0"/>
              <a:t> </a:t>
            </a:r>
            <a:r>
              <a:rPr lang="en-US" sz="2800" i="1" dirty="0" err="1" smtClean="0"/>
              <a:t>tôi</a:t>
            </a:r>
            <a:r>
              <a:rPr lang="en-US" sz="2800" i="1" dirty="0" smtClean="0"/>
              <a:t> </a:t>
            </a:r>
            <a:r>
              <a:rPr lang="en-US" sz="2800" i="1" dirty="0" err="1" smtClean="0"/>
              <a:t>không</a:t>
            </a:r>
            <a:r>
              <a:rPr lang="en-US" sz="2800" i="1" dirty="0" smtClean="0"/>
              <a:t> </a:t>
            </a:r>
            <a:r>
              <a:rPr lang="en-US" sz="2800" i="1" dirty="0" err="1" smtClean="0"/>
              <a:t>biết</a:t>
            </a:r>
            <a:r>
              <a:rPr lang="en-US" sz="2800" i="1" dirty="0" smtClean="0"/>
              <a:t> </a:t>
            </a:r>
            <a:r>
              <a:rPr lang="en-US" sz="2800" i="1" dirty="0" err="1" smtClean="0"/>
              <a:t>ghi</a:t>
            </a:r>
            <a:r>
              <a:rPr lang="en-US" sz="2800" i="1" dirty="0" smtClean="0"/>
              <a:t> </a:t>
            </a:r>
            <a:r>
              <a:rPr lang="en-US" sz="2800" i="1" dirty="0" err="1" smtClean="0"/>
              <a:t>và</a:t>
            </a:r>
            <a:r>
              <a:rPr lang="en-US" sz="2800" i="1" dirty="0" smtClean="0"/>
              <a:t> </a:t>
            </a:r>
            <a:r>
              <a:rPr lang="en-US" sz="2800" i="1" dirty="0" err="1" smtClean="0"/>
              <a:t>ngày</a:t>
            </a:r>
            <a:r>
              <a:rPr lang="en-US" sz="2800" i="1" dirty="0" smtClean="0"/>
              <a:t> nay </a:t>
            </a:r>
            <a:r>
              <a:rPr lang="en-US" sz="2800" i="1" dirty="0" err="1" smtClean="0"/>
              <a:t>tôi</a:t>
            </a:r>
            <a:r>
              <a:rPr lang="en-US" sz="2800" i="1" dirty="0" smtClean="0"/>
              <a:t> </a:t>
            </a:r>
            <a:r>
              <a:rPr lang="en-US" sz="2800" i="1" dirty="0" err="1" smtClean="0"/>
              <a:t>không</a:t>
            </a:r>
            <a:r>
              <a:rPr lang="en-US" sz="2800" i="1" dirty="0" smtClean="0"/>
              <a:t> </a:t>
            </a:r>
            <a:r>
              <a:rPr lang="en-US" sz="2800" i="1" dirty="0" err="1" smtClean="0"/>
              <a:t>nhớ</a:t>
            </a:r>
            <a:r>
              <a:rPr lang="en-US" sz="2800" i="1" dirty="0" smtClean="0"/>
              <a:t> </a:t>
            </a:r>
            <a:r>
              <a:rPr lang="en-US" sz="2800" i="1" dirty="0" err="1" smtClean="0"/>
              <a:t>hết</a:t>
            </a:r>
            <a:r>
              <a:rPr lang="en-US" sz="2800" i="1" dirty="0" smtClean="0"/>
              <a:t>. </a:t>
            </a:r>
            <a:r>
              <a:rPr lang="en-US" sz="2800" i="1" dirty="0" err="1" smtClean="0"/>
              <a:t>Nhưng</a:t>
            </a:r>
            <a:r>
              <a:rPr lang="en-US" sz="2800" i="1" dirty="0" smtClean="0"/>
              <a:t> </a:t>
            </a:r>
            <a:r>
              <a:rPr lang="en-US" sz="2800" i="1" dirty="0" err="1" smtClean="0"/>
              <a:t>mỗi</a:t>
            </a:r>
            <a:r>
              <a:rPr lang="en-US" sz="2800" i="1" dirty="0" smtClean="0"/>
              <a:t> </a:t>
            </a:r>
            <a:r>
              <a:rPr lang="en-US" sz="2800" i="1" dirty="0" err="1" smtClean="0"/>
              <a:t>lần</a:t>
            </a:r>
            <a:r>
              <a:rPr lang="en-US" sz="2800" i="1" dirty="0" smtClean="0"/>
              <a:t> </a:t>
            </a:r>
            <a:r>
              <a:rPr lang="en-US" sz="2800" i="1" dirty="0" err="1" smtClean="0"/>
              <a:t>nhìn</a:t>
            </a:r>
            <a:r>
              <a:rPr lang="en-US" sz="2800" i="1" dirty="0" smtClean="0"/>
              <a:t> </a:t>
            </a:r>
            <a:r>
              <a:rPr lang="en-US" sz="2800" i="1" dirty="0" err="1" smtClean="0"/>
              <a:t>thấy</a:t>
            </a:r>
            <a:r>
              <a:rPr lang="en-US" sz="2800" i="1" dirty="0" smtClean="0"/>
              <a:t> </a:t>
            </a:r>
            <a:r>
              <a:rPr lang="en-US" sz="2800" i="1" dirty="0" err="1" smtClean="0"/>
              <a:t>mấy</a:t>
            </a:r>
            <a:r>
              <a:rPr lang="en-US" sz="2800" i="1" dirty="0" smtClean="0"/>
              <a:t> </a:t>
            </a:r>
            <a:r>
              <a:rPr lang="en-US" sz="2800" i="1" dirty="0" err="1" smtClean="0"/>
              <a:t>em</a:t>
            </a:r>
            <a:r>
              <a:rPr lang="en-US" sz="2800" i="1" dirty="0" smtClean="0"/>
              <a:t> </a:t>
            </a:r>
            <a:r>
              <a:rPr lang="en-US" sz="2800" i="1" dirty="0" err="1" smtClean="0"/>
              <a:t>nhỏ</a:t>
            </a:r>
            <a:r>
              <a:rPr lang="en-US" sz="2800" i="1" dirty="0" smtClean="0"/>
              <a:t> </a:t>
            </a:r>
            <a:r>
              <a:rPr lang="en-US" sz="2800" i="1" dirty="0" err="1" smtClean="0"/>
              <a:t>rụt</a:t>
            </a:r>
            <a:r>
              <a:rPr lang="en-US" sz="2800" i="1" dirty="0" smtClean="0"/>
              <a:t> </a:t>
            </a:r>
            <a:r>
              <a:rPr lang="en-US" sz="2800" i="1" dirty="0" err="1" smtClean="0"/>
              <a:t>rè</a:t>
            </a:r>
            <a:r>
              <a:rPr lang="en-US" sz="2800" i="1" dirty="0" smtClean="0"/>
              <a:t> </a:t>
            </a:r>
            <a:r>
              <a:rPr lang="en-US" sz="2800" i="1" dirty="0" err="1" smtClean="0"/>
              <a:t>núp</a:t>
            </a:r>
            <a:r>
              <a:rPr lang="en-US" sz="2800" i="1" dirty="0" smtClean="0"/>
              <a:t> </a:t>
            </a:r>
            <a:r>
              <a:rPr lang="en-US" sz="2800" i="1" dirty="0" err="1" smtClean="0"/>
              <a:t>dưới</a:t>
            </a:r>
            <a:r>
              <a:rPr lang="en-US" sz="2800" i="1" dirty="0" smtClean="0"/>
              <a:t> </a:t>
            </a:r>
            <a:r>
              <a:rPr lang="en-US" sz="2800" i="1" dirty="0" err="1" smtClean="0"/>
              <a:t>nón</a:t>
            </a:r>
            <a:r>
              <a:rPr lang="en-US" sz="2800" i="1" dirty="0" smtClean="0"/>
              <a:t> </a:t>
            </a:r>
            <a:r>
              <a:rPr lang="en-US" sz="2800" i="1" dirty="0" err="1" smtClean="0"/>
              <a:t>mẹ</a:t>
            </a:r>
            <a:r>
              <a:rPr lang="en-US" sz="2800" i="1" dirty="0" smtClean="0"/>
              <a:t> </a:t>
            </a:r>
            <a:r>
              <a:rPr lang="en-US" sz="2800" i="1" dirty="0" err="1" smtClean="0"/>
              <a:t>lần</a:t>
            </a:r>
            <a:r>
              <a:rPr lang="en-US" sz="2800" i="1" dirty="0" smtClean="0"/>
              <a:t> </a:t>
            </a:r>
            <a:r>
              <a:rPr lang="en-US" sz="2800" i="1" dirty="0" err="1" smtClean="0"/>
              <a:t>đầu</a:t>
            </a:r>
            <a:r>
              <a:rPr lang="en-US" sz="2800" i="1" dirty="0" smtClean="0"/>
              <a:t> </a:t>
            </a:r>
            <a:r>
              <a:rPr lang="en-US" sz="2800" i="1" dirty="0" err="1" smtClean="0"/>
              <a:t>tiên</a:t>
            </a:r>
            <a:r>
              <a:rPr lang="en-US" sz="2800" i="1" dirty="0" smtClean="0"/>
              <a:t> </a:t>
            </a:r>
            <a:r>
              <a:rPr lang="en-US" sz="2800" i="1" dirty="0" err="1" smtClean="0"/>
              <a:t>đi</a:t>
            </a:r>
            <a:r>
              <a:rPr lang="en-US" sz="2800" i="1" dirty="0" smtClean="0"/>
              <a:t> </a:t>
            </a:r>
            <a:r>
              <a:rPr lang="en-US" sz="2800" i="1" dirty="0" err="1" smtClean="0"/>
              <a:t>đến</a:t>
            </a:r>
            <a:r>
              <a:rPr lang="en-US" sz="2800" i="1" dirty="0" smtClean="0"/>
              <a:t> </a:t>
            </a:r>
            <a:r>
              <a:rPr lang="en-US" sz="2800" i="1" dirty="0" err="1" smtClean="0"/>
              <a:t>trường</a:t>
            </a:r>
            <a:r>
              <a:rPr lang="en-US" sz="2800" i="1" dirty="0" smtClean="0"/>
              <a:t>, </a:t>
            </a:r>
            <a:r>
              <a:rPr lang="en-US" sz="2800" i="1" dirty="0" err="1" smtClean="0"/>
              <a:t>lòng</a:t>
            </a:r>
            <a:r>
              <a:rPr lang="en-US" sz="2800" i="1" dirty="0" smtClean="0"/>
              <a:t> </a:t>
            </a:r>
            <a:r>
              <a:rPr lang="en-US" sz="2800" i="1" dirty="0" err="1" smtClean="0"/>
              <a:t>tôi</a:t>
            </a:r>
            <a:r>
              <a:rPr lang="en-US" sz="2800" i="1" dirty="0" smtClean="0"/>
              <a:t> </a:t>
            </a:r>
            <a:r>
              <a:rPr lang="en-US" sz="2800" i="1" dirty="0" err="1" smtClean="0"/>
              <a:t>lại</a:t>
            </a:r>
            <a:r>
              <a:rPr lang="en-US" sz="2800" i="1" dirty="0" smtClean="0"/>
              <a:t> </a:t>
            </a:r>
            <a:r>
              <a:rPr lang="en-US" sz="2800" i="1" dirty="0" err="1" smtClean="0"/>
              <a:t>tưng</a:t>
            </a:r>
            <a:r>
              <a:rPr lang="en-US" sz="2800" i="1" dirty="0" smtClean="0"/>
              <a:t> </a:t>
            </a:r>
            <a:r>
              <a:rPr lang="en-US" sz="2800" i="1" dirty="0" err="1" smtClean="0"/>
              <a:t>bừng</a:t>
            </a:r>
            <a:r>
              <a:rPr lang="en-US" sz="2800" i="1" dirty="0" smtClean="0"/>
              <a:t>, </a:t>
            </a:r>
            <a:r>
              <a:rPr lang="en-US" sz="2800" i="1" dirty="0" err="1" smtClean="0"/>
              <a:t>rộn</a:t>
            </a:r>
            <a:r>
              <a:rPr lang="en-US" sz="2800" i="1" dirty="0" smtClean="0"/>
              <a:t> </a:t>
            </a:r>
            <a:r>
              <a:rPr lang="en-US" sz="2800" i="1" dirty="0" err="1" smtClean="0"/>
              <a:t>rã</a:t>
            </a:r>
            <a:r>
              <a:rPr lang="en-US" sz="2800" i="1" dirty="0" smtClean="0"/>
              <a:t>.</a:t>
            </a:r>
            <a:br>
              <a:rPr lang="en-US" sz="2800" i="1" dirty="0" smtClean="0"/>
            </a:br>
            <a:r>
              <a:rPr lang="en-US" sz="2800" i="1" dirty="0" smtClean="0"/>
              <a:t>                                                       </a:t>
            </a:r>
            <a:r>
              <a:rPr lang="en-US" sz="2800" dirty="0" smtClean="0"/>
              <a:t>(</a:t>
            </a:r>
            <a:r>
              <a:rPr lang="en-US" sz="2800" i="1" dirty="0" err="1" smtClean="0"/>
              <a:t>Tôi</a:t>
            </a:r>
            <a:r>
              <a:rPr lang="en-US" sz="2800" i="1" dirty="0" smtClean="0"/>
              <a:t> </a:t>
            </a:r>
            <a:r>
              <a:rPr lang="en-US" sz="2800" i="1" dirty="0" err="1" smtClean="0"/>
              <a:t>đi</a:t>
            </a:r>
            <a:r>
              <a:rPr lang="en-US" sz="2800" i="1" dirty="0" smtClean="0"/>
              <a:t> </a:t>
            </a:r>
            <a:r>
              <a:rPr lang="en-US" sz="2800" i="1" dirty="0" err="1" smtClean="0"/>
              <a:t>học</a:t>
            </a:r>
            <a:r>
              <a:rPr lang="en-US" sz="2800" i="1" dirty="0" smtClean="0"/>
              <a:t> </a:t>
            </a:r>
            <a:r>
              <a:rPr lang="en-US" sz="2800" dirty="0" smtClean="0"/>
              <a:t>– </a:t>
            </a:r>
            <a:r>
              <a:rPr lang="en-US" sz="2800" dirty="0" err="1" smtClean="0"/>
              <a:t>Thanh</a:t>
            </a:r>
            <a:r>
              <a:rPr lang="en-US" sz="2800" dirty="0" smtClean="0"/>
              <a:t> </a:t>
            </a:r>
            <a:r>
              <a:rPr lang="en-US" sz="2800" dirty="0" err="1" smtClean="0"/>
              <a:t>Tịnh</a:t>
            </a:r>
            <a:r>
              <a:rPr lang="en-US" sz="2800" dirty="0" smtClean="0"/>
              <a:t>)</a:t>
            </a:r>
            <a:endParaRPr lang="en-US" sz="2800" dirty="0"/>
          </a:p>
        </p:txBody>
      </p:sp>
      <p:sp>
        <p:nvSpPr>
          <p:cNvPr id="3" name="TextBox 2"/>
          <p:cNvSpPr txBox="1"/>
          <p:nvPr/>
        </p:nvSpPr>
        <p:spPr>
          <a:xfrm>
            <a:off x="685800" y="228600"/>
            <a:ext cx="2034531" cy="523220"/>
          </a:xfrm>
          <a:prstGeom prst="rect">
            <a:avLst/>
          </a:prstGeom>
          <a:noFill/>
        </p:spPr>
        <p:txBody>
          <a:bodyPr wrap="none" rtlCol="0">
            <a:spAutoFit/>
          </a:bodyPr>
          <a:lstStyle/>
          <a:p>
            <a:r>
              <a:rPr lang="en-US" sz="2800" smtClean="0">
                <a:solidFill>
                  <a:srgbClr val="FF0000"/>
                </a:solidFill>
              </a:rPr>
              <a:t>2. Ngữ liệu 2</a:t>
            </a:r>
            <a:endParaRPr lang="en-US" sz="2800">
              <a:solidFill>
                <a:srgbClr val="FF0000"/>
              </a:solidFill>
            </a:endParaRPr>
          </a:p>
        </p:txBody>
      </p:sp>
    </p:spTree>
    <p:extLst>
      <p:ext uri="{BB962C8B-B14F-4D97-AF65-F5344CB8AC3E}">
        <p14:creationId xmlns:p14="http://schemas.microsoft.com/office/powerpoint/2010/main" val="102044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4038600" cy="715962"/>
          </a:xfrm>
        </p:spPr>
        <p:txBody>
          <a:bodyPr>
            <a:normAutofit/>
          </a:bodyPr>
          <a:lstStyle/>
          <a:p>
            <a:r>
              <a:rPr lang="en-US" sz="3200" dirty="0" smtClean="0">
                <a:solidFill>
                  <a:srgbClr val="0070C0"/>
                </a:solidFill>
              </a:rPr>
              <a:t>CÂU HỎI THẢO LUẬN</a:t>
            </a:r>
            <a:endParaRPr lang="en-US" sz="3200" dirty="0">
              <a:solidFill>
                <a:srgbClr val="0070C0"/>
              </a:solidFill>
            </a:endParaRPr>
          </a:p>
        </p:txBody>
      </p:sp>
      <p:sp>
        <p:nvSpPr>
          <p:cNvPr id="3" name="Content Placeholder 2"/>
          <p:cNvSpPr>
            <a:spLocks noGrp="1"/>
          </p:cNvSpPr>
          <p:nvPr>
            <p:ph idx="1"/>
          </p:nvPr>
        </p:nvSpPr>
        <p:spPr>
          <a:xfrm>
            <a:off x="533400" y="838200"/>
            <a:ext cx="8229600" cy="5638800"/>
          </a:xfrm>
        </p:spPr>
        <p:txBody>
          <a:bodyPr>
            <a:normAutofit/>
          </a:bodyPr>
          <a:lstStyle/>
          <a:p>
            <a:pPr marL="514350" indent="-514350">
              <a:buAutoNum type="arabicPeriod"/>
            </a:pPr>
            <a:r>
              <a:rPr lang="en-US" dirty="0" err="1" smtClean="0"/>
              <a:t>Trong</a:t>
            </a:r>
            <a:r>
              <a:rPr lang="en-US" dirty="0" smtClean="0"/>
              <a:t> </a:t>
            </a:r>
            <a:r>
              <a:rPr lang="en-US" dirty="0" err="1" smtClean="0"/>
              <a:t>ngữ</a:t>
            </a:r>
            <a:r>
              <a:rPr lang="en-US" dirty="0" smtClean="0"/>
              <a:t> </a:t>
            </a:r>
            <a:r>
              <a:rPr lang="en-US" dirty="0" err="1" smtClean="0"/>
              <a:t>liệu</a:t>
            </a:r>
            <a:r>
              <a:rPr lang="en-US" dirty="0" smtClean="0"/>
              <a:t>, </a:t>
            </a:r>
            <a:r>
              <a:rPr lang="en-US" dirty="0" err="1" smtClean="0"/>
              <a:t>ngôn</a:t>
            </a:r>
            <a:r>
              <a:rPr lang="en-US" dirty="0" smtClean="0"/>
              <a:t> </a:t>
            </a:r>
            <a:r>
              <a:rPr lang="en-US" dirty="0" err="1" smtClean="0"/>
              <a:t>ngữ</a:t>
            </a:r>
            <a:r>
              <a:rPr lang="en-US" dirty="0" smtClean="0"/>
              <a:t> </a:t>
            </a:r>
            <a:r>
              <a:rPr lang="en-US" dirty="0" err="1" smtClean="0"/>
              <a:t>tồn</a:t>
            </a:r>
            <a:r>
              <a:rPr lang="en-US" dirty="0" smtClean="0"/>
              <a:t> </a:t>
            </a:r>
            <a:r>
              <a:rPr lang="en-US" dirty="0" err="1" smtClean="0"/>
              <a:t>tại</a:t>
            </a:r>
            <a:r>
              <a:rPr lang="en-US" dirty="0" smtClean="0"/>
              <a:t> </a:t>
            </a:r>
            <a:r>
              <a:rPr lang="en-US" dirty="0" err="1" smtClean="0"/>
              <a:t>dưới</a:t>
            </a:r>
            <a:r>
              <a:rPr lang="en-US" dirty="0" smtClean="0"/>
              <a:t> </a:t>
            </a:r>
            <a:r>
              <a:rPr lang="en-US" dirty="0" err="1" smtClean="0"/>
              <a:t>dạng</a:t>
            </a:r>
            <a:r>
              <a:rPr lang="en-US" dirty="0" smtClean="0"/>
              <a:t> </a:t>
            </a:r>
            <a:r>
              <a:rPr lang="en-US" dirty="0" err="1" smtClean="0"/>
              <a:t>nào</a:t>
            </a:r>
            <a:r>
              <a:rPr lang="en-US" dirty="0" smtClean="0"/>
              <a:t>?</a:t>
            </a:r>
          </a:p>
          <a:p>
            <a:pPr marL="0" indent="0">
              <a:buNone/>
            </a:pPr>
            <a:r>
              <a:rPr lang="en-US" dirty="0" smtClean="0"/>
              <a:t>2. </a:t>
            </a:r>
            <a:r>
              <a:rPr lang="en-US" dirty="0" err="1" smtClean="0"/>
              <a:t>Làm</a:t>
            </a:r>
            <a:r>
              <a:rPr lang="en-US" dirty="0" smtClean="0"/>
              <a:t> </a:t>
            </a:r>
            <a:r>
              <a:rPr lang="en-US" dirty="0" err="1" smtClean="0"/>
              <a:t>rõ</a:t>
            </a:r>
            <a:r>
              <a:rPr lang="en-US" dirty="0" smtClean="0"/>
              <a:t> </a:t>
            </a:r>
            <a:r>
              <a:rPr lang="en-US" dirty="0" err="1" smtClean="0"/>
              <a:t>những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của</a:t>
            </a:r>
            <a:r>
              <a:rPr lang="en-US" dirty="0" smtClean="0"/>
              <a:t> </a:t>
            </a:r>
            <a:r>
              <a:rPr lang="en-US" dirty="0" err="1" smtClean="0"/>
              <a:t>dạng</a:t>
            </a:r>
            <a:r>
              <a:rPr lang="en-US" dirty="0" smtClean="0"/>
              <a:t> </a:t>
            </a:r>
            <a:r>
              <a:rPr lang="en-US" dirty="0" err="1" smtClean="0"/>
              <a:t>ngôn</a:t>
            </a:r>
            <a:r>
              <a:rPr lang="en-US" dirty="0" smtClean="0"/>
              <a:t> </a:t>
            </a:r>
            <a:r>
              <a:rPr lang="en-US" dirty="0" err="1" smtClean="0"/>
              <a:t>ngữ</a:t>
            </a:r>
            <a:r>
              <a:rPr lang="en-US" dirty="0" smtClean="0"/>
              <a:t> </a:t>
            </a:r>
            <a:r>
              <a:rPr lang="en-US" dirty="0" err="1" smtClean="0"/>
              <a:t>đó</a:t>
            </a:r>
            <a:r>
              <a:rPr lang="en-US" dirty="0" smtClean="0"/>
              <a:t> </a:t>
            </a:r>
            <a:r>
              <a:rPr lang="en-US" dirty="0" err="1" smtClean="0"/>
              <a:t>bằng</a:t>
            </a:r>
            <a:r>
              <a:rPr lang="en-US" dirty="0" smtClean="0"/>
              <a:t> </a:t>
            </a:r>
            <a:r>
              <a:rPr lang="en-US" dirty="0" err="1" smtClean="0"/>
              <a:t>cách</a:t>
            </a:r>
            <a:r>
              <a:rPr lang="en-US" dirty="0" smtClean="0"/>
              <a:t> </a:t>
            </a:r>
            <a:r>
              <a:rPr lang="en-US" dirty="0" err="1" smtClean="0"/>
              <a:t>trả</a:t>
            </a:r>
            <a:r>
              <a:rPr lang="en-US" dirty="0" smtClean="0"/>
              <a:t> </a:t>
            </a:r>
            <a:r>
              <a:rPr lang="en-US" dirty="0" err="1" smtClean="0"/>
              <a:t>lời</a:t>
            </a:r>
            <a:r>
              <a:rPr lang="en-US" dirty="0" smtClean="0"/>
              <a:t> </a:t>
            </a:r>
            <a:r>
              <a:rPr lang="en-US" dirty="0" err="1" smtClean="0"/>
              <a:t>các</a:t>
            </a:r>
            <a:r>
              <a:rPr lang="en-US" dirty="0" smtClean="0"/>
              <a:t> </a:t>
            </a:r>
            <a:r>
              <a:rPr lang="en-US" dirty="0" err="1" smtClean="0"/>
              <a:t>câu</a:t>
            </a:r>
            <a:r>
              <a:rPr lang="en-US" dirty="0" smtClean="0"/>
              <a:t> </a:t>
            </a:r>
            <a:r>
              <a:rPr lang="en-US" dirty="0" err="1" smtClean="0"/>
              <a:t>hỏi</a:t>
            </a:r>
            <a:r>
              <a:rPr lang="en-US" dirty="0" smtClean="0"/>
              <a:t> </a:t>
            </a:r>
            <a:r>
              <a:rPr lang="en-US" dirty="0" err="1" smtClean="0"/>
              <a:t>sau</a:t>
            </a:r>
            <a:r>
              <a:rPr lang="en-US" dirty="0" smtClean="0"/>
              <a:t>:</a:t>
            </a:r>
          </a:p>
          <a:p>
            <a:pPr marL="0" indent="0">
              <a:buNone/>
            </a:pPr>
            <a:r>
              <a:rPr lang="en-US" dirty="0" smtClean="0"/>
              <a:t>a. </a:t>
            </a:r>
            <a:r>
              <a:rPr lang="en-US" dirty="0" err="1" smtClean="0"/>
              <a:t>Người</a:t>
            </a:r>
            <a:r>
              <a:rPr lang="en-US" dirty="0" smtClean="0"/>
              <a:t> </a:t>
            </a:r>
            <a:r>
              <a:rPr lang="en-US" dirty="0" err="1" smtClean="0"/>
              <a:t>tạo</a:t>
            </a:r>
            <a:r>
              <a:rPr lang="en-US" dirty="0" smtClean="0"/>
              <a:t> </a:t>
            </a:r>
            <a:r>
              <a:rPr lang="en-US" dirty="0" err="1" smtClean="0"/>
              <a:t>lập</a:t>
            </a:r>
            <a:r>
              <a:rPr lang="en-US" dirty="0" smtClean="0"/>
              <a:t> </a:t>
            </a:r>
            <a:r>
              <a:rPr lang="en-US" dirty="0" err="1" smtClean="0"/>
              <a:t>văn</a:t>
            </a:r>
            <a:r>
              <a:rPr lang="en-US" dirty="0" smtClean="0"/>
              <a:t> </a:t>
            </a:r>
            <a:r>
              <a:rPr lang="en-US" dirty="0" err="1" smtClean="0"/>
              <a:t>bản</a:t>
            </a:r>
            <a:r>
              <a:rPr lang="en-US" dirty="0" smtClean="0"/>
              <a:t> </a:t>
            </a:r>
            <a:r>
              <a:rPr lang="en-US" dirty="0" err="1" smtClean="0"/>
              <a:t>và</a:t>
            </a:r>
            <a:r>
              <a:rPr lang="en-US" dirty="0" smtClean="0"/>
              <a:t> </a:t>
            </a:r>
            <a:r>
              <a:rPr lang="en-US" dirty="0" err="1" smtClean="0"/>
              <a:t>lĩnh</a:t>
            </a:r>
            <a:r>
              <a:rPr lang="en-US" dirty="0" smtClean="0"/>
              <a:t> </a:t>
            </a:r>
            <a:r>
              <a:rPr lang="en-US" dirty="0" err="1" smtClean="0"/>
              <a:t>hội</a:t>
            </a:r>
            <a:r>
              <a:rPr lang="en-US" dirty="0" smtClean="0"/>
              <a:t> </a:t>
            </a:r>
            <a:r>
              <a:rPr lang="en-US" dirty="0" err="1" smtClean="0"/>
              <a:t>văn</a:t>
            </a:r>
            <a:r>
              <a:rPr lang="en-US" dirty="0" smtClean="0"/>
              <a:t> </a:t>
            </a:r>
            <a:r>
              <a:rPr lang="en-US" dirty="0" err="1" smtClean="0"/>
              <a:t>bản</a:t>
            </a:r>
            <a:r>
              <a:rPr lang="en-US" dirty="0" smtClean="0"/>
              <a:t> </a:t>
            </a:r>
            <a:r>
              <a:rPr lang="en-US" dirty="0" err="1" smtClean="0"/>
              <a:t>giao</a:t>
            </a:r>
            <a:r>
              <a:rPr lang="en-US" dirty="0" smtClean="0"/>
              <a:t> </a:t>
            </a:r>
            <a:r>
              <a:rPr lang="en-US" dirty="0" err="1" smtClean="0"/>
              <a:t>tiếp</a:t>
            </a:r>
            <a:r>
              <a:rPr lang="en-US" dirty="0" smtClean="0"/>
              <a:t> </a:t>
            </a:r>
            <a:r>
              <a:rPr lang="en-US" dirty="0" err="1" smtClean="0"/>
              <a:t>bằng</a:t>
            </a:r>
            <a:r>
              <a:rPr lang="en-US" dirty="0" smtClean="0"/>
              <a:t> </a:t>
            </a:r>
            <a:r>
              <a:rPr lang="en-US" dirty="0" err="1" smtClean="0"/>
              <a:t>hình</a:t>
            </a:r>
            <a:r>
              <a:rPr lang="en-US" dirty="0" smtClean="0"/>
              <a:t> </a:t>
            </a:r>
            <a:r>
              <a:rPr lang="en-US" dirty="0" err="1" smtClean="0"/>
              <a:t>thức</a:t>
            </a:r>
            <a:r>
              <a:rPr lang="en-US" dirty="0" smtClean="0"/>
              <a:t> </a:t>
            </a:r>
            <a:r>
              <a:rPr lang="en-US" dirty="0" err="1" smtClean="0"/>
              <a:t>trực</a:t>
            </a:r>
            <a:r>
              <a:rPr lang="en-US" dirty="0" smtClean="0"/>
              <a:t> </a:t>
            </a:r>
            <a:r>
              <a:rPr lang="en-US" dirty="0" err="1" smtClean="0"/>
              <a:t>tiếp</a:t>
            </a:r>
            <a:r>
              <a:rPr lang="en-US" dirty="0" smtClean="0"/>
              <a:t> hay </a:t>
            </a:r>
            <a:r>
              <a:rPr lang="en-US" dirty="0" err="1" smtClean="0"/>
              <a:t>gián</a:t>
            </a:r>
            <a:r>
              <a:rPr lang="en-US" dirty="0" smtClean="0"/>
              <a:t> </a:t>
            </a:r>
            <a:r>
              <a:rPr lang="en-US" dirty="0" err="1" smtClean="0"/>
              <a:t>tiếp</a:t>
            </a:r>
            <a:r>
              <a:rPr lang="en-US" dirty="0" smtClean="0"/>
              <a:t>? </a:t>
            </a:r>
            <a:r>
              <a:rPr lang="en-US" dirty="0" err="1" smtClean="0"/>
              <a:t>Hình</a:t>
            </a:r>
            <a:r>
              <a:rPr lang="en-US" dirty="0" smtClean="0"/>
              <a:t> </a:t>
            </a:r>
            <a:r>
              <a:rPr lang="en-US" dirty="0" err="1" smtClean="0"/>
              <a:t>thức</a:t>
            </a:r>
            <a:r>
              <a:rPr lang="en-US" dirty="0" smtClean="0"/>
              <a:t> </a:t>
            </a:r>
            <a:r>
              <a:rPr lang="en-US" dirty="0" err="1" smtClean="0"/>
              <a:t>đó</a:t>
            </a:r>
            <a:r>
              <a:rPr lang="en-US" dirty="0" smtClean="0"/>
              <a:t> chi </a:t>
            </a:r>
            <a:r>
              <a:rPr lang="en-US" dirty="0" err="1" smtClean="0"/>
              <a:t>phối</a:t>
            </a:r>
            <a:r>
              <a:rPr lang="en-US" dirty="0" smtClean="0"/>
              <a:t> </a:t>
            </a:r>
            <a:r>
              <a:rPr lang="en-US" dirty="0" err="1" smtClean="0"/>
              <a:t>họ</a:t>
            </a:r>
            <a:r>
              <a:rPr lang="en-US" dirty="0" smtClean="0"/>
              <a:t> </a:t>
            </a:r>
            <a:r>
              <a:rPr lang="en-US" dirty="0" err="1" smtClean="0"/>
              <a:t>như</a:t>
            </a:r>
            <a:r>
              <a:rPr lang="en-US" dirty="0" smtClean="0"/>
              <a:t> </a:t>
            </a:r>
            <a:r>
              <a:rPr lang="en-US" dirty="0" err="1" smtClean="0"/>
              <a:t>thế</a:t>
            </a:r>
            <a:r>
              <a:rPr lang="en-US" dirty="0" smtClean="0"/>
              <a:t> </a:t>
            </a:r>
            <a:r>
              <a:rPr lang="en-US" dirty="0" err="1" smtClean="0"/>
              <a:t>nào</a:t>
            </a:r>
            <a:r>
              <a:rPr lang="en-US" dirty="0" smtClean="0"/>
              <a:t>?</a:t>
            </a:r>
          </a:p>
          <a:p>
            <a:pPr marL="0" indent="0">
              <a:buNone/>
            </a:pPr>
            <a:r>
              <a:rPr lang="en-US" dirty="0" smtClean="0"/>
              <a:t>b. </a:t>
            </a:r>
            <a:r>
              <a:rPr lang="en-US" dirty="0" err="1" smtClean="0"/>
              <a:t>Xác</a:t>
            </a:r>
            <a:r>
              <a:rPr lang="en-US" dirty="0" smtClean="0"/>
              <a:t> </a:t>
            </a:r>
            <a:r>
              <a:rPr lang="en-US" dirty="0" err="1" smtClean="0"/>
              <a:t>định</a:t>
            </a:r>
            <a:r>
              <a:rPr lang="en-US" dirty="0" smtClean="0"/>
              <a:t> </a:t>
            </a:r>
            <a:r>
              <a:rPr lang="en-US" dirty="0" err="1" smtClean="0"/>
              <a:t>các</a:t>
            </a:r>
            <a:r>
              <a:rPr lang="en-US" dirty="0" smtClean="0"/>
              <a:t> </a:t>
            </a:r>
            <a:r>
              <a:rPr lang="en-US" dirty="0" err="1" smtClean="0"/>
              <a:t>yếu</a:t>
            </a:r>
            <a:r>
              <a:rPr lang="en-US" dirty="0" smtClean="0"/>
              <a:t> </a:t>
            </a:r>
            <a:r>
              <a:rPr lang="en-US" dirty="0" err="1" smtClean="0"/>
              <a:t>tố</a:t>
            </a:r>
            <a:r>
              <a:rPr lang="en-US" dirty="0" smtClean="0"/>
              <a:t> </a:t>
            </a:r>
            <a:r>
              <a:rPr lang="en-US" dirty="0" err="1" smtClean="0"/>
              <a:t>hỗ</a:t>
            </a:r>
            <a:r>
              <a:rPr lang="en-US" dirty="0" smtClean="0"/>
              <a:t> </a:t>
            </a:r>
            <a:r>
              <a:rPr lang="en-US" dirty="0" err="1" smtClean="0"/>
              <a:t>trợ</a:t>
            </a:r>
            <a:r>
              <a:rPr lang="en-US" dirty="0" smtClean="0"/>
              <a:t> </a:t>
            </a:r>
            <a:r>
              <a:rPr lang="en-US" dirty="0" err="1" smtClean="0"/>
              <a:t>cho</a:t>
            </a:r>
            <a:r>
              <a:rPr lang="en-US" dirty="0" smtClean="0"/>
              <a:t> </a:t>
            </a:r>
            <a:r>
              <a:rPr lang="en-US" dirty="0" err="1" smtClean="0"/>
              <a:t>cuộc</a:t>
            </a:r>
            <a:r>
              <a:rPr lang="en-US" dirty="0" smtClean="0"/>
              <a:t> </a:t>
            </a:r>
            <a:r>
              <a:rPr lang="en-US" dirty="0" err="1" smtClean="0"/>
              <a:t>giao</a:t>
            </a:r>
            <a:r>
              <a:rPr lang="en-US" dirty="0" smtClean="0"/>
              <a:t> </a:t>
            </a:r>
            <a:r>
              <a:rPr lang="en-US" dirty="0" err="1" smtClean="0"/>
              <a:t>tiếp</a:t>
            </a:r>
            <a:endParaRPr lang="en-US" dirty="0" smtClean="0"/>
          </a:p>
          <a:p>
            <a:pPr marL="0" indent="0">
              <a:buNone/>
            </a:pPr>
            <a:r>
              <a:rPr lang="en-US" dirty="0" smtClean="0"/>
              <a:t>c. </a:t>
            </a:r>
            <a:r>
              <a:rPr lang="en-US" dirty="0" err="1" smtClean="0"/>
              <a:t>Nhận</a:t>
            </a:r>
            <a:r>
              <a:rPr lang="en-US" dirty="0" smtClean="0"/>
              <a:t> </a:t>
            </a:r>
            <a:r>
              <a:rPr lang="en-US" dirty="0" err="1" smtClean="0"/>
              <a:t>xét</a:t>
            </a:r>
            <a:r>
              <a:rPr lang="en-US" dirty="0" smtClean="0"/>
              <a:t> </a:t>
            </a:r>
            <a:r>
              <a:rPr lang="en-US" dirty="0" err="1" smtClean="0"/>
              <a:t>về</a:t>
            </a:r>
            <a:r>
              <a:rPr lang="en-US" dirty="0" smtClean="0"/>
              <a:t> </a:t>
            </a:r>
            <a:r>
              <a:rPr lang="en-US" dirty="0" err="1" smtClean="0"/>
              <a:t>cách</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các</a:t>
            </a:r>
            <a:r>
              <a:rPr lang="en-US" dirty="0" smtClean="0"/>
              <a:t> </a:t>
            </a:r>
            <a:r>
              <a:rPr lang="en-US" dirty="0" err="1" smtClean="0"/>
              <a:t>từ</a:t>
            </a:r>
            <a:r>
              <a:rPr lang="en-US" dirty="0" smtClean="0"/>
              <a:t> </a:t>
            </a:r>
            <a:r>
              <a:rPr lang="en-US" dirty="0" err="1" smtClean="0"/>
              <a:t>ngữ</a:t>
            </a:r>
            <a:r>
              <a:rPr lang="en-US" dirty="0" smtClean="0"/>
              <a:t>, </a:t>
            </a:r>
            <a:r>
              <a:rPr lang="en-US" dirty="0" err="1" smtClean="0"/>
              <a:t>câu</a:t>
            </a:r>
            <a:r>
              <a:rPr lang="en-US" dirty="0" smtClean="0"/>
              <a:t>.</a:t>
            </a:r>
            <a:endParaRPr lang="en-US" dirty="0"/>
          </a:p>
        </p:txBody>
      </p:sp>
    </p:spTree>
    <p:extLst>
      <p:ext uri="{BB962C8B-B14F-4D97-AF65-F5344CB8AC3E}">
        <p14:creationId xmlns:p14="http://schemas.microsoft.com/office/powerpoint/2010/main" val="329106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0674" y="20782"/>
            <a:ext cx="2438400" cy="563562"/>
          </a:xfrm>
        </p:spPr>
        <p:txBody>
          <a:bodyPr>
            <a:noAutofit/>
          </a:bodyPr>
          <a:lstStyle/>
          <a:p>
            <a:r>
              <a:rPr lang="en-US" sz="3200" dirty="0" smtClean="0">
                <a:solidFill>
                  <a:srgbClr val="FF0000"/>
                </a:solidFill>
              </a:rPr>
              <a:t>II. </a:t>
            </a:r>
            <a:r>
              <a:rPr lang="en-US" sz="3200" dirty="0" err="1" smtClean="0">
                <a:solidFill>
                  <a:srgbClr val="FF0000"/>
                </a:solidFill>
              </a:rPr>
              <a:t>Kết</a:t>
            </a:r>
            <a:r>
              <a:rPr lang="en-US" sz="3200" dirty="0" smtClean="0">
                <a:solidFill>
                  <a:srgbClr val="FF0000"/>
                </a:solidFill>
              </a:rPr>
              <a:t> </a:t>
            </a:r>
            <a:r>
              <a:rPr lang="en-US" sz="3200" dirty="0" err="1" smtClean="0">
                <a:solidFill>
                  <a:srgbClr val="FF0000"/>
                </a:solidFill>
              </a:rPr>
              <a:t>luận</a:t>
            </a:r>
            <a:endParaRPr lang="en-US" sz="3200"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8811180"/>
              </p:ext>
            </p:extLst>
          </p:nvPr>
        </p:nvGraphicFramePr>
        <p:xfrm>
          <a:off x="422481" y="756527"/>
          <a:ext cx="8229600" cy="5930406"/>
        </p:xfrm>
        <a:graphic>
          <a:graphicData uri="http://schemas.openxmlformats.org/drawingml/2006/table">
            <a:tbl>
              <a:tblPr>
                <a:tableStyleId>{F5AB1C69-6EDB-4FF4-983F-18BD219EF322}</a:tableStyleId>
              </a:tblPr>
              <a:tblGrid>
                <a:gridCol w="1281545"/>
                <a:gridCol w="1420174"/>
                <a:gridCol w="2784681"/>
                <a:gridCol w="2743200"/>
              </a:tblGrid>
              <a:tr h="370840">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153">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6800">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1933">
                <a:tc row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0">
                <a:tc vMerge="1">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219200" y="748330"/>
            <a:ext cx="1096775" cy="400110"/>
          </a:xfrm>
          <a:prstGeom prst="rect">
            <a:avLst/>
          </a:prstGeom>
          <a:noFill/>
        </p:spPr>
        <p:txBody>
          <a:bodyPr wrap="none" rtlCol="0">
            <a:spAutoFit/>
          </a:bodyPr>
          <a:lstStyle/>
          <a:p>
            <a:r>
              <a:rPr lang="en-US" sz="2000" b="1" dirty="0" smtClean="0"/>
              <a:t>TIÊU CHÍ</a:t>
            </a:r>
            <a:endParaRPr lang="en-US" sz="2000" b="1" dirty="0"/>
          </a:p>
        </p:txBody>
      </p:sp>
      <p:sp>
        <p:nvSpPr>
          <p:cNvPr id="7" name="TextBox 6"/>
          <p:cNvSpPr txBox="1"/>
          <p:nvPr/>
        </p:nvSpPr>
        <p:spPr>
          <a:xfrm>
            <a:off x="3588327" y="771483"/>
            <a:ext cx="1911101" cy="400110"/>
          </a:xfrm>
          <a:prstGeom prst="rect">
            <a:avLst/>
          </a:prstGeom>
          <a:noFill/>
        </p:spPr>
        <p:txBody>
          <a:bodyPr wrap="none" rtlCol="0">
            <a:spAutoFit/>
          </a:bodyPr>
          <a:lstStyle/>
          <a:p>
            <a:r>
              <a:rPr lang="en-US" sz="2000" b="1" dirty="0" smtClean="0"/>
              <a:t>NGÔN NGỮ NÓI</a:t>
            </a:r>
            <a:endParaRPr lang="en-US" sz="2000" b="1" dirty="0"/>
          </a:p>
        </p:txBody>
      </p:sp>
      <p:sp>
        <p:nvSpPr>
          <p:cNvPr id="8" name="TextBox 7"/>
          <p:cNvSpPr txBox="1"/>
          <p:nvPr/>
        </p:nvSpPr>
        <p:spPr>
          <a:xfrm>
            <a:off x="6559538" y="743774"/>
            <a:ext cx="1973617" cy="400110"/>
          </a:xfrm>
          <a:prstGeom prst="rect">
            <a:avLst/>
          </a:prstGeom>
          <a:noFill/>
        </p:spPr>
        <p:txBody>
          <a:bodyPr wrap="none" rtlCol="0">
            <a:spAutoFit/>
          </a:bodyPr>
          <a:lstStyle/>
          <a:p>
            <a:r>
              <a:rPr lang="en-US" sz="2000" b="1" dirty="0" smtClean="0"/>
              <a:t>NGÔN NGỮ VIẾT</a:t>
            </a:r>
            <a:endParaRPr lang="en-US" sz="2000" b="1" dirty="0"/>
          </a:p>
        </p:txBody>
      </p:sp>
      <p:sp>
        <p:nvSpPr>
          <p:cNvPr id="10" name="TextBox 9"/>
          <p:cNvSpPr txBox="1"/>
          <p:nvPr/>
        </p:nvSpPr>
        <p:spPr>
          <a:xfrm>
            <a:off x="1170030" y="1097764"/>
            <a:ext cx="1455014" cy="400110"/>
          </a:xfrm>
          <a:prstGeom prst="rect">
            <a:avLst/>
          </a:prstGeom>
          <a:noFill/>
        </p:spPr>
        <p:txBody>
          <a:bodyPr wrap="none" rtlCol="0">
            <a:spAutoFit/>
          </a:bodyPr>
          <a:lstStyle/>
          <a:p>
            <a:r>
              <a:rPr lang="en-US" sz="2000" dirty="0" err="1"/>
              <a:t>Dạng</a:t>
            </a:r>
            <a:r>
              <a:rPr lang="en-US" sz="2000" dirty="0"/>
              <a:t> </a:t>
            </a:r>
            <a:r>
              <a:rPr lang="en-US" sz="2000" dirty="0" err="1"/>
              <a:t>tồn</a:t>
            </a:r>
            <a:r>
              <a:rPr lang="en-US" sz="2000" dirty="0"/>
              <a:t> </a:t>
            </a:r>
            <a:r>
              <a:rPr lang="en-US" sz="2000" dirty="0" err="1"/>
              <a:t>tại</a:t>
            </a:r>
            <a:endParaRPr lang="en-US" sz="2000" dirty="0"/>
          </a:p>
        </p:txBody>
      </p:sp>
      <p:sp>
        <p:nvSpPr>
          <p:cNvPr id="11" name="TextBox 10"/>
          <p:cNvSpPr txBox="1"/>
          <p:nvPr/>
        </p:nvSpPr>
        <p:spPr>
          <a:xfrm>
            <a:off x="945545" y="1486994"/>
            <a:ext cx="2177199" cy="400110"/>
          </a:xfrm>
          <a:prstGeom prst="rect">
            <a:avLst/>
          </a:prstGeom>
          <a:noFill/>
        </p:spPr>
        <p:txBody>
          <a:bodyPr wrap="none" rtlCol="0">
            <a:spAutoFit/>
          </a:bodyPr>
          <a:lstStyle/>
          <a:p>
            <a:r>
              <a:rPr lang="en-US" sz="2000" dirty="0" err="1"/>
              <a:t>Hình</a:t>
            </a:r>
            <a:r>
              <a:rPr lang="en-US" sz="2000" dirty="0"/>
              <a:t> </a:t>
            </a:r>
            <a:r>
              <a:rPr lang="en-US" sz="2000" dirty="0" err="1"/>
              <a:t>thức</a:t>
            </a:r>
            <a:r>
              <a:rPr lang="en-US" sz="2000" dirty="0"/>
              <a:t> </a:t>
            </a:r>
            <a:r>
              <a:rPr lang="en-US" sz="2000" dirty="0" err="1"/>
              <a:t>giao</a:t>
            </a:r>
            <a:r>
              <a:rPr lang="en-US" sz="2000" dirty="0"/>
              <a:t> </a:t>
            </a:r>
            <a:r>
              <a:rPr lang="en-US" sz="2000" dirty="0" err="1"/>
              <a:t>tiếp</a:t>
            </a:r>
            <a:endParaRPr lang="en-US" sz="2000" dirty="0"/>
          </a:p>
        </p:txBody>
      </p:sp>
      <p:sp>
        <p:nvSpPr>
          <p:cNvPr id="12" name="TextBox 11"/>
          <p:cNvSpPr txBox="1"/>
          <p:nvPr/>
        </p:nvSpPr>
        <p:spPr>
          <a:xfrm>
            <a:off x="896301" y="2463784"/>
            <a:ext cx="2198038" cy="400110"/>
          </a:xfrm>
          <a:prstGeom prst="rect">
            <a:avLst/>
          </a:prstGeom>
          <a:noFill/>
        </p:spPr>
        <p:txBody>
          <a:bodyPr wrap="none" rtlCol="0">
            <a:spAutoFit/>
          </a:bodyPr>
          <a:lstStyle/>
          <a:p>
            <a:r>
              <a:rPr lang="en-US" sz="2000" dirty="0" err="1"/>
              <a:t>Khả</a:t>
            </a:r>
            <a:r>
              <a:rPr lang="en-US" sz="2000" dirty="0"/>
              <a:t> </a:t>
            </a:r>
            <a:r>
              <a:rPr lang="en-US" sz="2000" dirty="0" err="1"/>
              <a:t>năng</a:t>
            </a:r>
            <a:r>
              <a:rPr lang="en-US" sz="2000" dirty="0"/>
              <a:t> </a:t>
            </a:r>
            <a:r>
              <a:rPr lang="en-US" sz="2000" dirty="0" err="1"/>
              <a:t>tiếp</a:t>
            </a:r>
            <a:r>
              <a:rPr lang="en-US" sz="2000" dirty="0"/>
              <a:t> </a:t>
            </a:r>
            <a:r>
              <a:rPr lang="en-US" sz="2000" dirty="0" err="1"/>
              <a:t>nhận</a:t>
            </a:r>
            <a:endParaRPr lang="en-US" sz="2000" dirty="0"/>
          </a:p>
        </p:txBody>
      </p:sp>
      <p:sp>
        <p:nvSpPr>
          <p:cNvPr id="13" name="TextBox 12"/>
          <p:cNvSpPr txBox="1"/>
          <p:nvPr/>
        </p:nvSpPr>
        <p:spPr>
          <a:xfrm>
            <a:off x="636872" y="4109084"/>
            <a:ext cx="2182713" cy="400110"/>
          </a:xfrm>
          <a:prstGeom prst="rect">
            <a:avLst/>
          </a:prstGeom>
          <a:noFill/>
        </p:spPr>
        <p:txBody>
          <a:bodyPr wrap="none" rtlCol="0">
            <a:spAutoFit/>
          </a:bodyPr>
          <a:lstStyle/>
          <a:p>
            <a:r>
              <a:rPr lang="en-US" sz="2000" dirty="0" err="1"/>
              <a:t>Phương</a:t>
            </a:r>
            <a:r>
              <a:rPr lang="en-US" sz="2000" dirty="0"/>
              <a:t> </a:t>
            </a:r>
            <a:r>
              <a:rPr lang="en-US" sz="2000" dirty="0" err="1"/>
              <a:t>tiện</a:t>
            </a:r>
            <a:r>
              <a:rPr lang="en-US" sz="2000" dirty="0"/>
              <a:t> </a:t>
            </a:r>
            <a:r>
              <a:rPr lang="en-US" sz="2000" dirty="0" err="1"/>
              <a:t>hỗ</a:t>
            </a:r>
            <a:r>
              <a:rPr lang="en-US" sz="2000" dirty="0"/>
              <a:t> </a:t>
            </a:r>
            <a:r>
              <a:rPr lang="en-US" sz="2000" dirty="0" err="1"/>
              <a:t>trợ</a:t>
            </a:r>
            <a:endParaRPr lang="en-US" sz="2000" dirty="0"/>
          </a:p>
        </p:txBody>
      </p:sp>
      <p:sp>
        <p:nvSpPr>
          <p:cNvPr id="14" name="TextBox 13"/>
          <p:cNvSpPr txBox="1"/>
          <p:nvPr/>
        </p:nvSpPr>
        <p:spPr>
          <a:xfrm>
            <a:off x="541878" y="5334000"/>
            <a:ext cx="1204048" cy="707886"/>
          </a:xfrm>
          <a:prstGeom prst="rect">
            <a:avLst/>
          </a:prstGeom>
          <a:noFill/>
        </p:spPr>
        <p:txBody>
          <a:bodyPr wrap="none" rtlCol="0">
            <a:spAutoFit/>
          </a:bodyPr>
          <a:lstStyle/>
          <a:p>
            <a:r>
              <a:rPr lang="en-US" sz="2000" dirty="0" err="1" smtClean="0"/>
              <a:t>Cấu</a:t>
            </a:r>
            <a:r>
              <a:rPr lang="en-US" sz="2000" dirty="0" smtClean="0"/>
              <a:t> </a:t>
            </a:r>
            <a:r>
              <a:rPr lang="en-US" sz="2000" dirty="0" err="1" smtClean="0"/>
              <a:t>trúc</a:t>
            </a:r>
            <a:r>
              <a:rPr lang="en-US" sz="2000" dirty="0" smtClean="0"/>
              <a:t> </a:t>
            </a:r>
          </a:p>
          <a:p>
            <a:r>
              <a:rPr lang="en-US" sz="2000" dirty="0" err="1" smtClean="0"/>
              <a:t>Ngôn</a:t>
            </a:r>
            <a:r>
              <a:rPr lang="en-US" sz="2000" dirty="0" smtClean="0"/>
              <a:t> </a:t>
            </a:r>
            <a:r>
              <a:rPr lang="en-US" sz="2000" dirty="0" err="1" smtClean="0"/>
              <a:t>ngữ</a:t>
            </a:r>
            <a:endParaRPr lang="en-US" sz="2000" dirty="0"/>
          </a:p>
        </p:txBody>
      </p:sp>
      <p:sp>
        <p:nvSpPr>
          <p:cNvPr id="15" name="TextBox 14"/>
          <p:cNvSpPr txBox="1"/>
          <p:nvPr/>
        </p:nvSpPr>
        <p:spPr>
          <a:xfrm>
            <a:off x="1984611" y="5287833"/>
            <a:ext cx="914161" cy="400110"/>
          </a:xfrm>
          <a:prstGeom prst="rect">
            <a:avLst/>
          </a:prstGeom>
          <a:noFill/>
        </p:spPr>
        <p:txBody>
          <a:bodyPr wrap="none" rtlCol="0">
            <a:spAutoFit/>
          </a:bodyPr>
          <a:lstStyle/>
          <a:p>
            <a:r>
              <a:rPr lang="en-US" sz="2000" dirty="0" err="1" smtClean="0"/>
              <a:t>Từ</a:t>
            </a:r>
            <a:r>
              <a:rPr lang="en-US" sz="2000" dirty="0" smtClean="0"/>
              <a:t> </a:t>
            </a:r>
            <a:r>
              <a:rPr lang="en-US" sz="2000" dirty="0" err="1" smtClean="0"/>
              <a:t>ngữ</a:t>
            </a:r>
            <a:endParaRPr lang="en-US" sz="2000" dirty="0"/>
          </a:p>
        </p:txBody>
      </p:sp>
      <p:sp>
        <p:nvSpPr>
          <p:cNvPr id="16" name="TextBox 15"/>
          <p:cNvSpPr txBox="1"/>
          <p:nvPr/>
        </p:nvSpPr>
        <p:spPr>
          <a:xfrm>
            <a:off x="2115769" y="6035702"/>
            <a:ext cx="579005" cy="400110"/>
          </a:xfrm>
          <a:prstGeom prst="rect">
            <a:avLst/>
          </a:prstGeom>
          <a:noFill/>
        </p:spPr>
        <p:txBody>
          <a:bodyPr wrap="none" rtlCol="0">
            <a:spAutoFit/>
          </a:bodyPr>
          <a:lstStyle/>
          <a:p>
            <a:r>
              <a:rPr lang="en-US" sz="2000" dirty="0" err="1" smtClean="0"/>
              <a:t>Câu</a:t>
            </a:r>
            <a:endParaRPr lang="en-US" sz="2000" dirty="0"/>
          </a:p>
        </p:txBody>
      </p:sp>
      <p:sp>
        <p:nvSpPr>
          <p:cNvPr id="17" name="TextBox 16"/>
          <p:cNvSpPr txBox="1"/>
          <p:nvPr/>
        </p:nvSpPr>
        <p:spPr>
          <a:xfrm>
            <a:off x="4034763" y="1097764"/>
            <a:ext cx="1106393" cy="400110"/>
          </a:xfrm>
          <a:prstGeom prst="rect">
            <a:avLst/>
          </a:prstGeom>
          <a:noFill/>
        </p:spPr>
        <p:txBody>
          <a:bodyPr wrap="none" rtlCol="0">
            <a:spAutoFit/>
          </a:bodyPr>
          <a:lstStyle/>
          <a:p>
            <a:r>
              <a:rPr lang="en-US" sz="2000" dirty="0" err="1" smtClean="0"/>
              <a:t>Dạng</a:t>
            </a:r>
            <a:r>
              <a:rPr lang="en-US" sz="2000" dirty="0" smtClean="0"/>
              <a:t> </a:t>
            </a:r>
            <a:r>
              <a:rPr lang="en-US" sz="2000" dirty="0" err="1" smtClean="0"/>
              <a:t>nói</a:t>
            </a:r>
            <a:endParaRPr lang="en-US" sz="2000" dirty="0"/>
          </a:p>
        </p:txBody>
      </p:sp>
      <p:sp>
        <p:nvSpPr>
          <p:cNvPr id="18" name="TextBox 17"/>
          <p:cNvSpPr txBox="1"/>
          <p:nvPr/>
        </p:nvSpPr>
        <p:spPr>
          <a:xfrm>
            <a:off x="6857567" y="1097764"/>
            <a:ext cx="1165960" cy="400110"/>
          </a:xfrm>
          <a:prstGeom prst="rect">
            <a:avLst/>
          </a:prstGeom>
          <a:noFill/>
        </p:spPr>
        <p:txBody>
          <a:bodyPr wrap="none" rtlCol="0">
            <a:spAutoFit/>
          </a:bodyPr>
          <a:lstStyle/>
          <a:p>
            <a:r>
              <a:rPr lang="en-US" sz="2000" dirty="0" err="1" smtClean="0"/>
              <a:t>Dạng</a:t>
            </a:r>
            <a:r>
              <a:rPr lang="en-US" sz="2000" dirty="0" smtClean="0"/>
              <a:t> </a:t>
            </a:r>
            <a:r>
              <a:rPr lang="en-US" sz="2000" dirty="0" err="1" smtClean="0"/>
              <a:t>viết</a:t>
            </a:r>
            <a:endParaRPr lang="en-US" sz="2000" dirty="0"/>
          </a:p>
        </p:txBody>
      </p:sp>
      <p:sp>
        <p:nvSpPr>
          <p:cNvPr id="19" name="TextBox 18"/>
          <p:cNvSpPr txBox="1"/>
          <p:nvPr/>
        </p:nvSpPr>
        <p:spPr>
          <a:xfrm>
            <a:off x="4034763" y="1497874"/>
            <a:ext cx="1112933" cy="400110"/>
          </a:xfrm>
          <a:prstGeom prst="rect">
            <a:avLst/>
          </a:prstGeom>
          <a:noFill/>
        </p:spPr>
        <p:txBody>
          <a:bodyPr wrap="none" rtlCol="0">
            <a:spAutoFit/>
          </a:bodyPr>
          <a:lstStyle/>
          <a:p>
            <a:r>
              <a:rPr lang="en-US" sz="2000" dirty="0" err="1" smtClean="0"/>
              <a:t>Trực</a:t>
            </a:r>
            <a:r>
              <a:rPr lang="en-US" sz="2000" dirty="0" smtClean="0"/>
              <a:t> </a:t>
            </a:r>
            <a:r>
              <a:rPr lang="en-US" sz="2000" dirty="0" err="1" smtClean="0"/>
              <a:t>tiếp</a:t>
            </a:r>
            <a:endParaRPr lang="en-US" sz="2000" dirty="0"/>
          </a:p>
        </p:txBody>
      </p:sp>
      <p:sp>
        <p:nvSpPr>
          <p:cNvPr id="20" name="TextBox 19"/>
          <p:cNvSpPr txBox="1"/>
          <p:nvPr/>
        </p:nvSpPr>
        <p:spPr>
          <a:xfrm>
            <a:off x="6781800" y="1486994"/>
            <a:ext cx="1130438" cy="400110"/>
          </a:xfrm>
          <a:prstGeom prst="rect">
            <a:avLst/>
          </a:prstGeom>
          <a:noFill/>
        </p:spPr>
        <p:txBody>
          <a:bodyPr wrap="none" rtlCol="0">
            <a:spAutoFit/>
          </a:bodyPr>
          <a:lstStyle/>
          <a:p>
            <a:r>
              <a:rPr lang="en-US" sz="2000" dirty="0" err="1" smtClean="0"/>
              <a:t>Gián</a:t>
            </a:r>
            <a:r>
              <a:rPr lang="en-US" sz="2000" dirty="0" smtClean="0"/>
              <a:t> </a:t>
            </a:r>
            <a:r>
              <a:rPr lang="en-US" sz="2000" dirty="0" err="1" smtClean="0"/>
              <a:t>tiếp</a:t>
            </a:r>
            <a:endParaRPr lang="en-US" sz="2000" dirty="0"/>
          </a:p>
        </p:txBody>
      </p:sp>
      <p:sp>
        <p:nvSpPr>
          <p:cNvPr id="21" name="TextBox 20"/>
          <p:cNvSpPr txBox="1"/>
          <p:nvPr/>
        </p:nvSpPr>
        <p:spPr>
          <a:xfrm>
            <a:off x="3255653" y="2045078"/>
            <a:ext cx="2743200" cy="1631216"/>
          </a:xfrm>
          <a:prstGeom prst="rect">
            <a:avLst/>
          </a:prstGeom>
          <a:noFill/>
        </p:spPr>
        <p:txBody>
          <a:bodyPr wrap="square" rtlCol="0">
            <a:spAutoFit/>
          </a:bodyPr>
          <a:lstStyle/>
          <a:p>
            <a:r>
              <a:rPr lang="en-US" sz="2000" dirty="0" err="1"/>
              <a:t>Tức</a:t>
            </a:r>
            <a:r>
              <a:rPr lang="en-US" sz="2000" dirty="0"/>
              <a:t> </a:t>
            </a:r>
            <a:r>
              <a:rPr lang="en-US" sz="2000" dirty="0" err="1"/>
              <a:t>thời</a:t>
            </a:r>
            <a:r>
              <a:rPr lang="en-US" sz="2000" dirty="0"/>
              <a:t>, </a:t>
            </a:r>
            <a:r>
              <a:rPr lang="en-US" sz="2000" dirty="0" err="1"/>
              <a:t>mau</a:t>
            </a:r>
            <a:r>
              <a:rPr lang="en-US" sz="2000" dirty="0"/>
              <a:t> </a:t>
            </a:r>
            <a:r>
              <a:rPr lang="en-US" sz="2000" dirty="0" err="1"/>
              <a:t>lẹ</a:t>
            </a:r>
            <a:r>
              <a:rPr lang="en-US" sz="2000" dirty="0"/>
              <a:t>, </a:t>
            </a:r>
            <a:r>
              <a:rPr lang="en-US" sz="2000" dirty="0" err="1"/>
              <a:t>ít</a:t>
            </a:r>
            <a:r>
              <a:rPr lang="en-US" sz="2000" dirty="0"/>
              <a:t> </a:t>
            </a:r>
            <a:r>
              <a:rPr lang="en-US" sz="2000" dirty="0" err="1"/>
              <a:t>có</a:t>
            </a:r>
            <a:r>
              <a:rPr lang="en-US" sz="2000" dirty="0"/>
              <a:t> </a:t>
            </a:r>
            <a:r>
              <a:rPr lang="en-US" sz="2000" dirty="0" err="1"/>
              <a:t>điều</a:t>
            </a:r>
            <a:r>
              <a:rPr lang="en-US" sz="2000" dirty="0"/>
              <a:t> </a:t>
            </a:r>
            <a:r>
              <a:rPr lang="en-US" sz="2000" dirty="0" err="1"/>
              <a:t>kiện</a:t>
            </a:r>
            <a:r>
              <a:rPr lang="en-US" sz="2000" dirty="0"/>
              <a:t> </a:t>
            </a:r>
            <a:r>
              <a:rPr lang="en-US" sz="2000" dirty="0" err="1"/>
              <a:t>lựa</a:t>
            </a:r>
            <a:r>
              <a:rPr lang="en-US" sz="2000" dirty="0"/>
              <a:t> </a:t>
            </a:r>
            <a:r>
              <a:rPr lang="en-US" sz="2000" dirty="0" err="1"/>
              <a:t>chọn</a:t>
            </a:r>
            <a:r>
              <a:rPr lang="en-US" sz="2000" dirty="0"/>
              <a:t> </a:t>
            </a:r>
            <a:r>
              <a:rPr lang="en-US" sz="2000" dirty="0" err="1"/>
              <a:t>các</a:t>
            </a:r>
            <a:r>
              <a:rPr lang="en-US" sz="2000" dirty="0"/>
              <a:t> </a:t>
            </a:r>
            <a:r>
              <a:rPr lang="en-US" sz="2000" dirty="0" err="1"/>
              <a:t>phương</a:t>
            </a:r>
            <a:r>
              <a:rPr lang="en-US" sz="2000" dirty="0"/>
              <a:t> </a:t>
            </a:r>
            <a:r>
              <a:rPr lang="en-US" sz="2000" dirty="0" err="1"/>
              <a:t>tiện</a:t>
            </a:r>
            <a:r>
              <a:rPr lang="en-US" sz="2000" dirty="0"/>
              <a:t> </a:t>
            </a:r>
            <a:r>
              <a:rPr lang="en-US" sz="2000" dirty="0" err="1"/>
              <a:t>ngôn</a:t>
            </a:r>
            <a:r>
              <a:rPr lang="en-US" sz="2000" dirty="0"/>
              <a:t> </a:t>
            </a:r>
            <a:r>
              <a:rPr lang="en-US" sz="2000" dirty="0" err="1"/>
              <a:t>ngữ</a:t>
            </a:r>
            <a:r>
              <a:rPr lang="en-US" sz="2000" dirty="0"/>
              <a:t> hay </a:t>
            </a:r>
            <a:r>
              <a:rPr lang="en-US" sz="2000" dirty="0" err="1"/>
              <a:t>suy</a:t>
            </a:r>
            <a:r>
              <a:rPr lang="en-US" sz="2000" dirty="0"/>
              <a:t> </a:t>
            </a:r>
            <a:r>
              <a:rPr lang="en-US" sz="2000" dirty="0" err="1"/>
              <a:t>ngẫm</a:t>
            </a:r>
            <a:r>
              <a:rPr lang="en-US" sz="2000" dirty="0"/>
              <a:t>, </a:t>
            </a:r>
            <a:r>
              <a:rPr lang="en-US" sz="2000" dirty="0" err="1"/>
              <a:t>phân</a:t>
            </a:r>
            <a:r>
              <a:rPr lang="en-US" sz="2000" dirty="0"/>
              <a:t> </a:t>
            </a:r>
            <a:r>
              <a:rPr lang="en-US" sz="2000" dirty="0" err="1"/>
              <a:t>tích</a:t>
            </a:r>
            <a:r>
              <a:rPr lang="en-US" sz="2000" dirty="0"/>
              <a:t> </a:t>
            </a:r>
            <a:r>
              <a:rPr lang="en-US" sz="2000" dirty="0" err="1"/>
              <a:t>kĩ</a:t>
            </a:r>
            <a:endParaRPr lang="en-US" sz="2000" dirty="0"/>
          </a:p>
        </p:txBody>
      </p:sp>
      <p:sp>
        <p:nvSpPr>
          <p:cNvPr id="22" name="Rectangle 21"/>
          <p:cNvSpPr/>
          <p:nvPr/>
        </p:nvSpPr>
        <p:spPr>
          <a:xfrm>
            <a:off x="6026562" y="2017369"/>
            <a:ext cx="2666065" cy="1323439"/>
          </a:xfrm>
          <a:prstGeom prst="rect">
            <a:avLst/>
          </a:prstGeom>
        </p:spPr>
        <p:txBody>
          <a:bodyPr wrap="square">
            <a:spAutoFit/>
          </a:bodyPr>
          <a:lstStyle/>
          <a:p>
            <a:r>
              <a:rPr lang="en-US" sz="2000" dirty="0" err="1"/>
              <a:t>Có</a:t>
            </a:r>
            <a:r>
              <a:rPr lang="en-US" sz="2000" dirty="0"/>
              <a:t> </a:t>
            </a:r>
            <a:r>
              <a:rPr lang="en-US" sz="2000" dirty="0" err="1"/>
              <a:t>điều</a:t>
            </a:r>
            <a:r>
              <a:rPr lang="en-US" sz="2000" dirty="0"/>
              <a:t> </a:t>
            </a:r>
            <a:r>
              <a:rPr lang="en-US" sz="2000" dirty="0" err="1"/>
              <a:t>kiện</a:t>
            </a:r>
            <a:r>
              <a:rPr lang="en-US" sz="2000" dirty="0"/>
              <a:t> </a:t>
            </a:r>
            <a:r>
              <a:rPr lang="en-US" sz="2000" dirty="0" err="1"/>
              <a:t>lựa</a:t>
            </a:r>
            <a:r>
              <a:rPr lang="en-US" sz="2000" dirty="0"/>
              <a:t> </a:t>
            </a:r>
            <a:r>
              <a:rPr lang="en-US" sz="2000" dirty="0" err="1"/>
              <a:t>chọn</a:t>
            </a:r>
            <a:r>
              <a:rPr lang="en-US" sz="2000" dirty="0"/>
              <a:t> </a:t>
            </a:r>
            <a:r>
              <a:rPr lang="en-US" sz="2000" dirty="0" err="1"/>
              <a:t>các</a:t>
            </a:r>
            <a:r>
              <a:rPr lang="en-US" sz="2000" dirty="0"/>
              <a:t> </a:t>
            </a:r>
            <a:r>
              <a:rPr lang="en-US" sz="2000" dirty="0" err="1"/>
              <a:t>phương</a:t>
            </a:r>
            <a:r>
              <a:rPr lang="en-US" sz="2000" dirty="0"/>
              <a:t> </a:t>
            </a:r>
            <a:r>
              <a:rPr lang="en-US" sz="2000" dirty="0" err="1"/>
              <a:t>tiện</a:t>
            </a:r>
            <a:r>
              <a:rPr lang="en-US" sz="2000" dirty="0"/>
              <a:t> </a:t>
            </a:r>
            <a:r>
              <a:rPr lang="en-US" sz="2000" dirty="0" err="1"/>
              <a:t>ngôn</a:t>
            </a:r>
            <a:r>
              <a:rPr lang="en-US" sz="2000" dirty="0"/>
              <a:t> </a:t>
            </a:r>
            <a:r>
              <a:rPr lang="en-US" sz="2000" dirty="0" err="1"/>
              <a:t>ngữ</a:t>
            </a:r>
            <a:r>
              <a:rPr lang="en-US" sz="2000" dirty="0"/>
              <a:t> hay </a:t>
            </a:r>
            <a:r>
              <a:rPr lang="en-US" sz="2000" dirty="0" err="1"/>
              <a:t>đọc</a:t>
            </a:r>
            <a:r>
              <a:rPr lang="en-US" sz="2000" dirty="0"/>
              <a:t> </a:t>
            </a:r>
            <a:r>
              <a:rPr lang="en-US" sz="2000" dirty="0" err="1"/>
              <a:t>lại</a:t>
            </a:r>
            <a:r>
              <a:rPr lang="en-US" sz="2000" dirty="0"/>
              <a:t> </a:t>
            </a:r>
            <a:r>
              <a:rPr lang="en-US" sz="2000" dirty="0" err="1"/>
              <a:t>để</a:t>
            </a:r>
            <a:r>
              <a:rPr lang="en-US" sz="2000" dirty="0"/>
              <a:t> </a:t>
            </a:r>
            <a:r>
              <a:rPr lang="en-US" sz="2000" dirty="0" err="1"/>
              <a:t>phân</a:t>
            </a:r>
            <a:r>
              <a:rPr lang="en-US" sz="2000" dirty="0"/>
              <a:t> </a:t>
            </a:r>
            <a:r>
              <a:rPr lang="en-US" sz="2000" dirty="0" err="1"/>
              <a:t>tích</a:t>
            </a:r>
            <a:r>
              <a:rPr lang="en-US" sz="2000" dirty="0"/>
              <a:t> </a:t>
            </a:r>
            <a:r>
              <a:rPr lang="en-US" sz="2000" dirty="0" err="1"/>
              <a:t>thấu</a:t>
            </a:r>
            <a:r>
              <a:rPr lang="en-US" sz="2000" dirty="0"/>
              <a:t> </a:t>
            </a:r>
            <a:r>
              <a:rPr lang="en-US" sz="2000" dirty="0" err="1"/>
              <a:t>đáo</a:t>
            </a:r>
            <a:endParaRPr lang="en-US" sz="2000" dirty="0"/>
          </a:p>
        </p:txBody>
      </p:sp>
      <p:sp>
        <p:nvSpPr>
          <p:cNvPr id="23" name="TextBox 22"/>
          <p:cNvSpPr txBox="1"/>
          <p:nvPr/>
        </p:nvSpPr>
        <p:spPr>
          <a:xfrm>
            <a:off x="3234954" y="4033629"/>
            <a:ext cx="2657587" cy="707886"/>
          </a:xfrm>
          <a:prstGeom prst="rect">
            <a:avLst/>
          </a:prstGeom>
          <a:noFill/>
        </p:spPr>
        <p:txBody>
          <a:bodyPr wrap="none" rtlCol="0">
            <a:spAutoFit/>
          </a:bodyPr>
          <a:lstStyle/>
          <a:p>
            <a:r>
              <a:rPr lang="en-US" sz="2000" dirty="0" err="1" smtClean="0"/>
              <a:t>Ngữ</a:t>
            </a:r>
            <a:r>
              <a:rPr lang="en-US" sz="2000" dirty="0" smtClean="0"/>
              <a:t> </a:t>
            </a:r>
            <a:r>
              <a:rPr lang="en-US" sz="2000" dirty="0" err="1" smtClean="0"/>
              <a:t>điệu</a:t>
            </a:r>
            <a:r>
              <a:rPr lang="en-US" sz="2000" dirty="0" smtClean="0"/>
              <a:t>, </a:t>
            </a:r>
            <a:r>
              <a:rPr lang="en-US" sz="2000" dirty="0" err="1" smtClean="0"/>
              <a:t>nét</a:t>
            </a:r>
            <a:r>
              <a:rPr lang="en-US" sz="2000" dirty="0" smtClean="0"/>
              <a:t> </a:t>
            </a:r>
            <a:r>
              <a:rPr lang="en-US" sz="2000" dirty="0" err="1" smtClean="0"/>
              <a:t>mặt</a:t>
            </a:r>
            <a:r>
              <a:rPr lang="en-US" sz="2000" dirty="0" smtClean="0"/>
              <a:t>, </a:t>
            </a:r>
            <a:r>
              <a:rPr lang="en-US" sz="2000" dirty="0" err="1" smtClean="0"/>
              <a:t>ánh</a:t>
            </a:r>
            <a:r>
              <a:rPr lang="en-US" sz="2000" dirty="0" smtClean="0"/>
              <a:t> </a:t>
            </a:r>
          </a:p>
          <a:p>
            <a:r>
              <a:rPr lang="en-US" sz="2000" dirty="0" err="1"/>
              <a:t>m</a:t>
            </a:r>
            <a:r>
              <a:rPr lang="en-US" sz="2000" dirty="0" err="1" smtClean="0"/>
              <a:t>ắt</a:t>
            </a:r>
            <a:r>
              <a:rPr lang="en-US" sz="2000" dirty="0" smtClean="0"/>
              <a:t>, </a:t>
            </a:r>
            <a:r>
              <a:rPr lang="en-US" sz="2000" dirty="0" err="1" smtClean="0"/>
              <a:t>cử</a:t>
            </a:r>
            <a:r>
              <a:rPr lang="en-US" sz="2000" dirty="0" smtClean="0"/>
              <a:t> </a:t>
            </a:r>
            <a:r>
              <a:rPr lang="en-US" sz="2000" dirty="0" err="1" smtClean="0"/>
              <a:t>chỉ</a:t>
            </a:r>
            <a:r>
              <a:rPr lang="en-US" sz="2000" dirty="0" smtClean="0"/>
              <a:t>, </a:t>
            </a:r>
            <a:r>
              <a:rPr lang="en-US" sz="2000" dirty="0" err="1" smtClean="0"/>
              <a:t>điệu</a:t>
            </a:r>
            <a:r>
              <a:rPr lang="en-US" sz="2000" dirty="0" smtClean="0"/>
              <a:t> </a:t>
            </a:r>
            <a:r>
              <a:rPr lang="en-US" sz="2000" dirty="0" err="1" smtClean="0"/>
              <a:t>bộ</a:t>
            </a:r>
            <a:endParaRPr lang="en-US" sz="2000" dirty="0"/>
          </a:p>
        </p:txBody>
      </p:sp>
      <p:sp>
        <p:nvSpPr>
          <p:cNvPr id="24" name="TextBox 23"/>
          <p:cNvSpPr txBox="1"/>
          <p:nvPr/>
        </p:nvSpPr>
        <p:spPr>
          <a:xfrm>
            <a:off x="6248400" y="3892484"/>
            <a:ext cx="1912896" cy="1015663"/>
          </a:xfrm>
          <a:prstGeom prst="rect">
            <a:avLst/>
          </a:prstGeom>
          <a:noFill/>
        </p:spPr>
        <p:txBody>
          <a:bodyPr wrap="none" rtlCol="0">
            <a:spAutoFit/>
          </a:bodyPr>
          <a:lstStyle/>
          <a:p>
            <a:r>
              <a:rPr lang="en-US" sz="2000" dirty="0" err="1" smtClean="0"/>
              <a:t>Dấu</a:t>
            </a:r>
            <a:r>
              <a:rPr lang="en-US" sz="2000" dirty="0" smtClean="0"/>
              <a:t> </a:t>
            </a:r>
            <a:r>
              <a:rPr lang="en-US" sz="2000" dirty="0" err="1" smtClean="0"/>
              <a:t>câu</a:t>
            </a:r>
            <a:r>
              <a:rPr lang="en-US" sz="2000" dirty="0" smtClean="0"/>
              <a:t>, </a:t>
            </a:r>
            <a:r>
              <a:rPr lang="en-US" sz="2000" dirty="0" err="1" smtClean="0"/>
              <a:t>kí</a:t>
            </a:r>
            <a:r>
              <a:rPr lang="en-US" sz="2000" dirty="0" smtClean="0"/>
              <a:t> </a:t>
            </a:r>
            <a:r>
              <a:rPr lang="en-US" sz="2000" dirty="0" err="1" smtClean="0"/>
              <a:t>hiệu</a:t>
            </a:r>
            <a:endParaRPr lang="en-US" sz="2000" dirty="0" smtClean="0"/>
          </a:p>
          <a:p>
            <a:r>
              <a:rPr lang="en-US" sz="2000" dirty="0" err="1" smtClean="0"/>
              <a:t>sơ</a:t>
            </a:r>
            <a:r>
              <a:rPr lang="en-US" sz="2000" dirty="0" smtClean="0"/>
              <a:t> </a:t>
            </a:r>
            <a:r>
              <a:rPr lang="en-US" sz="2000" dirty="0" err="1" smtClean="0"/>
              <a:t>đồ</a:t>
            </a:r>
            <a:r>
              <a:rPr lang="en-US" sz="2000" dirty="0" smtClean="0"/>
              <a:t>, </a:t>
            </a:r>
            <a:r>
              <a:rPr lang="en-US" sz="2000" dirty="0" err="1" smtClean="0"/>
              <a:t>bảng</a:t>
            </a:r>
            <a:r>
              <a:rPr lang="en-US" sz="2000" dirty="0" smtClean="0"/>
              <a:t> </a:t>
            </a:r>
            <a:r>
              <a:rPr lang="en-US" sz="2000" dirty="0" err="1" smtClean="0"/>
              <a:t>biểu</a:t>
            </a:r>
            <a:endParaRPr lang="en-US" sz="2000" dirty="0" smtClean="0"/>
          </a:p>
          <a:p>
            <a:r>
              <a:rPr lang="en-US" sz="2000" dirty="0" err="1"/>
              <a:t>h</a:t>
            </a:r>
            <a:r>
              <a:rPr lang="en-US" sz="2000" dirty="0" err="1" smtClean="0"/>
              <a:t>ình</a:t>
            </a:r>
            <a:r>
              <a:rPr lang="en-US" sz="2000" dirty="0" smtClean="0"/>
              <a:t> </a:t>
            </a:r>
            <a:r>
              <a:rPr lang="en-US" sz="2000" dirty="0" err="1" smtClean="0"/>
              <a:t>ảnh</a:t>
            </a:r>
            <a:endParaRPr lang="en-US" sz="2000" dirty="0"/>
          </a:p>
        </p:txBody>
      </p:sp>
      <p:sp>
        <p:nvSpPr>
          <p:cNvPr id="25" name="TextBox 24"/>
          <p:cNvSpPr txBox="1"/>
          <p:nvPr/>
        </p:nvSpPr>
        <p:spPr>
          <a:xfrm>
            <a:off x="3352800" y="4881678"/>
            <a:ext cx="2620589" cy="1015663"/>
          </a:xfrm>
          <a:prstGeom prst="rect">
            <a:avLst/>
          </a:prstGeom>
          <a:noFill/>
        </p:spPr>
        <p:txBody>
          <a:bodyPr wrap="none" rtlCol="0">
            <a:spAutoFit/>
          </a:bodyPr>
          <a:lstStyle/>
          <a:p>
            <a:r>
              <a:rPr lang="en-US" sz="2000" dirty="0" err="1" smtClean="0"/>
              <a:t>Đa</a:t>
            </a:r>
            <a:r>
              <a:rPr lang="en-US" sz="2000" dirty="0" smtClean="0"/>
              <a:t> </a:t>
            </a:r>
            <a:r>
              <a:rPr lang="en-US" sz="2000" dirty="0" err="1" smtClean="0"/>
              <a:t>dạng</a:t>
            </a:r>
            <a:r>
              <a:rPr lang="en-US" sz="2000" dirty="0" smtClean="0"/>
              <a:t>: </a:t>
            </a:r>
            <a:r>
              <a:rPr lang="en-US" sz="2000" dirty="0" err="1" smtClean="0"/>
              <a:t>khẩu</a:t>
            </a:r>
            <a:r>
              <a:rPr lang="en-US" sz="2000" dirty="0" smtClean="0"/>
              <a:t> </a:t>
            </a:r>
            <a:r>
              <a:rPr lang="en-US" sz="2000" dirty="0" err="1" smtClean="0"/>
              <a:t>ngữ</a:t>
            </a:r>
            <a:r>
              <a:rPr lang="en-US" sz="2000" dirty="0" smtClean="0"/>
              <a:t>, </a:t>
            </a:r>
            <a:r>
              <a:rPr lang="en-US" sz="2000" dirty="0" err="1" smtClean="0"/>
              <a:t>từ</a:t>
            </a:r>
            <a:endParaRPr lang="en-US" sz="2000" dirty="0" smtClean="0"/>
          </a:p>
          <a:p>
            <a:r>
              <a:rPr lang="en-US" sz="2000" dirty="0" err="1" smtClean="0"/>
              <a:t>địa</a:t>
            </a:r>
            <a:r>
              <a:rPr lang="en-US" sz="2000" dirty="0" smtClean="0"/>
              <a:t> </a:t>
            </a:r>
            <a:r>
              <a:rPr lang="en-US" sz="2000" dirty="0" err="1" smtClean="0"/>
              <a:t>phương</a:t>
            </a:r>
            <a:r>
              <a:rPr lang="en-US" sz="2000" dirty="0" smtClean="0"/>
              <a:t>, </a:t>
            </a:r>
            <a:r>
              <a:rPr lang="en-US" sz="2000" dirty="0" err="1" smtClean="0"/>
              <a:t>tiếng</a:t>
            </a:r>
            <a:r>
              <a:rPr lang="en-US" sz="2000" dirty="0" smtClean="0"/>
              <a:t> </a:t>
            </a:r>
            <a:r>
              <a:rPr lang="en-US" sz="2000" dirty="0" err="1" smtClean="0"/>
              <a:t>lóng</a:t>
            </a:r>
            <a:r>
              <a:rPr lang="en-US" sz="2000" dirty="0" smtClean="0"/>
              <a:t>,</a:t>
            </a:r>
          </a:p>
          <a:p>
            <a:r>
              <a:rPr lang="en-US" sz="2000" dirty="0" err="1"/>
              <a:t>t</a:t>
            </a:r>
            <a:r>
              <a:rPr lang="en-US" sz="2000" dirty="0" err="1" smtClean="0"/>
              <a:t>ừ</a:t>
            </a:r>
            <a:r>
              <a:rPr lang="en-US" sz="2000" dirty="0" smtClean="0"/>
              <a:t> </a:t>
            </a:r>
            <a:r>
              <a:rPr lang="en-US" sz="2000" dirty="0" err="1" smtClean="0"/>
              <a:t>ngữ</a:t>
            </a:r>
            <a:r>
              <a:rPr lang="en-US" sz="2000" dirty="0" smtClean="0"/>
              <a:t> </a:t>
            </a:r>
            <a:r>
              <a:rPr lang="en-US" sz="2000" dirty="0" err="1" smtClean="0"/>
              <a:t>đưa</a:t>
            </a:r>
            <a:r>
              <a:rPr lang="en-US" sz="2000" dirty="0" smtClean="0"/>
              <a:t> </a:t>
            </a:r>
            <a:r>
              <a:rPr lang="en-US" sz="2000" dirty="0" err="1" smtClean="0"/>
              <a:t>đẩy</a:t>
            </a:r>
            <a:endParaRPr lang="en-US" sz="2000" dirty="0"/>
          </a:p>
        </p:txBody>
      </p:sp>
      <p:sp>
        <p:nvSpPr>
          <p:cNvPr id="26" name="TextBox 25"/>
          <p:cNvSpPr txBox="1"/>
          <p:nvPr/>
        </p:nvSpPr>
        <p:spPr>
          <a:xfrm>
            <a:off x="5956856" y="5035566"/>
            <a:ext cx="2820196" cy="707886"/>
          </a:xfrm>
          <a:prstGeom prst="rect">
            <a:avLst/>
          </a:prstGeom>
          <a:noFill/>
        </p:spPr>
        <p:txBody>
          <a:bodyPr wrap="none" rtlCol="0">
            <a:spAutoFit/>
          </a:bodyPr>
          <a:lstStyle/>
          <a:p>
            <a:r>
              <a:rPr lang="en-US" sz="2000" dirty="0" err="1" smtClean="0"/>
              <a:t>Chính</a:t>
            </a:r>
            <a:r>
              <a:rPr lang="en-US" sz="2000" dirty="0" smtClean="0"/>
              <a:t> </a:t>
            </a:r>
            <a:r>
              <a:rPr lang="en-US" sz="2000" dirty="0" err="1" smtClean="0"/>
              <a:t>xác</a:t>
            </a:r>
            <a:r>
              <a:rPr lang="en-US" sz="2000" dirty="0" smtClean="0"/>
              <a:t>, </a:t>
            </a:r>
            <a:r>
              <a:rPr lang="en-US" sz="2000" dirty="0" err="1" smtClean="0"/>
              <a:t>được</a:t>
            </a:r>
            <a:r>
              <a:rPr lang="en-US" sz="2000" dirty="0" smtClean="0"/>
              <a:t> </a:t>
            </a:r>
            <a:r>
              <a:rPr lang="en-US" sz="2000" dirty="0" err="1" smtClean="0"/>
              <a:t>lựa</a:t>
            </a:r>
            <a:r>
              <a:rPr lang="en-US" sz="2000" dirty="0" smtClean="0"/>
              <a:t> </a:t>
            </a:r>
            <a:r>
              <a:rPr lang="en-US" sz="2000" dirty="0" err="1" smtClean="0"/>
              <a:t>chọn</a:t>
            </a:r>
            <a:endParaRPr lang="en-US" sz="2000" dirty="0" smtClean="0"/>
          </a:p>
          <a:p>
            <a:r>
              <a:rPr lang="en-US" sz="2000" dirty="0" err="1"/>
              <a:t>p</a:t>
            </a:r>
            <a:r>
              <a:rPr lang="en-US" sz="2000" dirty="0" err="1" smtClean="0"/>
              <a:t>hù</a:t>
            </a:r>
            <a:r>
              <a:rPr lang="en-US" sz="2000" dirty="0" smtClean="0"/>
              <a:t> </a:t>
            </a:r>
            <a:r>
              <a:rPr lang="en-US" sz="2000" dirty="0" err="1" smtClean="0"/>
              <a:t>hợp</a:t>
            </a:r>
            <a:r>
              <a:rPr lang="en-US" sz="2000" dirty="0" smtClean="0"/>
              <a:t> </a:t>
            </a:r>
            <a:r>
              <a:rPr lang="en-US" sz="2000" dirty="0" err="1" smtClean="0"/>
              <a:t>với</a:t>
            </a:r>
            <a:r>
              <a:rPr lang="en-US" sz="2000" dirty="0" smtClean="0"/>
              <a:t> </a:t>
            </a:r>
            <a:r>
              <a:rPr lang="en-US" sz="2000" dirty="0" err="1" smtClean="0"/>
              <a:t>từng</a:t>
            </a:r>
            <a:r>
              <a:rPr lang="en-US" sz="2000" dirty="0" smtClean="0"/>
              <a:t> PCNN</a:t>
            </a:r>
            <a:endParaRPr lang="en-US" sz="2000" dirty="0"/>
          </a:p>
        </p:txBody>
      </p:sp>
      <p:sp>
        <p:nvSpPr>
          <p:cNvPr id="27" name="TextBox 26"/>
          <p:cNvSpPr txBox="1"/>
          <p:nvPr/>
        </p:nvSpPr>
        <p:spPr>
          <a:xfrm>
            <a:off x="3352685" y="5961644"/>
            <a:ext cx="2133918" cy="707886"/>
          </a:xfrm>
          <a:prstGeom prst="rect">
            <a:avLst/>
          </a:prstGeom>
          <a:noFill/>
        </p:spPr>
        <p:txBody>
          <a:bodyPr wrap="none" rtlCol="0">
            <a:spAutoFit/>
          </a:bodyPr>
          <a:lstStyle/>
          <a:p>
            <a:r>
              <a:rPr lang="en-US" sz="2000" dirty="0" err="1" smtClean="0"/>
              <a:t>Tỉnh</a:t>
            </a:r>
            <a:r>
              <a:rPr lang="en-US" sz="2000" dirty="0" smtClean="0"/>
              <a:t> </a:t>
            </a:r>
            <a:r>
              <a:rPr lang="en-US" sz="2000" dirty="0" err="1" smtClean="0"/>
              <a:t>lược</a:t>
            </a:r>
            <a:r>
              <a:rPr lang="en-US" sz="2000" dirty="0" smtClean="0"/>
              <a:t>, </a:t>
            </a:r>
            <a:r>
              <a:rPr lang="en-US" sz="2000" dirty="0" err="1" smtClean="0"/>
              <a:t>dư</a:t>
            </a:r>
            <a:r>
              <a:rPr lang="en-US" sz="2000" dirty="0" smtClean="0"/>
              <a:t> </a:t>
            </a:r>
            <a:r>
              <a:rPr lang="en-US" sz="2000" dirty="0" err="1" smtClean="0"/>
              <a:t>thừa</a:t>
            </a:r>
            <a:endParaRPr lang="en-US" sz="2000" dirty="0" smtClean="0"/>
          </a:p>
          <a:p>
            <a:r>
              <a:rPr lang="en-US" sz="2000" dirty="0" err="1"/>
              <a:t>t</a:t>
            </a:r>
            <a:r>
              <a:rPr lang="en-US" sz="2000" dirty="0" err="1" smtClean="0"/>
              <a:t>rùng</a:t>
            </a:r>
            <a:r>
              <a:rPr lang="en-US" sz="2000" dirty="0" smtClean="0"/>
              <a:t> </a:t>
            </a:r>
            <a:r>
              <a:rPr lang="en-US" sz="2000" dirty="0" err="1" smtClean="0"/>
              <a:t>lặp</a:t>
            </a:r>
            <a:r>
              <a:rPr lang="en-US" sz="2000" dirty="0" smtClean="0"/>
              <a:t>, </a:t>
            </a:r>
            <a:r>
              <a:rPr lang="en-US" sz="2000" dirty="0" err="1" smtClean="0"/>
              <a:t>rườm</a:t>
            </a:r>
            <a:r>
              <a:rPr lang="en-US" sz="2000" dirty="0" smtClean="0"/>
              <a:t> </a:t>
            </a:r>
            <a:r>
              <a:rPr lang="en-US" sz="2000" dirty="0" err="1" smtClean="0"/>
              <a:t>rà</a:t>
            </a:r>
            <a:endParaRPr lang="en-US" sz="2000" dirty="0"/>
          </a:p>
        </p:txBody>
      </p:sp>
      <p:sp>
        <p:nvSpPr>
          <p:cNvPr id="28" name="TextBox 27"/>
          <p:cNvSpPr txBox="1"/>
          <p:nvPr/>
        </p:nvSpPr>
        <p:spPr>
          <a:xfrm>
            <a:off x="6112241" y="5961644"/>
            <a:ext cx="2185214" cy="707886"/>
          </a:xfrm>
          <a:prstGeom prst="rect">
            <a:avLst/>
          </a:prstGeom>
          <a:noFill/>
        </p:spPr>
        <p:txBody>
          <a:bodyPr wrap="none" rtlCol="0">
            <a:spAutoFit/>
          </a:bodyPr>
          <a:lstStyle/>
          <a:p>
            <a:r>
              <a:rPr lang="en-US" sz="2000" dirty="0" err="1" smtClean="0"/>
              <a:t>Nhiều</a:t>
            </a:r>
            <a:r>
              <a:rPr lang="en-US" sz="2000" dirty="0" smtClean="0"/>
              <a:t> </a:t>
            </a:r>
            <a:r>
              <a:rPr lang="en-US" sz="2000" dirty="0" err="1" smtClean="0"/>
              <a:t>thành</a:t>
            </a:r>
            <a:r>
              <a:rPr lang="en-US" sz="2000" dirty="0" smtClean="0"/>
              <a:t> </a:t>
            </a:r>
            <a:r>
              <a:rPr lang="en-US" sz="2000" dirty="0" err="1" smtClean="0"/>
              <a:t>phần</a:t>
            </a:r>
            <a:r>
              <a:rPr lang="en-US" sz="2000" dirty="0" smtClean="0"/>
              <a:t>, </a:t>
            </a:r>
          </a:p>
          <a:p>
            <a:r>
              <a:rPr lang="en-US" sz="2000" dirty="0" err="1"/>
              <a:t>c</a:t>
            </a:r>
            <a:r>
              <a:rPr lang="en-US" sz="2000" dirty="0" err="1" smtClean="0"/>
              <a:t>hặt</a:t>
            </a:r>
            <a:r>
              <a:rPr lang="en-US" sz="2000" dirty="0" smtClean="0"/>
              <a:t> </a:t>
            </a:r>
            <a:r>
              <a:rPr lang="en-US" sz="2000" dirty="0" err="1" smtClean="0"/>
              <a:t>chẽ</a:t>
            </a:r>
            <a:r>
              <a:rPr lang="en-US" sz="2000" dirty="0" smtClean="0"/>
              <a:t>, </a:t>
            </a:r>
            <a:r>
              <a:rPr lang="en-US" sz="2000" dirty="0" err="1" smtClean="0"/>
              <a:t>mạch</a:t>
            </a:r>
            <a:r>
              <a:rPr lang="en-US" sz="2000" dirty="0" smtClean="0"/>
              <a:t> </a:t>
            </a:r>
            <a:r>
              <a:rPr lang="en-US" sz="2000" dirty="0" err="1" smtClean="0"/>
              <a:t>lạc</a:t>
            </a:r>
            <a:endParaRPr lang="en-US" sz="2000" dirty="0"/>
          </a:p>
        </p:txBody>
      </p:sp>
    </p:spTree>
    <p:extLst>
      <p:ext uri="{BB962C8B-B14F-4D97-AF65-F5344CB8AC3E}">
        <p14:creationId xmlns:p14="http://schemas.microsoft.com/office/powerpoint/2010/main" val="4931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arn(inVertical)">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arn(inVertical)">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arn(inVertical)">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barn(inVertical)">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barn(inVertical)">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barn(inVertical)">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circle(in)">
                                      <p:cBhvr>
                                        <p:cTn id="73" dur="2000"/>
                                        <p:tgtEl>
                                          <p:spTgt spid="17"/>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circle(in)">
                                      <p:cBhvr>
                                        <p:cTn id="78" dur="2000"/>
                                        <p:tgtEl>
                                          <p:spTgt spid="19"/>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circle(in)">
                                      <p:cBhvr>
                                        <p:cTn id="83" dur="20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circle(in)">
                                      <p:cBhvr>
                                        <p:cTn id="88" dur="2000"/>
                                        <p:tgtEl>
                                          <p:spTgt spid="23"/>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circle(in)">
                                      <p:cBhvr>
                                        <p:cTn id="93" dur="2000"/>
                                        <p:tgtEl>
                                          <p:spTgt spid="25"/>
                                        </p:tgtEl>
                                      </p:cBhvr>
                                    </p:animEffect>
                                  </p:childTnLst>
                                </p:cTn>
                              </p:par>
                            </p:childTnLst>
                          </p:cTn>
                        </p:par>
                      </p:childTnLst>
                    </p:cTn>
                  </p:par>
                  <p:par>
                    <p:cTn id="94" fill="hold">
                      <p:stCondLst>
                        <p:cond delay="indefinite"/>
                      </p:stCondLst>
                      <p:childTnLst>
                        <p:par>
                          <p:cTn id="95" fill="hold">
                            <p:stCondLst>
                              <p:cond delay="0"/>
                            </p:stCondLst>
                            <p:childTnLst>
                              <p:par>
                                <p:cTn id="96" presetID="6" presetClass="entr" presetSubtype="16"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circle(in)">
                                      <p:cBhvr>
                                        <p:cTn id="98" dur="2000"/>
                                        <p:tgtEl>
                                          <p:spTgt spid="27"/>
                                        </p:tgtEl>
                                      </p:cBhvr>
                                    </p:animEffect>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Effect transition="in" filter="circle(in)">
                                      <p:cBhvr>
                                        <p:cTn id="103" dur="2000"/>
                                        <p:tgtEl>
                                          <p:spTgt spid="18"/>
                                        </p:tgtEl>
                                      </p:cBhvr>
                                    </p:animEffect>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grpId="0" nodeType="click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circle(in)">
                                      <p:cBhvr>
                                        <p:cTn id="108" dur="2000"/>
                                        <p:tgtEl>
                                          <p:spTgt spid="20"/>
                                        </p:tgtEl>
                                      </p:cBhvr>
                                    </p:animEffect>
                                  </p:childTnLst>
                                </p:cTn>
                              </p:par>
                            </p:childTnLst>
                          </p:cTn>
                        </p:par>
                      </p:childTnLst>
                    </p:cTn>
                  </p:par>
                  <p:par>
                    <p:cTn id="109" fill="hold">
                      <p:stCondLst>
                        <p:cond delay="indefinite"/>
                      </p:stCondLst>
                      <p:childTnLst>
                        <p:par>
                          <p:cTn id="110" fill="hold">
                            <p:stCondLst>
                              <p:cond delay="0"/>
                            </p:stCondLst>
                            <p:childTnLst>
                              <p:par>
                                <p:cTn id="111" presetID="6" presetClass="entr" presetSubtype="16" fill="hold" grpId="0" nodeType="clickEffect">
                                  <p:stCondLst>
                                    <p:cond delay="0"/>
                                  </p:stCondLst>
                                  <p:childTnLst>
                                    <p:set>
                                      <p:cBhvr>
                                        <p:cTn id="112" dur="1" fill="hold">
                                          <p:stCondLst>
                                            <p:cond delay="0"/>
                                          </p:stCondLst>
                                        </p:cTn>
                                        <p:tgtEl>
                                          <p:spTgt spid="22"/>
                                        </p:tgtEl>
                                        <p:attrNameLst>
                                          <p:attrName>style.visibility</p:attrName>
                                        </p:attrNameLst>
                                      </p:cBhvr>
                                      <p:to>
                                        <p:strVal val="visible"/>
                                      </p:to>
                                    </p:set>
                                    <p:animEffect transition="in" filter="circle(in)">
                                      <p:cBhvr>
                                        <p:cTn id="113" dur="2000"/>
                                        <p:tgtEl>
                                          <p:spTgt spid="22"/>
                                        </p:tgtEl>
                                      </p:cBhvr>
                                    </p:animEffect>
                                  </p:childTnLst>
                                </p:cTn>
                              </p:par>
                            </p:childTnLst>
                          </p:cTn>
                        </p:par>
                      </p:childTnLst>
                    </p:cTn>
                  </p:par>
                  <p:par>
                    <p:cTn id="114" fill="hold">
                      <p:stCondLst>
                        <p:cond delay="indefinite"/>
                      </p:stCondLst>
                      <p:childTnLst>
                        <p:par>
                          <p:cTn id="115" fill="hold">
                            <p:stCondLst>
                              <p:cond delay="0"/>
                            </p:stCondLst>
                            <p:childTnLst>
                              <p:par>
                                <p:cTn id="116" presetID="6" presetClass="entr" presetSubtype="16" fill="hold" grpId="0" nodeType="clickEffect">
                                  <p:stCondLst>
                                    <p:cond delay="0"/>
                                  </p:stCondLst>
                                  <p:childTnLst>
                                    <p:set>
                                      <p:cBhvr>
                                        <p:cTn id="117" dur="1" fill="hold">
                                          <p:stCondLst>
                                            <p:cond delay="0"/>
                                          </p:stCondLst>
                                        </p:cTn>
                                        <p:tgtEl>
                                          <p:spTgt spid="24"/>
                                        </p:tgtEl>
                                        <p:attrNameLst>
                                          <p:attrName>style.visibility</p:attrName>
                                        </p:attrNameLst>
                                      </p:cBhvr>
                                      <p:to>
                                        <p:strVal val="visible"/>
                                      </p:to>
                                    </p:set>
                                    <p:animEffect transition="in" filter="circle(in)">
                                      <p:cBhvr>
                                        <p:cTn id="118" dur="2000"/>
                                        <p:tgtEl>
                                          <p:spTgt spid="24"/>
                                        </p:tgtEl>
                                      </p:cBhvr>
                                    </p:animEffect>
                                  </p:childTnLst>
                                </p:cTn>
                              </p:par>
                            </p:childTnLst>
                          </p:cTn>
                        </p:par>
                      </p:childTnLst>
                    </p:cTn>
                  </p:par>
                  <p:par>
                    <p:cTn id="119" fill="hold">
                      <p:stCondLst>
                        <p:cond delay="indefinite"/>
                      </p:stCondLst>
                      <p:childTnLst>
                        <p:par>
                          <p:cTn id="120" fill="hold">
                            <p:stCondLst>
                              <p:cond delay="0"/>
                            </p:stCondLst>
                            <p:childTnLst>
                              <p:par>
                                <p:cTn id="121" presetID="6" presetClass="entr" presetSubtype="16" fill="hold" grpId="0" nodeType="clickEffect">
                                  <p:stCondLst>
                                    <p:cond delay="0"/>
                                  </p:stCondLst>
                                  <p:childTnLst>
                                    <p:set>
                                      <p:cBhvr>
                                        <p:cTn id="122" dur="1" fill="hold">
                                          <p:stCondLst>
                                            <p:cond delay="0"/>
                                          </p:stCondLst>
                                        </p:cTn>
                                        <p:tgtEl>
                                          <p:spTgt spid="26"/>
                                        </p:tgtEl>
                                        <p:attrNameLst>
                                          <p:attrName>style.visibility</p:attrName>
                                        </p:attrNameLst>
                                      </p:cBhvr>
                                      <p:to>
                                        <p:strVal val="visible"/>
                                      </p:to>
                                    </p:set>
                                    <p:animEffect transition="in" filter="circle(in)">
                                      <p:cBhvr>
                                        <p:cTn id="123" dur="2000"/>
                                        <p:tgtEl>
                                          <p:spTgt spid="26"/>
                                        </p:tgtEl>
                                      </p:cBhvr>
                                    </p:animEffect>
                                  </p:childTnLst>
                                </p:cTn>
                              </p:par>
                            </p:childTnLst>
                          </p:cTn>
                        </p:par>
                      </p:childTnLst>
                    </p:cTn>
                  </p:par>
                  <p:par>
                    <p:cTn id="124" fill="hold">
                      <p:stCondLst>
                        <p:cond delay="indefinite"/>
                      </p:stCondLst>
                      <p:childTnLst>
                        <p:par>
                          <p:cTn id="125" fill="hold">
                            <p:stCondLst>
                              <p:cond delay="0"/>
                            </p:stCondLst>
                            <p:childTnLst>
                              <p:par>
                                <p:cTn id="126" presetID="6" presetClass="entr" presetSubtype="16" fill="hold" grpId="0" nodeType="click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circle(in)">
                                      <p:cBhvr>
                                        <p:cTn id="128"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1447800"/>
            <a:ext cx="4343400" cy="868362"/>
          </a:xfrm>
        </p:spPr>
        <p:txBody>
          <a:bodyPr>
            <a:noAutofit/>
          </a:bodyPr>
          <a:lstStyle/>
          <a:p>
            <a:r>
              <a:rPr lang="en-US" sz="4000" dirty="0" smtClean="0">
                <a:solidFill>
                  <a:srgbClr val="FF0000"/>
                </a:solidFill>
              </a:rPr>
              <a:t>III. </a:t>
            </a:r>
            <a:r>
              <a:rPr lang="en-US" sz="4000" dirty="0" err="1" smtClean="0">
                <a:solidFill>
                  <a:srgbClr val="FF0000"/>
                </a:solidFill>
              </a:rPr>
              <a:t>Luyện</a:t>
            </a:r>
            <a:r>
              <a:rPr lang="en-US" sz="4000" dirty="0" smtClean="0">
                <a:solidFill>
                  <a:srgbClr val="FF0000"/>
                </a:solidFill>
              </a:rPr>
              <a:t> </a:t>
            </a:r>
            <a:r>
              <a:rPr lang="en-US" sz="4000" dirty="0" err="1" smtClean="0">
                <a:solidFill>
                  <a:srgbClr val="FF0000"/>
                </a:solidFill>
              </a:rPr>
              <a:t>tập</a:t>
            </a:r>
            <a:endParaRPr lang="en-US" sz="4000" dirty="0">
              <a:solidFill>
                <a:srgbClr val="FF0000"/>
              </a:solidFill>
            </a:endParaRPr>
          </a:p>
        </p:txBody>
      </p:sp>
      <p:sp>
        <p:nvSpPr>
          <p:cNvPr id="3" name="Content Placeholder 2"/>
          <p:cNvSpPr>
            <a:spLocks noGrp="1"/>
          </p:cNvSpPr>
          <p:nvPr>
            <p:ph idx="1"/>
          </p:nvPr>
        </p:nvSpPr>
        <p:spPr>
          <a:xfrm>
            <a:off x="533400" y="2743200"/>
            <a:ext cx="8229600" cy="1447800"/>
          </a:xfrm>
        </p:spPr>
        <p:txBody>
          <a:bodyPr>
            <a:normAutofit/>
          </a:bodyPr>
          <a:lstStyle/>
          <a:p>
            <a:pPr marL="0" indent="0">
              <a:buNone/>
            </a:pPr>
            <a:r>
              <a:rPr lang="en-US" sz="4000" dirty="0" smtClean="0"/>
              <a:t>- </a:t>
            </a:r>
            <a:r>
              <a:rPr lang="en-US" sz="4000" dirty="0" err="1" smtClean="0"/>
              <a:t>Nhóm</a:t>
            </a:r>
            <a:r>
              <a:rPr lang="en-US" sz="4000" dirty="0" smtClean="0"/>
              <a:t> 1,2: </a:t>
            </a:r>
            <a:r>
              <a:rPr lang="en-US" sz="4000" dirty="0" err="1" smtClean="0"/>
              <a:t>Bài</a:t>
            </a:r>
            <a:r>
              <a:rPr lang="en-US" sz="4000" dirty="0" smtClean="0"/>
              <a:t> </a:t>
            </a:r>
            <a:r>
              <a:rPr lang="en-US" sz="4000" dirty="0" err="1" smtClean="0"/>
              <a:t>tập</a:t>
            </a:r>
            <a:r>
              <a:rPr lang="en-US" sz="4000" dirty="0" smtClean="0"/>
              <a:t> 1/SGK </a:t>
            </a:r>
            <a:r>
              <a:rPr lang="en-US" sz="4000" dirty="0" err="1" smtClean="0"/>
              <a:t>Tr</a:t>
            </a:r>
            <a:r>
              <a:rPr lang="en-US" sz="4000" dirty="0" smtClean="0"/>
              <a:t> 88</a:t>
            </a:r>
          </a:p>
          <a:p>
            <a:pPr marL="0" indent="0">
              <a:buNone/>
            </a:pPr>
            <a:r>
              <a:rPr lang="en-US" sz="4000" dirty="0" smtClean="0"/>
              <a:t>- </a:t>
            </a:r>
            <a:r>
              <a:rPr lang="en-US" sz="4000" dirty="0" err="1" smtClean="0"/>
              <a:t>Nhóm</a:t>
            </a:r>
            <a:r>
              <a:rPr lang="en-US" sz="4000" dirty="0" smtClean="0"/>
              <a:t> 3, 4: </a:t>
            </a:r>
            <a:r>
              <a:rPr lang="en-US" sz="4000" dirty="0" err="1" smtClean="0"/>
              <a:t>Bài</a:t>
            </a:r>
            <a:r>
              <a:rPr lang="en-US" sz="4000" dirty="0" smtClean="0"/>
              <a:t> </a:t>
            </a:r>
            <a:r>
              <a:rPr lang="en-US" sz="4000" dirty="0" err="1" smtClean="0"/>
              <a:t>tập</a:t>
            </a:r>
            <a:r>
              <a:rPr lang="en-US" sz="4000" dirty="0" smtClean="0"/>
              <a:t> 2/SGK </a:t>
            </a:r>
            <a:r>
              <a:rPr lang="en-US" sz="4000" dirty="0" err="1" smtClean="0"/>
              <a:t>Tr</a:t>
            </a:r>
            <a:r>
              <a:rPr lang="en-US" sz="4000" dirty="0" smtClean="0"/>
              <a:t> 88</a:t>
            </a:r>
            <a:endParaRPr lang="en-US" sz="4000" dirty="0"/>
          </a:p>
        </p:txBody>
      </p:sp>
    </p:spTree>
    <p:extLst>
      <p:ext uri="{BB962C8B-B14F-4D97-AF65-F5344CB8AC3E}">
        <p14:creationId xmlns:p14="http://schemas.microsoft.com/office/powerpoint/2010/main" val="371432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fontScale="90000"/>
          </a:bodyPr>
          <a:lstStyle/>
          <a:p>
            <a:r>
              <a:rPr lang="en-US" i="1" dirty="0" smtClean="0"/>
              <a:t>CẢM ƠN QUÝ THẦY CÔ </a:t>
            </a:r>
            <a:br>
              <a:rPr lang="en-US" i="1" dirty="0" smtClean="0"/>
            </a:br>
            <a:r>
              <a:rPr lang="en-US" i="1" dirty="0" smtClean="0"/>
              <a:t>VÀ CÁC EM HỌC SINH!</a:t>
            </a:r>
            <a:endParaRPr lang="en-US" i="1" dirty="0"/>
          </a:p>
        </p:txBody>
      </p:sp>
    </p:spTree>
    <p:extLst>
      <p:ext uri="{BB962C8B-B14F-4D97-AF65-F5344CB8AC3E}">
        <p14:creationId xmlns:p14="http://schemas.microsoft.com/office/powerpoint/2010/main" val="114028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364</TotalTime>
  <Words>512</Words>
  <Application>Microsoft Office PowerPoint</Application>
  <PresentationFormat>On-screen Show (4:3)</PresentationFormat>
  <Paragraphs>71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Ô CHỮ BÍ MẬT</vt:lpstr>
      <vt:lpstr>ĐẶC ĐIỂM NGÔN NGỮ NÓI  VÀ NGÔN NGỮ VIẾT</vt:lpstr>
      <vt:lpstr>I. Phân tích ngữ liệu</vt:lpstr>
      <vt:lpstr>I. Phân tích ngữ liệu </vt:lpstr>
      <vt:lpstr>      Hàng năm, cứ vào cuối thu, lá ngoài đường rụng  nhiều và trên không có những đám mây bàng bạc, lòng tôi lại nao nức những kỉ niệm mơn man của buổi  tựu  trường.       Tôi quên thế nào được những cảm giác trong sáng ấy nảy nở trong lòng tôi như mấy cánh hoa tươi mỉm cười giữa bầu trời quang đãng.       Những ý tưởng ấy tôi chưa lần nào ghi lên giấy, vì hồi ấy tôi không biết ghi và ngày nay tôi không nhớ hết. Nhưng mỗi lần nhìn thấy mấy em nhỏ rụt rè núp dưới nón mẹ lần đầu tiên đi đến trường, lòng tôi lại tưng bừng, rộn rã.                                                        (Tôi đi học – Thanh Tịnh)</vt:lpstr>
      <vt:lpstr>CÂU HỎI THẢO LUẬN</vt:lpstr>
      <vt:lpstr>II. Kết luận</vt:lpstr>
      <vt:lpstr>III. Luyện tập</vt:lpstr>
      <vt:lpstr>CẢM ƠN QUÝ THẦY CÔ  VÀ CÁC EM HỌC SINH!</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ĐẶC ĐIỂM NGÔN NGỮ NÓI  VÀ NGÔN NGỮ VIẾT</dc:title>
  <dc:creator>AutoBVT</dc:creator>
  <cp:lastModifiedBy>AutoBVT</cp:lastModifiedBy>
  <cp:revision>32</cp:revision>
  <dcterms:created xsi:type="dcterms:W3CDTF">2018-10-15T12:23:16Z</dcterms:created>
  <dcterms:modified xsi:type="dcterms:W3CDTF">2018-10-18T15:32:44Z</dcterms:modified>
</cp:coreProperties>
</file>