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65" r:id="rId3"/>
    <p:sldId id="266" r:id="rId4"/>
    <p:sldId id="256" r:id="rId5"/>
    <p:sldId id="258" r:id="rId6"/>
    <p:sldId id="259" r:id="rId7"/>
    <p:sldId id="267" r:id="rId8"/>
    <p:sldId id="260" r:id="rId9"/>
    <p:sldId id="261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CF88C66-393B-4499-A420-6C19C673B591}">
          <p14:sldIdLst>
            <p14:sldId id="257"/>
            <p14:sldId id="265"/>
            <p14:sldId id="266"/>
            <p14:sldId id="256"/>
            <p14:sldId id="258"/>
            <p14:sldId id="259"/>
            <p14:sldId id="267"/>
            <p14:sldId id="260"/>
            <p14:sldId id="261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20C9E-3098-4FC9-88DE-C1C35A551B2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5D375-50D2-43E5-85E2-85247A01D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5D375-50D2-43E5-85E2-85247A01DF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2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2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0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9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6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1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2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3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3640-565D-433F-86A7-F174A6AC5F63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90667-6990-41BC-A8BE-1B49E941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2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4114800" cy="6096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200" smtClean="0">
                <a:solidFill>
                  <a:schemeClr val="tx2"/>
                </a:solidFill>
              </a:rPr>
              <a:t>NHANH MẮT NHANH TRÍ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914400"/>
            <a:ext cx="6781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50"/>
                </a:solidFill>
              </a:rPr>
              <a:t>Câu hỏi 1</a:t>
            </a:r>
            <a:r>
              <a:rPr lang="en-US" sz="2800" smtClean="0"/>
              <a:t>: </a:t>
            </a:r>
            <a:r>
              <a:rPr lang="en-US" sz="2800" b="1" i="1" smtClean="0">
                <a:solidFill>
                  <a:srgbClr val="FF0000"/>
                </a:solidFill>
              </a:rPr>
              <a:t>Đây là tên gọi của một xu hướng</a:t>
            </a:r>
          </a:p>
          <a:p>
            <a:r>
              <a:rPr lang="en-US" sz="2800" b="1" i="1" smtClean="0">
                <a:solidFill>
                  <a:srgbClr val="FF0000"/>
                </a:solidFill>
              </a:rPr>
              <a:t> trong văn học Việt Nam</a:t>
            </a:r>
            <a:r>
              <a:rPr lang="en-US" b="1" i="1" smtClean="0">
                <a:solidFill>
                  <a:srgbClr val="FF0000"/>
                </a:solidFill>
              </a:rPr>
              <a:t>.  </a:t>
            </a:r>
          </a:p>
          <a:p>
            <a:r>
              <a:rPr lang="en-US" b="1" i="1" smtClean="0"/>
              <a:t>    </a:t>
            </a:r>
            <a:endParaRPr lang="en-US" b="1" i="1"/>
          </a:p>
        </p:txBody>
      </p:sp>
      <p:sp>
        <p:nvSpPr>
          <p:cNvPr id="18" name="Right Arrow 17"/>
          <p:cNvSpPr/>
          <p:nvPr/>
        </p:nvSpPr>
        <p:spPr>
          <a:xfrm>
            <a:off x="381001" y="1752600"/>
            <a:ext cx="4076699" cy="243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Ra đời vào đầu thế kỉ XX đến CMTT 1945</a:t>
            </a:r>
            <a:endParaRPr lang="en-US" sz="2800"/>
          </a:p>
        </p:txBody>
      </p:sp>
      <p:sp>
        <p:nvSpPr>
          <p:cNvPr id="20" name="Right Arrow 19"/>
          <p:cNvSpPr/>
          <p:nvPr/>
        </p:nvSpPr>
        <p:spPr>
          <a:xfrm>
            <a:off x="4572002" y="1752600"/>
            <a:ext cx="4419599" cy="243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Là tiếng nói của “cái tôi” cá nhân</a:t>
            </a:r>
            <a:endParaRPr lang="en-US" sz="2800"/>
          </a:p>
        </p:txBody>
      </p:sp>
      <p:sp>
        <p:nvSpPr>
          <p:cNvPr id="21" name="Right Arrow 20"/>
          <p:cNvSpPr/>
          <p:nvPr/>
        </p:nvSpPr>
        <p:spPr>
          <a:xfrm>
            <a:off x="308263" y="4191000"/>
            <a:ext cx="4114800" cy="2514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Các sáng tác có xu hướng thoát ly thực tại</a:t>
            </a:r>
            <a:endParaRPr lang="en-US" sz="2800"/>
          </a:p>
        </p:txBody>
      </p:sp>
      <p:sp>
        <p:nvSpPr>
          <p:cNvPr id="23" name="Right Arrow 22"/>
          <p:cNvSpPr/>
          <p:nvPr/>
        </p:nvSpPr>
        <p:spPr>
          <a:xfrm>
            <a:off x="4724400" y="4191000"/>
            <a:ext cx="4419600" cy="228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Xuân Diệu, Hàn Mặc Tử, Thạch Lam, Nguyễn Tuân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5480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8" grpId="0" animBg="1"/>
      <p:bldP spid="20" grpId="0" animBg="1"/>
      <p:bldP spid="21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715962"/>
          </a:xfrm>
        </p:spPr>
        <p:txBody>
          <a:bodyPr>
            <a:normAutofit/>
          </a:bodyPr>
          <a:lstStyle/>
          <a:p>
            <a:pPr algn="l"/>
            <a:r>
              <a:rPr lang="en-US" sz="2800" smtClean="0"/>
              <a:t>II. Đọc hiểu văn bản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6096000" cy="53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1. Hình tượng nhân vật Huấn Cao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1675507"/>
            <a:ext cx="3759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/>
              <a:t>CÂU HỎI THẢO LUẬN</a:t>
            </a:r>
          </a:p>
          <a:p>
            <a:pPr algn="ctr"/>
            <a:r>
              <a:rPr lang="en-US" sz="3200" b="1" smtClean="0"/>
              <a:t>(NHÓM 1,2)</a:t>
            </a:r>
            <a:endParaRPr lang="en-US" sz="3200" b="1"/>
          </a:p>
        </p:txBody>
      </p:sp>
      <p:sp>
        <p:nvSpPr>
          <p:cNvPr id="6" name="TextBox 5"/>
          <p:cNvSpPr txBox="1"/>
          <p:nvPr/>
        </p:nvSpPr>
        <p:spPr>
          <a:xfrm>
            <a:off x="757451" y="20574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solidFill>
                  <a:srgbClr val="FF0000"/>
                </a:solidFill>
              </a:rPr>
              <a:t>Tìm trong các đoạn văn 1, 4, 5 những chi tiết tái hiện tài viết chữ của Huấn Cao. Nhận xét về thái độ của tác giả khi miêu tả những chi tiết đó.</a:t>
            </a:r>
            <a:endParaRPr lang="en-US" sz="3200" i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10819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/>
              <a:t>CÂU HỎI THẢO LUẬN</a:t>
            </a:r>
            <a:br>
              <a:rPr lang="en-US" sz="3200" b="1"/>
            </a:br>
            <a:r>
              <a:rPr lang="en-US" sz="3200" b="1"/>
              <a:t>(NHÓM 3, 4)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810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Trả lời các câu hỏi sau để làm rõ vẻ đẹp khí phách của nhân vật Huấn Cao:</a:t>
            </a:r>
          </a:p>
          <a:p>
            <a:r>
              <a:rPr lang="en-US" sz="3200">
                <a:solidFill>
                  <a:srgbClr val="FF0000"/>
                </a:solidFill>
              </a:rPr>
              <a:t>a. Vì sao Huấn Cao bị bắt vào ngục tù?</a:t>
            </a:r>
          </a:p>
          <a:p>
            <a:r>
              <a:rPr lang="en-US" sz="3200">
                <a:solidFill>
                  <a:srgbClr val="FF0000"/>
                </a:solidFill>
              </a:rPr>
              <a:t>b. Khi vừa đến nhà lao, trước những lời dọa nạt của bọn lính, Huấn Cao đã làm gì? (đoạn 2)</a:t>
            </a:r>
          </a:p>
          <a:p>
            <a:r>
              <a:rPr lang="en-US" sz="3200">
                <a:solidFill>
                  <a:srgbClr val="FF0000"/>
                </a:solidFill>
              </a:rPr>
              <a:t>c. Trong thời gian ở tù, trước sự biệt đãi của quản ngục, Huấn Cao phản ứng như thế nào?</a:t>
            </a:r>
          </a:p>
          <a:p>
            <a:r>
              <a:rPr lang="en-US" sz="3200">
                <a:solidFill>
                  <a:srgbClr val="FF0000"/>
                </a:solidFill>
              </a:rPr>
              <a:t>d. Nhận xét về con người Huấn Cao qua các chi tiết trên.</a:t>
            </a:r>
          </a:p>
        </p:txBody>
      </p:sp>
    </p:spTree>
    <p:extLst>
      <p:ext uri="{BB962C8B-B14F-4D97-AF65-F5344CB8AC3E}">
        <p14:creationId xmlns:p14="http://schemas.microsoft.com/office/powerpoint/2010/main" val="188258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5" grpId="0"/>
      <p:bldP spid="5" grpId="1"/>
      <p:bldP spid="6" grpId="0"/>
      <p:bldP spid="6" grpId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4495800" cy="639762"/>
          </a:xfrm>
        </p:spPr>
        <p:txBody>
          <a:bodyPr>
            <a:normAutofit/>
          </a:bodyPr>
          <a:lstStyle/>
          <a:p>
            <a:pPr algn="l"/>
            <a:r>
              <a:rPr lang="en-US" sz="2800" smtClean="0">
                <a:solidFill>
                  <a:srgbClr val="FF0000"/>
                </a:solidFill>
              </a:rPr>
              <a:t>II. Đọc hiểu văn bản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762000"/>
            <a:ext cx="27432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/>
              <a:t>1. Vẻ đẹp tài hoa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574209" y="1371600"/>
            <a:ext cx="8579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Lời khen: “</a:t>
            </a:r>
            <a:r>
              <a:rPr lang="en-US" sz="2800" i="1" smtClean="0"/>
              <a:t>Là người có tài viết chữ rất nhanh và rất đẹp</a:t>
            </a:r>
            <a:r>
              <a:rPr lang="en-US" sz="2800" smtClean="0"/>
              <a:t>”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231309" y="189481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4827" y="2086413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1745" y="1894821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Học vấn uyên thâm, có tài năng nghệ thuật</a:t>
            </a:r>
            <a:endParaRPr 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539458" y="2418041"/>
            <a:ext cx="85816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Sở nguyện của quản ngục: </a:t>
            </a:r>
            <a:r>
              <a:rPr lang="en-US" sz="2800" i="1" smtClean="0"/>
              <a:t>“Chữ ông Huấn Cao đẹp lắm, </a:t>
            </a:r>
          </a:p>
          <a:p>
            <a:r>
              <a:rPr lang="en-US" sz="2800" i="1" smtClean="0"/>
              <a:t>vuông lắm…Có được chữ ông Huấn mà treo là có được </a:t>
            </a:r>
          </a:p>
          <a:p>
            <a:r>
              <a:rPr lang="en-US" sz="2800" i="1" smtClean="0"/>
              <a:t>một vật báu trên đời.”</a:t>
            </a:r>
            <a:endParaRPr lang="en-US" sz="2800" i="1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34" y="593962"/>
            <a:ext cx="3713773" cy="424229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284" y="556596"/>
            <a:ext cx="3562915" cy="424229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46597" y="4321837"/>
            <a:ext cx="83531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Lời nói của Huấn Cao: “</a:t>
            </a:r>
            <a:r>
              <a:rPr lang="en-US" sz="2800" i="1" smtClean="0"/>
              <a:t>Nét chữ vuông tươi tắn, nó nói </a:t>
            </a:r>
          </a:p>
          <a:p>
            <a:r>
              <a:rPr lang="en-US" sz="2800" i="1"/>
              <a:t>l</a:t>
            </a:r>
            <a:r>
              <a:rPr lang="en-US" sz="2800" i="1" smtClean="0"/>
              <a:t>ên những hoài bão tung hoành của một đời con người</a:t>
            </a:r>
            <a:r>
              <a:rPr lang="en-US" sz="2800" smtClean="0"/>
              <a:t>.”</a:t>
            </a:r>
            <a:endParaRPr lang="en-US" sz="2800"/>
          </a:p>
        </p:txBody>
      </p:sp>
      <p:sp>
        <p:nvSpPr>
          <p:cNvPr id="19" name="TextBox 18"/>
          <p:cNvSpPr txBox="1"/>
          <p:nvPr/>
        </p:nvSpPr>
        <p:spPr>
          <a:xfrm>
            <a:off x="324828" y="3781754"/>
            <a:ext cx="66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23623" y="3936609"/>
            <a:ext cx="4264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60603" y="3781755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Chữ quý hơn mạng sống, địa vị của quản ngục</a:t>
            </a:r>
            <a:endParaRPr lang="en-US" sz="280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6599" y="5410200"/>
            <a:ext cx="5034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0027" y="5330373"/>
            <a:ext cx="427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Nét chữ thể hiện nhân cách</a:t>
            </a:r>
            <a:endParaRPr lang="en-US" sz="2800"/>
          </a:p>
        </p:txBody>
      </p:sp>
      <p:sp>
        <p:nvSpPr>
          <p:cNvPr id="26" name="TextBox 25"/>
          <p:cNvSpPr txBox="1"/>
          <p:nvPr/>
        </p:nvSpPr>
        <p:spPr>
          <a:xfrm>
            <a:off x="388610" y="6052105"/>
            <a:ext cx="6678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=&gt; Tôn vinh truyền thống văn hóa dân tộc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17821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11" grpId="0"/>
      <p:bldP spid="12" grpId="0"/>
      <p:bldP spid="18" grpId="0"/>
      <p:bldP spid="22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6019800"/>
            <a:ext cx="2667000" cy="685800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CHỮ LỘC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855"/>
            <a:ext cx="6248400" cy="5943600"/>
          </a:xfrm>
        </p:spPr>
      </p:pic>
    </p:spTree>
    <p:extLst>
      <p:ext uri="{BB962C8B-B14F-4D97-AF65-F5344CB8AC3E}">
        <p14:creationId xmlns:p14="http://schemas.microsoft.com/office/powerpoint/2010/main" val="401213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019800"/>
            <a:ext cx="3733800" cy="571500"/>
          </a:xfrm>
        </p:spPr>
        <p:txBody>
          <a:bodyPr>
            <a:normAutofit/>
          </a:bodyPr>
          <a:lstStyle/>
          <a:p>
            <a:r>
              <a:rPr lang="en-US" sz="2800" smtClean="0"/>
              <a:t>CHỮ PHÚC</a:t>
            </a:r>
            <a:endParaRPr lang="en-US" sz="280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1"/>
            <a:ext cx="5105400" cy="5562600"/>
          </a:xfrm>
        </p:spPr>
      </p:pic>
    </p:spTree>
    <p:extLst>
      <p:ext uri="{BB962C8B-B14F-4D97-AF65-F5344CB8AC3E}">
        <p14:creationId xmlns:p14="http://schemas.microsoft.com/office/powerpoint/2010/main" val="22253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305800" cy="5715000"/>
          </a:xfrm>
        </p:spPr>
      </p:pic>
    </p:spTree>
    <p:extLst>
      <p:ext uri="{BB962C8B-B14F-4D97-AF65-F5344CB8AC3E}">
        <p14:creationId xmlns:p14="http://schemas.microsoft.com/office/powerpoint/2010/main" val="40944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229600" cy="5625306"/>
          </a:xfrm>
        </p:spPr>
      </p:pic>
    </p:spTree>
    <p:extLst>
      <p:ext uri="{BB962C8B-B14F-4D97-AF65-F5344CB8AC3E}">
        <p14:creationId xmlns:p14="http://schemas.microsoft.com/office/powerpoint/2010/main" val="33432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24200" cy="563562"/>
          </a:xfrm>
        </p:spPr>
        <p:txBody>
          <a:bodyPr>
            <a:normAutofit/>
          </a:bodyPr>
          <a:lstStyle/>
          <a:p>
            <a:pPr algn="l"/>
            <a:r>
              <a:rPr lang="en-US" sz="2800" smtClean="0">
                <a:solidFill>
                  <a:srgbClr val="C00000"/>
                </a:solidFill>
              </a:rPr>
              <a:t>b. Vẻ đẹp khí phách</a:t>
            </a:r>
            <a:endParaRPr lang="en-US" sz="28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smtClean="0"/>
              <a:t>- Là kẻ chọc trời khuấy nước, thủ lĩnh cuộc đấu tranh chống lại triều đình.</a:t>
            </a:r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762001" y="1762781"/>
            <a:ext cx="82147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Hành động: thản nhiên dỗ gông trước lời dọa nạt của </a:t>
            </a:r>
          </a:p>
          <a:p>
            <a:r>
              <a:rPr lang="en-US" sz="2800" smtClean="0"/>
              <a:t>bọn lính tù.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838200" y="2716887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Thái độ: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1024283" y="3240108"/>
            <a:ext cx="76901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+ Khi quản ngục dâng cơm, rượu: thản nhiên nhận, </a:t>
            </a:r>
          </a:p>
          <a:p>
            <a:r>
              <a:rPr lang="en-US" sz="2800" smtClean="0"/>
              <a:t>coi đó là việc vẫn làm trong hứng sinh bình.</a:t>
            </a: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1024283" y="4212215"/>
            <a:ext cx="6206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+ Khi gặp quản ngục: khinh bạc, lạnh lùng</a:t>
            </a:r>
            <a:endParaRPr lang="en-US" sz="2800"/>
          </a:p>
        </p:txBody>
      </p:sp>
      <p:sp>
        <p:nvSpPr>
          <p:cNvPr id="8" name="TextBox 7"/>
          <p:cNvSpPr txBox="1"/>
          <p:nvPr/>
        </p:nvSpPr>
        <p:spPr>
          <a:xfrm>
            <a:off x="122286" y="4893907"/>
            <a:ext cx="888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=&gt; Hiên ngang, lẫm liệt, không khuất phục, làm chủ ngục tù.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833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6172200"/>
            <a:ext cx="1981200" cy="563562"/>
          </a:xfrm>
        </p:spPr>
        <p:txBody>
          <a:bodyPr>
            <a:normAutofit/>
          </a:bodyPr>
          <a:lstStyle/>
          <a:p>
            <a:r>
              <a:rPr lang="en-US" sz="2400" smtClean="0"/>
              <a:t>TỪ HẢI</a:t>
            </a:r>
            <a:endParaRPr lang="en-US" sz="240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76200"/>
            <a:ext cx="6034617" cy="6049963"/>
          </a:xfrm>
        </p:spPr>
      </p:pic>
    </p:spTree>
    <p:extLst>
      <p:ext uri="{BB962C8B-B14F-4D97-AF65-F5344CB8AC3E}">
        <p14:creationId xmlns:p14="http://schemas.microsoft.com/office/powerpoint/2010/main" val="108248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6172200"/>
            <a:ext cx="2895600" cy="487362"/>
          </a:xfrm>
        </p:spPr>
        <p:txBody>
          <a:bodyPr>
            <a:normAutofit/>
          </a:bodyPr>
          <a:lstStyle/>
          <a:p>
            <a:r>
              <a:rPr lang="en-US" sz="2400" smtClean="0"/>
              <a:t>CAO BÁ QUÁT</a:t>
            </a:r>
            <a:endParaRPr lang="en-US" sz="240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4800"/>
            <a:ext cx="7391399" cy="5638800"/>
          </a:xfrm>
        </p:spPr>
      </p:pic>
    </p:spTree>
    <p:extLst>
      <p:ext uri="{BB962C8B-B14F-4D97-AF65-F5344CB8AC3E}">
        <p14:creationId xmlns:p14="http://schemas.microsoft.com/office/powerpoint/2010/main" val="365546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CẢM ƠN QUÝ THẦY CÔ </a:t>
            </a:r>
            <a:br>
              <a:rPr lang="en-US" i="1" dirty="0" smtClean="0"/>
            </a:br>
            <a:r>
              <a:rPr lang="en-US" i="1" dirty="0" smtClean="0"/>
              <a:t>VÀ CÁC EM HỌC SINH!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4028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solidFill>
                  <a:srgbClr val="00B050"/>
                </a:solidFill>
              </a:rPr>
              <a:t>Câu hỏi 2</a:t>
            </a:r>
            <a:r>
              <a:rPr lang="en-US" sz="2800" smtClean="0"/>
              <a:t>: </a:t>
            </a:r>
            <a:r>
              <a:rPr lang="en-US" sz="2800" smtClean="0">
                <a:solidFill>
                  <a:srgbClr val="FF0000"/>
                </a:solidFill>
              </a:rPr>
              <a:t>Đây là một tác giả tiêu biểu của văn học </a:t>
            </a:r>
            <a:br>
              <a:rPr lang="en-US" sz="2800" smtClean="0">
                <a:solidFill>
                  <a:srgbClr val="FF0000"/>
                </a:solidFill>
              </a:rPr>
            </a:br>
            <a:r>
              <a:rPr lang="en-US" sz="2800" smtClean="0">
                <a:solidFill>
                  <a:srgbClr val="FF0000"/>
                </a:solidFill>
              </a:rPr>
              <a:t>lãng mạn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28601" y="1143001"/>
            <a:ext cx="4327235" cy="2787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Được xem là gạch nối giữa văn học trung đại và hiện đại</a:t>
            </a:r>
            <a:endParaRPr lang="en-US" sz="2800"/>
          </a:p>
        </p:txBody>
      </p:sp>
      <p:sp>
        <p:nvSpPr>
          <p:cNvPr id="10" name="Right Arrow 9"/>
          <p:cNvSpPr/>
          <p:nvPr/>
        </p:nvSpPr>
        <p:spPr>
          <a:xfrm>
            <a:off x="2362202" y="3581401"/>
            <a:ext cx="4686300" cy="3168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Một trong những tác phẩm tiêu biểu của ông là </a:t>
            </a:r>
            <a:r>
              <a:rPr lang="en-US" sz="2800" i="1" smtClean="0"/>
              <a:t>Muốn làm thằng cuội</a:t>
            </a:r>
            <a:endParaRPr lang="en-US" sz="2800" i="1"/>
          </a:p>
        </p:txBody>
      </p:sp>
      <p:sp>
        <p:nvSpPr>
          <p:cNvPr id="12" name="Right Arrow 11"/>
          <p:cNvSpPr/>
          <p:nvPr/>
        </p:nvSpPr>
        <p:spPr>
          <a:xfrm>
            <a:off x="5105401" y="1143000"/>
            <a:ext cx="3886200" cy="2590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Đóng góp nổi bật ở mảng thơ ca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1296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solidFill>
                  <a:srgbClr val="00B050"/>
                </a:solidFill>
              </a:rPr>
              <a:t>Câu hỏi 3</a:t>
            </a:r>
            <a:r>
              <a:rPr lang="en-US" sz="2800" smtClean="0"/>
              <a:t>: </a:t>
            </a:r>
            <a:r>
              <a:rPr lang="en-US" sz="2800" smtClean="0">
                <a:solidFill>
                  <a:srgbClr val="FF0000"/>
                </a:solidFill>
              </a:rPr>
              <a:t>Đây là tên một tác phẩm tiêu biểu của </a:t>
            </a:r>
            <a:br>
              <a:rPr lang="en-US" sz="2800" smtClean="0">
                <a:solidFill>
                  <a:srgbClr val="FF0000"/>
                </a:solidFill>
              </a:rPr>
            </a:br>
            <a:r>
              <a:rPr lang="en-US" sz="2800" smtClean="0">
                <a:solidFill>
                  <a:srgbClr val="FF0000"/>
                </a:solidFill>
              </a:rPr>
              <a:t>văn học lãng mạn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25765" y="1676400"/>
            <a:ext cx="4181763" cy="22444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Là một bài thơ của </a:t>
            </a:r>
          </a:p>
          <a:p>
            <a:pPr algn="ctr"/>
            <a:r>
              <a:rPr lang="en-US" sz="2800" smtClean="0"/>
              <a:t>Thế Lữ</a:t>
            </a:r>
            <a:endParaRPr lang="en-US" sz="2800"/>
          </a:p>
        </p:txBody>
      </p:sp>
      <p:sp>
        <p:nvSpPr>
          <p:cNvPr id="7" name="Right Arrow 6"/>
          <p:cNvSpPr/>
          <p:nvPr/>
        </p:nvSpPr>
        <p:spPr>
          <a:xfrm>
            <a:off x="5278584" y="1752600"/>
            <a:ext cx="3484417" cy="1981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Ra đời năm 1934</a:t>
            </a:r>
            <a:endParaRPr lang="en-US" sz="2800"/>
          </a:p>
        </p:txBody>
      </p:sp>
      <p:sp>
        <p:nvSpPr>
          <p:cNvPr id="9" name="Right Arrow 8"/>
          <p:cNvSpPr/>
          <p:nvPr/>
        </p:nvSpPr>
        <p:spPr>
          <a:xfrm>
            <a:off x="625765" y="3865419"/>
            <a:ext cx="3870035" cy="2260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Là lời tâm sự của một con hổ trong vườn bách thú</a:t>
            </a:r>
            <a:endParaRPr lang="en-US" sz="2800"/>
          </a:p>
        </p:txBody>
      </p:sp>
      <p:sp>
        <p:nvSpPr>
          <p:cNvPr id="11" name="Right Arrow 10"/>
          <p:cNvSpPr/>
          <p:nvPr/>
        </p:nvSpPr>
        <p:spPr>
          <a:xfrm>
            <a:off x="5105401" y="3733800"/>
            <a:ext cx="3657599" cy="2514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Bày tỏ tâm sự yêu nước thầm kín của tác giả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53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noFill/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CHỮ NGƯỜI TỬ TÙ</a:t>
            </a:r>
            <a:br>
              <a:rPr lang="en-US" sz="5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(Nguyễn Tuân)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7150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VIÊN THỰC HIỆN: BÙI HẢI NGUYÊN</a:t>
            </a:r>
            <a:endParaRPr lang="en-US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8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-13854"/>
            <a:ext cx="7426036" cy="2182091"/>
          </a:xfrm>
        </p:spPr>
        <p:txBody>
          <a:bodyPr>
            <a:normAutofit/>
          </a:bodyPr>
          <a:lstStyle/>
          <a:p>
            <a:pPr algn="l"/>
            <a:r>
              <a:rPr lang="en-US" sz="2800" smtClean="0">
                <a:solidFill>
                  <a:srgbClr val="FF0000"/>
                </a:solidFill>
              </a:rPr>
              <a:t>I. Tìm hiểu chung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  1. Tác giả</a:t>
            </a:r>
            <a:br>
              <a:rPr lang="en-US" sz="2800" smtClean="0"/>
            </a:br>
            <a:r>
              <a:rPr lang="en-US" sz="2800" smtClean="0"/>
              <a:t>   2. Tập truyện “Vang bóng một thời”</a:t>
            </a:r>
            <a:br>
              <a:rPr lang="en-US" sz="2800" smtClean="0"/>
            </a:br>
            <a:r>
              <a:rPr lang="en-US" sz="2800" smtClean="0"/>
              <a:t>   3. Truyện ngắn “Chữ người tử tù”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57912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II</a:t>
            </a:r>
            <a:r>
              <a:rPr lang="en-US" sz="2800" smtClean="0">
                <a:solidFill>
                  <a:srgbClr val="FF0000"/>
                </a:solidFill>
              </a:rPr>
              <a:t>. </a:t>
            </a:r>
            <a:r>
              <a:rPr lang="en-US" sz="2800">
                <a:solidFill>
                  <a:srgbClr val="FF0000"/>
                </a:solidFill>
              </a:rPr>
              <a:t>Đọc hiểu văn </a:t>
            </a:r>
            <a:r>
              <a:rPr lang="en-US" sz="2800" smtClean="0">
                <a:solidFill>
                  <a:srgbClr val="FF0000"/>
                </a:solidFill>
              </a:rPr>
              <a:t>bản</a:t>
            </a:r>
          </a:p>
          <a:p>
            <a:pPr marL="0" indent="0">
              <a:buNone/>
            </a:pPr>
            <a:r>
              <a:rPr lang="en-US" sz="2800" smtClean="0"/>
              <a:t>   1</a:t>
            </a:r>
            <a:r>
              <a:rPr lang="en-US" sz="2800"/>
              <a:t>. Hình tượng nhân vật Huấn </a:t>
            </a:r>
            <a:r>
              <a:rPr lang="en-US" sz="2800" smtClean="0"/>
              <a:t>Cao</a:t>
            </a:r>
          </a:p>
          <a:p>
            <a:pPr marL="0" indent="0">
              <a:buNone/>
            </a:pPr>
            <a:r>
              <a:rPr lang="en-US" sz="2800" smtClean="0"/>
              <a:t>       a. Vẻ đẹp tài hoa</a:t>
            </a:r>
          </a:p>
          <a:p>
            <a:pPr marL="0" indent="0">
              <a:buNone/>
            </a:pPr>
            <a:r>
              <a:rPr lang="en-US" sz="2800" smtClean="0"/>
              <a:t>       b. Vẻ đẹp khí phách</a:t>
            </a:r>
          </a:p>
          <a:p>
            <a:pPr marL="0" indent="0">
              <a:buNone/>
            </a:pPr>
            <a:r>
              <a:rPr lang="en-US" sz="2800" smtClean="0"/>
              <a:t>       c. Vẻ đẹp thiên lương</a:t>
            </a:r>
            <a:endParaRPr lang="en-US" sz="2800"/>
          </a:p>
          <a:p>
            <a:pPr marL="0" indent="0">
              <a:buNone/>
            </a:pPr>
            <a:r>
              <a:rPr lang="en-US" sz="2800" smtClean="0"/>
              <a:t>   2</a:t>
            </a:r>
            <a:r>
              <a:rPr lang="en-US" sz="2800"/>
              <a:t>. Hình tượng nhân vật quản ngục </a:t>
            </a:r>
          </a:p>
          <a:p>
            <a:pPr marL="0" indent="0">
              <a:buNone/>
            </a:pPr>
            <a:r>
              <a:rPr lang="en-US" sz="2800" smtClean="0"/>
              <a:t>   3</a:t>
            </a:r>
            <a:r>
              <a:rPr lang="en-US" sz="2800"/>
              <a:t>. Cảnh cho chữ</a:t>
            </a:r>
          </a:p>
          <a:p>
            <a:pPr marL="0" indent="0">
              <a:buNone/>
            </a:pPr>
            <a:endParaRPr lang="en-US" sz="2800" smtClean="0"/>
          </a:p>
          <a:p>
            <a:pPr marL="0" indent="0">
              <a:buNone/>
            </a:pPr>
            <a:endParaRPr lang="en-US" sz="2800" smtClean="0"/>
          </a:p>
          <a:p>
            <a:pPr marL="0" indent="0">
              <a:buNone/>
            </a:pPr>
            <a:endParaRPr lang="en-US" sz="280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1" y="5445297"/>
            <a:ext cx="23405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III. Tổng kết</a:t>
            </a:r>
          </a:p>
          <a:p>
            <a:r>
              <a:rPr lang="en-US" sz="2800" smtClean="0"/>
              <a:t>  1. Nội dung</a:t>
            </a:r>
          </a:p>
          <a:p>
            <a:r>
              <a:rPr lang="en-US" sz="2800" smtClean="0"/>
              <a:t>  2. Nghệ thuật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7147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37338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235184"/>
            <a:ext cx="3352800" cy="715962"/>
          </a:xfrm>
        </p:spPr>
        <p:txBody>
          <a:bodyPr>
            <a:normAutofit/>
          </a:bodyPr>
          <a:lstStyle/>
          <a:p>
            <a:pPr algn="l"/>
            <a:r>
              <a:rPr lang="en-US" sz="2800" smtClean="0">
                <a:solidFill>
                  <a:srgbClr val="FF0000"/>
                </a:solidFill>
              </a:rPr>
              <a:t>I. Tìm hiểu chung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801" y="914400"/>
            <a:ext cx="42008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1. Tác giả</a:t>
            </a:r>
            <a:endParaRPr lang="en-US" sz="2800" smtClean="0"/>
          </a:p>
          <a:p>
            <a:r>
              <a:rPr lang="en-US" sz="2800" smtClean="0"/>
              <a:t> Nguyễn Tuân (1910 - 1987)</a:t>
            </a:r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812680" y="2131254"/>
            <a:ext cx="159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a. Tiểu sử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878485"/>
            <a:ext cx="89972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Quê quán: làng Mọc, Thanh Xuân </a:t>
            </a:r>
          </a:p>
          <a:p>
            <a:r>
              <a:rPr lang="en-US" sz="2800" smtClean="0"/>
              <a:t>Hà Nội.</a:t>
            </a:r>
          </a:p>
          <a:p>
            <a:r>
              <a:rPr lang="en-US" sz="2800" smtClean="0"/>
              <a:t>- Xuất thân: gia đình nhà Nho.</a:t>
            </a:r>
          </a:p>
          <a:p>
            <a:r>
              <a:rPr lang="en-US" sz="2800" smtClean="0"/>
              <a:t>- Sau khi học hết bậc Thành chung, </a:t>
            </a:r>
          </a:p>
          <a:p>
            <a:r>
              <a:rPr lang="en-US" sz="2800" smtClean="0"/>
              <a:t>ông ra Hà Nội viết văn và làm báo.</a:t>
            </a:r>
          </a:p>
          <a:p>
            <a:r>
              <a:rPr lang="en-US" sz="2800" smtClean="0"/>
              <a:t>- Từng tham gia cách mạng, có tâm nguyện dùng ngòi bút để phục vụ cho kháng chiến.</a:t>
            </a:r>
          </a:p>
          <a:p>
            <a:r>
              <a:rPr lang="en-US" sz="2800" smtClean="0"/>
              <a:t>- Từ 1948 đến 1958: làm Tổng thư kí HộiVăn nghệ Việt Nam</a:t>
            </a:r>
            <a:r>
              <a:rPr lang="en-US" smtClean="0"/>
              <a:t>.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0"/>
            <a:ext cx="3867312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2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4343400" cy="639762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b. Sự nghiệp sáng tác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695" y="969818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sz="2800" smtClean="0"/>
              <a:t>- Là nhà văn tiêu biểu, giữ vị trí rất quan trọng trong quá trình phát triển của văn học hiện đại.</a:t>
            </a:r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685800" y="2057401"/>
            <a:ext cx="82993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Đóng góp: thúc đẩy thể tùy bút, bút kí đạt tới đỉnh cao</a:t>
            </a:r>
          </a:p>
          <a:p>
            <a:r>
              <a:rPr lang="en-US" sz="2800" smtClean="0"/>
              <a:t> góp phần làm phong phú ngôn ngữ văn học dân tộc.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713510" y="3200401"/>
            <a:ext cx="75746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Phong cách nghệ thuật: lối viết đậm chất tài hoa, </a:t>
            </a:r>
          </a:p>
          <a:p>
            <a:r>
              <a:rPr lang="en-US" sz="2800" smtClean="0"/>
              <a:t>uyên bác; luôn trăn trở đi tìm cái đẹp; đánh giá,</a:t>
            </a:r>
          </a:p>
          <a:p>
            <a:r>
              <a:rPr lang="en-US" sz="2800" smtClean="0"/>
              <a:t> nhìn nhận sự việc ở phương diện tài hoa, nghệ sĩ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713509" y="4832904"/>
            <a:ext cx="4450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Những tác phẩm chính: SGK</a:t>
            </a: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645435" y="5638801"/>
            <a:ext cx="83179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=&gt; Được tặng giải thưởng Hồ Chí Minh về văn học nghệ </a:t>
            </a:r>
          </a:p>
          <a:p>
            <a:r>
              <a:rPr lang="en-US" sz="2800" smtClean="0"/>
              <a:t>năm 1996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60804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6096000" cy="792162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2. Tập truyện “Vang bóng một thời”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1" y="838201"/>
            <a:ext cx="78216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In lần đầu năm 1940, gồm 11  truyện ngắn, kết tinh</a:t>
            </a:r>
          </a:p>
          <a:p>
            <a:r>
              <a:rPr lang="en-US" sz="2800" smtClean="0"/>
              <a:t> tài năng của Nguyễn Tuân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720130" y="1981200"/>
            <a:ext cx="7606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Nhân vật: lớp Nho sĩ cuối mùa tài hoa bất đắc chí</a:t>
            </a:r>
            <a:r>
              <a:rPr lang="en-US" sz="2800"/>
              <a:t>.</a:t>
            </a:r>
            <a:endParaRPr lang="en-US" sz="2800" smtClean="0"/>
          </a:p>
        </p:txBody>
      </p:sp>
      <p:sp>
        <p:nvSpPr>
          <p:cNvPr id="7" name="Horizontal Scroll 6"/>
          <p:cNvSpPr/>
          <p:nvPr/>
        </p:nvSpPr>
        <p:spPr>
          <a:xfrm>
            <a:off x="152400" y="4114800"/>
            <a:ext cx="8763000" cy="1828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Là tác phẩm “khơi đống tro tàn của dĩ vãng để bày ra trước mắt ta những cái ta đã biết qua hay chưa biết rõ”</a:t>
            </a:r>
          </a:p>
          <a:p>
            <a:pPr algn="ctr"/>
            <a:r>
              <a:rPr lang="en-US" sz="2800" smtClean="0"/>
              <a:t>                                                                            (Phan Cự Đệ)</a:t>
            </a:r>
            <a:endParaRPr lang="en-US" sz="2800"/>
          </a:p>
        </p:txBody>
      </p:sp>
      <p:sp>
        <p:nvSpPr>
          <p:cNvPr id="2" name="TextBox 1"/>
          <p:cNvSpPr txBox="1"/>
          <p:nvPr/>
        </p:nvSpPr>
        <p:spPr>
          <a:xfrm>
            <a:off x="692420" y="250442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Nội dung: niềm tiếc nuối những vẻ đẹp xưa, sự đối lập giữa cái tôi tài hoa, thanh cao và xã hội nhơ bẩn, niềm tự hào về văn hóa dân tộc.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2044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7" grpId="1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411162"/>
          </a:xfrm>
        </p:spPr>
        <p:txBody>
          <a:bodyPr>
            <a:no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3. Truyện ngắn “Chữ người tử tù”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838200"/>
            <a:ext cx="37338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2800" smtClean="0">
                <a:solidFill>
                  <a:srgbClr val="FF0000"/>
                </a:solidFill>
              </a:rPr>
              <a:t>a. Tên truyện và xuất xứ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08047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Ban đầu có tên là “Dòng chữ cuối cùng” in trên tạp chí Tao Đàn (1938).</a:t>
            </a:r>
          </a:p>
          <a:p>
            <a:r>
              <a:rPr lang="en-US" sz="2800" smtClean="0"/>
              <a:t>- Sau đó, đổi thành “Chữ người tử tù”, in trong tập “Vang bóng một thời” (1940)</a:t>
            </a: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1039091" y="3429000"/>
            <a:ext cx="3235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b. Tình huống truyện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825" y="3952220"/>
            <a:ext cx="7430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Xoay quanh nhân vật Huấn Cao và viên quản ngục</a:t>
            </a:r>
            <a:endParaRPr lang="en-US" sz="2800"/>
          </a:p>
        </p:txBody>
      </p:sp>
      <p:sp>
        <p:nvSpPr>
          <p:cNvPr id="2" name="TextBox 1"/>
          <p:cNvSpPr txBox="1"/>
          <p:nvPr/>
        </p:nvSpPr>
        <p:spPr>
          <a:xfrm>
            <a:off x="573680" y="4538990"/>
            <a:ext cx="8489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Bình diện xã hội: tử tù &gt; &lt; người đại diện cho pháp luật.</a:t>
            </a:r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539043" y="5041429"/>
            <a:ext cx="75682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- Bình diện nghệ thuật: nghệ sĩ sáng tạo cái đẹp và </a:t>
            </a:r>
          </a:p>
          <a:p>
            <a:r>
              <a:rPr lang="en-US" sz="2800" smtClean="0"/>
              <a:t>người đam mê cái đẹp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594461" y="6016317"/>
            <a:ext cx="3688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=&gt; </a:t>
            </a:r>
            <a:r>
              <a:rPr lang="en-US" sz="2800" i="1" smtClean="0"/>
              <a:t>Cuộc kì ngộ đầy éo le</a:t>
            </a:r>
            <a:endParaRPr lang="en-US" sz="2800" i="1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42078"/>
            <a:ext cx="5181600" cy="575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0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  <p:bldP spid="2" grpId="0"/>
      <p:bldP spid="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</TotalTime>
  <Words>1094</Words>
  <Application>Microsoft Office PowerPoint</Application>
  <PresentationFormat>On-screen Show (4:3)</PresentationFormat>
  <Paragraphs>109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NHANH MẮT NHANH TRÍ</vt:lpstr>
      <vt:lpstr>Câu hỏi 2: Đây là một tác giả tiêu biểu của văn học  lãng mạn</vt:lpstr>
      <vt:lpstr>Câu hỏi 3: Đây là tên một tác phẩm tiêu biểu của  văn học lãng mạn</vt:lpstr>
      <vt:lpstr>CHỮ NGƯỜI TỬ TÙ                    (Nguyễn Tuân)</vt:lpstr>
      <vt:lpstr>I. Tìm hiểu chung    1. Tác giả    2. Tập truyện “Vang bóng một thời”    3. Truyện ngắn “Chữ người tử tù”</vt:lpstr>
      <vt:lpstr>I. Tìm hiểu chung</vt:lpstr>
      <vt:lpstr>b. Sự nghiệp sáng tác</vt:lpstr>
      <vt:lpstr>2. Tập truyện “Vang bóng một thời”</vt:lpstr>
      <vt:lpstr>3. Truyện ngắn “Chữ người tử tù”</vt:lpstr>
      <vt:lpstr>II. Đọc hiểu văn bản</vt:lpstr>
      <vt:lpstr>II. Đọc hiểu văn bản</vt:lpstr>
      <vt:lpstr>CHỮ LỘC</vt:lpstr>
      <vt:lpstr>CHỮ PHÚC</vt:lpstr>
      <vt:lpstr>PowerPoint Presentation</vt:lpstr>
      <vt:lpstr>PowerPoint Presentation</vt:lpstr>
      <vt:lpstr>b. Vẻ đẹp khí phách</vt:lpstr>
      <vt:lpstr>TỪ HẢI</vt:lpstr>
      <vt:lpstr>CAO BÁ QUÁT</vt:lpstr>
      <vt:lpstr>CẢM ƠN QUÝ THẦY CÔ  VÀ CÁC EM HỌC SINH!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ĐẶC ĐIỂM NGÔN NGỮ NÓI  VÀ NGÔN NGỮ VIẾT</dc:title>
  <dc:creator>AutoBVT</dc:creator>
  <cp:lastModifiedBy>AutoBVT</cp:lastModifiedBy>
  <cp:revision>60</cp:revision>
  <dcterms:created xsi:type="dcterms:W3CDTF">2018-10-15T12:23:16Z</dcterms:created>
  <dcterms:modified xsi:type="dcterms:W3CDTF">2018-10-22T14:55:01Z</dcterms:modified>
</cp:coreProperties>
</file>