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702" r:id="rId3"/>
    <p:sldMasterId id="2147483750" r:id="rId4"/>
    <p:sldMasterId id="2147483762" r:id="rId5"/>
    <p:sldMasterId id="2147483775" r:id="rId6"/>
    <p:sldMasterId id="2147483787" r:id="rId7"/>
    <p:sldMasterId id="2147483799" r:id="rId8"/>
    <p:sldMasterId id="2147483823" r:id="rId9"/>
    <p:sldMasterId id="2147483835" r:id="rId10"/>
  </p:sldMasterIdLst>
  <p:notesMasterIdLst>
    <p:notesMasterId r:id="rId40"/>
  </p:notesMasterIdLst>
  <p:sldIdLst>
    <p:sldId id="317" r:id="rId11"/>
    <p:sldId id="318" r:id="rId12"/>
    <p:sldId id="300" r:id="rId13"/>
    <p:sldId id="267" r:id="rId14"/>
    <p:sldId id="286" r:id="rId15"/>
    <p:sldId id="303" r:id="rId16"/>
    <p:sldId id="287" r:id="rId17"/>
    <p:sldId id="319" r:id="rId18"/>
    <p:sldId id="321" r:id="rId19"/>
    <p:sldId id="320" r:id="rId20"/>
    <p:sldId id="307" r:id="rId21"/>
    <p:sldId id="327" r:id="rId22"/>
    <p:sldId id="309" r:id="rId23"/>
    <p:sldId id="308" r:id="rId24"/>
    <p:sldId id="326" r:id="rId25"/>
    <p:sldId id="306" r:id="rId26"/>
    <p:sldId id="310" r:id="rId27"/>
    <p:sldId id="323" r:id="rId28"/>
    <p:sldId id="275" r:id="rId29"/>
    <p:sldId id="276" r:id="rId30"/>
    <p:sldId id="311" r:id="rId31"/>
    <p:sldId id="324" r:id="rId32"/>
    <p:sldId id="312" r:id="rId33"/>
    <p:sldId id="313" r:id="rId34"/>
    <p:sldId id="314" r:id="rId35"/>
    <p:sldId id="315" r:id="rId36"/>
    <p:sldId id="316" r:id="rId37"/>
    <p:sldId id="297" r:id="rId38"/>
    <p:sldId id="298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66FFFF"/>
    <a:srgbClr val="FF0066"/>
    <a:srgbClr val="000076"/>
    <a:srgbClr val="3333CC"/>
    <a:srgbClr val="CC0099"/>
    <a:srgbClr val="99FFCC"/>
    <a:srgbClr val="FFCC0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32" autoAdjust="0"/>
  </p:normalViewPr>
  <p:slideViewPr>
    <p:cSldViewPr>
      <p:cViewPr>
        <p:scale>
          <a:sx n="62" d="100"/>
          <a:sy n="62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5D8FC9A-DDCC-409B-8B45-7908B22BD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452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8FC9A-DDCC-409B-8B45-7908B22BD4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27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024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24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1024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0249C3-0448-4265-A65F-548A09F285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01A39-A421-47EC-AFA5-396786326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2173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43AB-BCE2-4068-AEDF-35BCBBE96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74E5-80E4-46FC-8651-A3F774E13D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153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2AFA-B925-448B-970B-75F5C1D807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AC2B-4B34-4E85-97AA-E134543F4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8038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371600" y="1511300"/>
            <a:ext cx="6400800" cy="2273300"/>
          </a:xfrm>
          <a:prstGeom prst="rect">
            <a:avLst/>
          </a:prstGeom>
          <a:noFill/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49400" y="4051300"/>
            <a:ext cx="60325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4D99FDA-B2C3-4E6C-A0B9-C9BC74BF36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210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10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10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3210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210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211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211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11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11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3211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211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212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125" name="Freeform 29"/>
          <p:cNvSpPr>
            <a:spLocks/>
          </p:cNvSpPr>
          <p:nvPr/>
        </p:nvSpPr>
        <p:spPr bwMode="auto">
          <a:xfrm>
            <a:off x="4076700" y="1930400"/>
            <a:ext cx="800100" cy="889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32126" name="Group 30"/>
          <p:cNvGrpSpPr>
            <a:grpSpLocks/>
          </p:cNvGrpSpPr>
          <p:nvPr userDrawn="1"/>
        </p:nvGrpSpPr>
        <p:grpSpPr bwMode="auto">
          <a:xfrm>
            <a:off x="228600" y="4667250"/>
            <a:ext cx="2533650" cy="1981200"/>
            <a:chOff x="228" y="2976"/>
            <a:chExt cx="1596" cy="1248"/>
          </a:xfrm>
        </p:grpSpPr>
        <p:sp>
          <p:nvSpPr>
            <p:cNvPr id="132127" name="Line 31"/>
            <p:cNvSpPr>
              <a:spLocks noChangeShapeType="1"/>
            </p:cNvSpPr>
            <p:nvPr userDrawn="1"/>
          </p:nvSpPr>
          <p:spPr bwMode="auto">
            <a:xfrm>
              <a:off x="228" y="2976"/>
              <a:ext cx="0" cy="1176"/>
            </a:xfrm>
            <a:prstGeom prst="line">
              <a:avLst/>
            </a:prstGeom>
            <a:noFill/>
            <a:ln w="9525">
              <a:solidFill>
                <a:srgbClr val="FFB92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128" name="Line 32"/>
            <p:cNvSpPr>
              <a:spLocks noChangeShapeType="1"/>
            </p:cNvSpPr>
            <p:nvPr userDrawn="1"/>
          </p:nvSpPr>
          <p:spPr bwMode="auto">
            <a:xfrm>
              <a:off x="240" y="4152"/>
              <a:ext cx="960" cy="0"/>
            </a:xfrm>
            <a:prstGeom prst="line">
              <a:avLst/>
            </a:prstGeom>
            <a:noFill/>
            <a:ln w="9525">
              <a:solidFill>
                <a:srgbClr val="FFB92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129" name="Line 33"/>
            <p:cNvSpPr>
              <a:spLocks noChangeShapeType="1"/>
            </p:cNvSpPr>
            <p:nvPr userDrawn="1"/>
          </p:nvSpPr>
          <p:spPr bwMode="auto">
            <a:xfrm>
              <a:off x="288" y="3504"/>
              <a:ext cx="0" cy="720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130" name="Line 34"/>
            <p:cNvSpPr>
              <a:spLocks noChangeShapeType="1"/>
            </p:cNvSpPr>
            <p:nvPr userDrawn="1"/>
          </p:nvSpPr>
          <p:spPr bwMode="auto">
            <a:xfrm>
              <a:off x="288" y="4224"/>
              <a:ext cx="1536" cy="0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2131" name="Group 35"/>
          <p:cNvGrpSpPr>
            <a:grpSpLocks/>
          </p:cNvGrpSpPr>
          <p:nvPr userDrawn="1"/>
        </p:nvGrpSpPr>
        <p:grpSpPr bwMode="auto">
          <a:xfrm>
            <a:off x="247650" y="209550"/>
            <a:ext cx="2209800" cy="1600200"/>
            <a:chOff x="156" y="132"/>
            <a:chExt cx="1392" cy="1008"/>
          </a:xfrm>
        </p:grpSpPr>
        <p:sp>
          <p:nvSpPr>
            <p:cNvPr id="132132" name="Line 36"/>
            <p:cNvSpPr>
              <a:spLocks noChangeShapeType="1"/>
            </p:cNvSpPr>
            <p:nvPr userDrawn="1"/>
          </p:nvSpPr>
          <p:spPr bwMode="auto">
            <a:xfrm>
              <a:off x="156" y="132"/>
              <a:ext cx="0" cy="1008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133" name="Line 37"/>
            <p:cNvSpPr>
              <a:spLocks noChangeShapeType="1"/>
            </p:cNvSpPr>
            <p:nvPr userDrawn="1"/>
          </p:nvSpPr>
          <p:spPr bwMode="auto">
            <a:xfrm>
              <a:off x="156" y="132"/>
              <a:ext cx="1392" cy="0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2134" name="Line 38"/>
          <p:cNvSpPr>
            <a:spLocks noChangeShapeType="1"/>
          </p:cNvSpPr>
          <p:nvPr userDrawn="1"/>
        </p:nvSpPr>
        <p:spPr bwMode="auto">
          <a:xfrm>
            <a:off x="8934450" y="5200650"/>
            <a:ext cx="0" cy="1447800"/>
          </a:xfrm>
          <a:prstGeom prst="line">
            <a:avLst/>
          </a:prstGeom>
          <a:noFill/>
          <a:ln w="9525">
            <a:solidFill>
              <a:srgbClr val="A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135" name="Line 39"/>
          <p:cNvSpPr>
            <a:spLocks noChangeShapeType="1"/>
          </p:cNvSpPr>
          <p:nvPr userDrawn="1"/>
        </p:nvSpPr>
        <p:spPr bwMode="auto">
          <a:xfrm>
            <a:off x="6800850" y="6648450"/>
            <a:ext cx="2133600" cy="0"/>
          </a:xfrm>
          <a:prstGeom prst="line">
            <a:avLst/>
          </a:prstGeom>
          <a:noFill/>
          <a:ln w="9525">
            <a:solidFill>
              <a:srgbClr val="A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32136" name="Group 40"/>
          <p:cNvGrpSpPr>
            <a:grpSpLocks/>
          </p:cNvGrpSpPr>
          <p:nvPr userDrawn="1"/>
        </p:nvGrpSpPr>
        <p:grpSpPr bwMode="auto">
          <a:xfrm>
            <a:off x="6838950" y="209550"/>
            <a:ext cx="2095500" cy="2171700"/>
            <a:chOff x="4272" y="120"/>
            <a:chExt cx="1320" cy="1368"/>
          </a:xfrm>
        </p:grpSpPr>
        <p:sp>
          <p:nvSpPr>
            <p:cNvPr id="132137" name="Line 41"/>
            <p:cNvSpPr>
              <a:spLocks noChangeShapeType="1"/>
            </p:cNvSpPr>
            <p:nvPr/>
          </p:nvSpPr>
          <p:spPr bwMode="auto">
            <a:xfrm>
              <a:off x="4272" y="120"/>
              <a:ext cx="1248" cy="0"/>
            </a:xfrm>
            <a:prstGeom prst="line">
              <a:avLst/>
            </a:prstGeom>
            <a:noFill/>
            <a:ln w="63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138" name="Line 42"/>
            <p:cNvSpPr>
              <a:spLocks noChangeShapeType="1"/>
            </p:cNvSpPr>
            <p:nvPr userDrawn="1"/>
          </p:nvSpPr>
          <p:spPr bwMode="auto">
            <a:xfrm>
              <a:off x="5520" y="120"/>
              <a:ext cx="0" cy="8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139" name="Line 43"/>
            <p:cNvSpPr>
              <a:spLocks noChangeShapeType="1"/>
            </p:cNvSpPr>
            <p:nvPr userDrawn="1"/>
          </p:nvSpPr>
          <p:spPr bwMode="auto">
            <a:xfrm>
              <a:off x="4728" y="192"/>
              <a:ext cx="864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140" name="Line 44"/>
            <p:cNvSpPr>
              <a:spLocks noChangeShapeType="1"/>
            </p:cNvSpPr>
            <p:nvPr userDrawn="1"/>
          </p:nvSpPr>
          <p:spPr bwMode="auto">
            <a:xfrm>
              <a:off x="5592" y="192"/>
              <a:ext cx="0" cy="1296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929101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7796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968654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6913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3918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8225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798961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2793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28284-CEAF-4D5A-BF8C-562792AF4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6875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48834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4456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49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741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1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1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1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1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2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2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2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2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742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C27C8D-D498-4BD5-81A3-25F5154EBA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4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102CA6-E99F-4B99-BCBD-F4AB3581A4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0FD4C8-871D-44B0-8DD5-7B4BB1C625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95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EC0D0-7EAD-4F71-98A6-1E89B8F7E7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98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84378B-5C19-40BF-B1B8-63725F95AD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79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5B804C-6258-44FE-823F-30C7874EE3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09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83F4D0-DB39-4228-BB39-2E042C4E7D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960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7ED3B3-5215-46A2-8148-639DD7D740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77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85CB-6ED1-40FE-945A-207A6C2B7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569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0C484-BD39-40C7-ABA8-4B92F9B659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4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6A62EE-0817-4FB1-9992-D4F899D026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569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6EFDD-93D2-4C47-8D59-9475B04E1C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83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D3555FC-C525-4A95-9ECC-9BB1BA354D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202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F7FD-B268-4014-BF95-6116DFBFDA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1F54-BBCB-4495-9891-E44A11DB77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92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A4F6-608C-4740-BF67-F2953A4129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939C-15DD-45E8-B93A-0678191B8D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257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6439-368A-4B0D-B98E-5FC232AF7E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BDC4-2321-47BC-8EFC-0A67B1A901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354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D7F4-131F-471B-9A49-507E1A3979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67D6-5DB2-4667-A269-D86BC2A126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923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DA56-061C-4AE0-9459-147FFF3E8F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0D43-EE4D-4688-8072-65C4877957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889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C3E1-CA51-4808-8958-0A7280A03B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DA34-8238-4FD1-8C1B-E2CEDA2D09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35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C6E26-1207-43D8-9E5E-E221CEC2E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773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8CEC-2BE9-4025-8144-C783520CB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8BCB-2FBD-4501-8765-F670648D9A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370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2941-9A7E-405E-B6CC-EB5DAFAE1A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0064-00F4-490B-B91C-445DC3557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800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D6E0-7B2F-4812-A501-2C8445D03C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6667-2E80-4223-B37A-CA27344C5A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910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43AB-BCE2-4068-AEDF-35BCBBE96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74E5-80E4-46FC-8651-A3F774E13D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68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2AFA-B925-448B-970B-75F5C1D807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AC2B-4B34-4E85-97AA-E134543F4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561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F7FD-B268-4014-BF95-6116DFBFDA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1F54-BBCB-4495-9891-E44A11DB77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678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A4F6-608C-4740-BF67-F2953A4129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939C-15DD-45E8-B93A-0678191B8D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238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6439-368A-4B0D-B98E-5FC232AF7E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BDC4-2321-47BC-8EFC-0A67B1A901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281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D7F4-131F-471B-9A49-507E1A3979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67D6-5DB2-4667-A269-D86BC2A126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950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DA56-061C-4AE0-9459-147FFF3E8F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0D43-EE4D-4688-8072-65C4877957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76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936C6-D86A-4DCF-9524-92985F810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780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C3E1-CA51-4808-8958-0A7280A03B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DA34-8238-4FD1-8C1B-E2CEDA2D09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809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8CEC-2BE9-4025-8144-C783520CB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8BCB-2FBD-4501-8765-F670648D9A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216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2941-9A7E-405E-B6CC-EB5DAFAE1A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0064-00F4-490B-B91C-445DC3557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244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D6E0-7B2F-4812-A501-2C8445D03C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6667-2E80-4223-B37A-CA27344C5A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360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43AB-BCE2-4068-AEDF-35BCBBE96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74E5-80E4-46FC-8651-A3F774E13D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490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2AFA-B925-448B-970B-75F5C1D807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AC2B-4B34-4E85-97AA-E134543F4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163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741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1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1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1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1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2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2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2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2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42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C27C8D-D498-4BD5-81A3-25F5154EBA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4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37941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102CA6-E99F-4B99-BCBD-F4AB3581A4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218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0FD4C8-871D-44B0-8DD5-7B4BB1C625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687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EC0D0-7EAD-4F71-98A6-1E89B8F7E7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57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6E763-E589-4C8C-9B1E-E26A50171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462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84378B-5C19-40BF-B1B8-63725F95AD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680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5B804C-6258-44FE-823F-30C7874EE3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952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83F4D0-DB39-4228-BB39-2E042C4E7D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910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7ED3B3-5215-46A2-8148-639DD7D740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398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0C484-BD39-40C7-ABA8-4B92F9B659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348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6A62EE-0817-4FB1-9992-D4F899D026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823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6EFDD-93D2-4C47-8D59-9475B04E1C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315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D3555FC-C525-4A95-9ECC-9BB1BA354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636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8278FB-40C4-4983-8666-F9945351A81A}" type="datetimeFigureOut">
              <a:rPr lang="en-US" smtClean="0">
                <a:solidFill>
                  <a:srgbClr val="575F6D"/>
                </a:solidFill>
              </a:rPr>
              <a:pPr/>
              <a:t>1/23/2019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4B2673-EF2A-4645-809B-F90C6334C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633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8278FB-40C4-4983-8666-F9945351A81A}" type="datetimeFigureOut">
              <a:rPr lang="en-US" smtClean="0">
                <a:solidFill>
                  <a:srgbClr val="575F6D"/>
                </a:solidFill>
              </a:rPr>
              <a:pPr/>
              <a:t>1/23/2019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4B2673-EF2A-4645-809B-F90C6334C5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25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83B82-FCB3-4880-A96C-3CB074E0D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058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8278FB-40C4-4983-8666-F9945351A81A}" type="datetimeFigureOut">
              <a:rPr lang="en-US" smtClean="0">
                <a:solidFill>
                  <a:srgbClr val="FFF39D"/>
                </a:solidFill>
              </a:rPr>
              <a:pPr/>
              <a:t>1/23/2019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4B2673-EF2A-4645-809B-F90C6334C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4135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8FB-40C4-4983-8666-F9945351A81A}" type="datetimeFigureOut">
              <a:rPr lang="en-US" smtClean="0">
                <a:solidFill>
                  <a:srgbClr val="575F6D"/>
                </a:solidFill>
              </a:rPr>
              <a:pPr/>
              <a:t>1/23/2019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2673-EF2A-4645-809B-F90C6334C5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4372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8FB-40C4-4983-8666-F9945351A81A}" type="datetimeFigureOut">
              <a:rPr lang="en-US" smtClean="0">
                <a:solidFill>
                  <a:srgbClr val="575F6D"/>
                </a:solidFill>
              </a:rPr>
              <a:pPr/>
              <a:t>1/23/2019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2673-EF2A-4645-809B-F90C6334C5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1811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8278FB-40C4-4983-8666-F9945351A81A}" type="datetimeFigureOut">
              <a:rPr lang="en-US" smtClean="0">
                <a:solidFill>
                  <a:srgbClr val="575F6D"/>
                </a:solidFill>
              </a:rPr>
              <a:pPr/>
              <a:t>1/23/2019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4B2673-EF2A-4645-809B-F90C6334C5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518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8FB-40C4-4983-8666-F9945351A81A}" type="datetimeFigureOut">
              <a:rPr lang="en-US" smtClean="0">
                <a:solidFill>
                  <a:srgbClr val="575F6D"/>
                </a:solidFill>
              </a:rPr>
              <a:pPr/>
              <a:t>1/23/2019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2673-EF2A-4645-809B-F90C6334C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5651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8278FB-40C4-4983-8666-F9945351A81A}" type="datetimeFigureOut">
              <a:rPr lang="en-US" smtClean="0">
                <a:solidFill>
                  <a:srgbClr val="575F6D"/>
                </a:solidFill>
              </a:rPr>
              <a:pPr/>
              <a:t>1/23/2019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4B2673-EF2A-4645-809B-F90C6334C5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451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8278FB-40C4-4983-8666-F9945351A81A}" type="datetimeFigureOut">
              <a:rPr lang="en-US" smtClean="0">
                <a:solidFill>
                  <a:srgbClr val="575F6D"/>
                </a:solidFill>
              </a:rPr>
              <a:pPr/>
              <a:t>1/23/2019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4B2673-EF2A-4645-809B-F90C6334C5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805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8FB-40C4-4983-8666-F9945351A81A}" type="datetimeFigureOut">
              <a:rPr lang="en-US" smtClean="0">
                <a:solidFill>
                  <a:srgbClr val="575F6D"/>
                </a:solidFill>
              </a:rPr>
              <a:pPr/>
              <a:t>1/23/2019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2673-EF2A-4645-809B-F90C6334C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956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8FB-40C4-4983-8666-F9945351A81A}" type="datetimeFigureOut">
              <a:rPr lang="en-US" smtClean="0">
                <a:solidFill>
                  <a:srgbClr val="575F6D"/>
                </a:solidFill>
              </a:rPr>
              <a:pPr/>
              <a:t>1/23/2019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2673-EF2A-4645-809B-F90C6334C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316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024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024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0249C3-0448-4265-A65F-548A09F285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38218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8ED33-4B36-442E-AE5A-6A358F78DF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23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85CB-6ED1-40FE-945A-207A6C2B7D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743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C6E26-1207-43D8-9E5E-E221CEC2E0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26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936C6-D86A-4DCF-9524-92985F810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673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6E763-E589-4C8C-9B1E-E26A501713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4622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83B82-FCB3-4880-A96C-3CB074E0D9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8764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8ED33-4B36-442E-AE5A-6A358F78DF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832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1D618-FBCD-4672-89A0-EB61842904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7965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0317C-D5D6-4ECE-98F9-391C8A5BD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9092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01A39-A421-47EC-AFA5-3967863263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607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28284-CEAF-4D5A-BF8C-562792AF41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84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1D618-FBCD-4672-89A0-EB61842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033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024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024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0249C3-0448-4265-A65F-548A09F285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6406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85CB-6ED1-40FE-945A-207A6C2B7D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4858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C6E26-1207-43D8-9E5E-E221CEC2E0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1065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936C6-D86A-4DCF-9524-92985F810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3384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6E763-E589-4C8C-9B1E-E26A501713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420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83B82-FCB3-4880-A96C-3CB074E0D9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5774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8ED33-4B36-442E-AE5A-6A358F78DF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2176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1D618-FBCD-4672-89A0-EB61842904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2785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0317C-D5D6-4ECE-98F9-391C8A5BD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733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01A39-A421-47EC-AFA5-3967863263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81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0317C-D5D6-4ECE-98F9-391C8A5BDE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0140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28284-CEAF-4D5A-BF8C-562792AF41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5422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F7FD-B268-4014-BF95-6116DFBFDA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1F54-BBCB-4495-9891-E44A11DB77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7252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A4F6-608C-4740-BF67-F2953A4129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939C-15DD-45E8-B93A-0678191B8D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802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6439-368A-4B0D-B98E-5FC232AF7E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BDC4-2321-47BC-8EFC-0A67B1A901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9569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D7F4-131F-471B-9A49-507E1A3979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67D6-5DB2-4667-A269-D86BC2A126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00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DA56-061C-4AE0-9459-147FFF3E8F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0D43-EE4D-4688-8072-65C4877957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7560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C3E1-CA51-4808-8958-0A7280A03B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DA34-8238-4FD1-8C1B-E2CEDA2D09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5530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8CEC-2BE9-4025-8144-C783520CB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8BCB-2FBD-4501-8765-F670648D9A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4333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2941-9A7E-405E-B6CC-EB5DAFAE1A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0064-00F4-490B-B91C-445DC3557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1151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D6E0-7B2F-4812-A501-2C8445D03C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6667-2E80-4223-B37A-CA27344C5A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921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922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922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F6D8567-47F7-4D9C-BF1E-04FD42DF32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31109" name="Group 37"/>
          <p:cNvGrpSpPr>
            <a:grpSpLocks/>
          </p:cNvGrpSpPr>
          <p:nvPr/>
        </p:nvGrpSpPr>
        <p:grpSpPr bwMode="auto">
          <a:xfrm rot="-139358">
            <a:off x="8755063" y="1365250"/>
            <a:ext cx="385762" cy="3665538"/>
            <a:chOff x="5468" y="1333"/>
            <a:chExt cx="243" cy="2714"/>
          </a:xfrm>
        </p:grpSpPr>
        <p:sp>
          <p:nvSpPr>
            <p:cNvPr id="1311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1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1125" name="Group 53"/>
          <p:cNvGrpSpPr>
            <a:grpSpLocks/>
          </p:cNvGrpSpPr>
          <p:nvPr userDrawn="1"/>
        </p:nvGrpSpPr>
        <p:grpSpPr bwMode="auto">
          <a:xfrm>
            <a:off x="190500" y="4705350"/>
            <a:ext cx="2533650" cy="1981200"/>
            <a:chOff x="228" y="2976"/>
            <a:chExt cx="1596" cy="1248"/>
          </a:xfrm>
        </p:grpSpPr>
        <p:sp>
          <p:nvSpPr>
            <p:cNvPr id="131126" name="Line 54"/>
            <p:cNvSpPr>
              <a:spLocks noChangeShapeType="1"/>
            </p:cNvSpPr>
            <p:nvPr userDrawn="1"/>
          </p:nvSpPr>
          <p:spPr bwMode="auto">
            <a:xfrm>
              <a:off x="228" y="2976"/>
              <a:ext cx="0" cy="1176"/>
            </a:xfrm>
            <a:prstGeom prst="line">
              <a:avLst/>
            </a:prstGeom>
            <a:noFill/>
            <a:ln w="9525">
              <a:solidFill>
                <a:srgbClr val="FFB92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127" name="Line 55"/>
            <p:cNvSpPr>
              <a:spLocks noChangeShapeType="1"/>
            </p:cNvSpPr>
            <p:nvPr userDrawn="1"/>
          </p:nvSpPr>
          <p:spPr bwMode="auto">
            <a:xfrm>
              <a:off x="240" y="4152"/>
              <a:ext cx="960" cy="0"/>
            </a:xfrm>
            <a:prstGeom prst="line">
              <a:avLst/>
            </a:prstGeom>
            <a:noFill/>
            <a:ln w="9525">
              <a:solidFill>
                <a:srgbClr val="FFB92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128" name="Line 56"/>
            <p:cNvSpPr>
              <a:spLocks noChangeShapeType="1"/>
            </p:cNvSpPr>
            <p:nvPr userDrawn="1"/>
          </p:nvSpPr>
          <p:spPr bwMode="auto">
            <a:xfrm>
              <a:off x="288" y="3504"/>
              <a:ext cx="0" cy="720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129" name="Line 57"/>
            <p:cNvSpPr>
              <a:spLocks noChangeShapeType="1"/>
            </p:cNvSpPr>
            <p:nvPr userDrawn="1"/>
          </p:nvSpPr>
          <p:spPr bwMode="auto">
            <a:xfrm>
              <a:off x="288" y="4224"/>
              <a:ext cx="1536" cy="0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1130" name="Group 58"/>
          <p:cNvGrpSpPr>
            <a:grpSpLocks/>
          </p:cNvGrpSpPr>
          <p:nvPr userDrawn="1"/>
        </p:nvGrpSpPr>
        <p:grpSpPr bwMode="auto">
          <a:xfrm>
            <a:off x="190500" y="171450"/>
            <a:ext cx="2209800" cy="1600200"/>
            <a:chOff x="156" y="132"/>
            <a:chExt cx="1392" cy="1008"/>
          </a:xfrm>
        </p:grpSpPr>
        <p:sp>
          <p:nvSpPr>
            <p:cNvPr id="131131" name="Line 59"/>
            <p:cNvSpPr>
              <a:spLocks noChangeShapeType="1"/>
            </p:cNvSpPr>
            <p:nvPr userDrawn="1"/>
          </p:nvSpPr>
          <p:spPr bwMode="auto">
            <a:xfrm>
              <a:off x="156" y="132"/>
              <a:ext cx="0" cy="1008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132" name="Line 60"/>
            <p:cNvSpPr>
              <a:spLocks noChangeShapeType="1"/>
            </p:cNvSpPr>
            <p:nvPr userDrawn="1"/>
          </p:nvSpPr>
          <p:spPr bwMode="auto">
            <a:xfrm>
              <a:off x="156" y="132"/>
              <a:ext cx="1392" cy="0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1133" name="Group 61"/>
          <p:cNvGrpSpPr>
            <a:grpSpLocks/>
          </p:cNvGrpSpPr>
          <p:nvPr userDrawn="1"/>
        </p:nvGrpSpPr>
        <p:grpSpPr bwMode="auto">
          <a:xfrm>
            <a:off x="6800850" y="5238750"/>
            <a:ext cx="2133600" cy="1447800"/>
            <a:chOff x="4284" y="3300"/>
            <a:chExt cx="1344" cy="912"/>
          </a:xfrm>
        </p:grpSpPr>
        <p:sp>
          <p:nvSpPr>
            <p:cNvPr id="131134" name="Line 62"/>
            <p:cNvSpPr>
              <a:spLocks noChangeShapeType="1"/>
            </p:cNvSpPr>
            <p:nvPr userDrawn="1"/>
          </p:nvSpPr>
          <p:spPr bwMode="auto">
            <a:xfrm>
              <a:off x="5628" y="3300"/>
              <a:ext cx="0" cy="912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135" name="Line 63"/>
            <p:cNvSpPr>
              <a:spLocks noChangeShapeType="1"/>
            </p:cNvSpPr>
            <p:nvPr userDrawn="1"/>
          </p:nvSpPr>
          <p:spPr bwMode="auto">
            <a:xfrm>
              <a:off x="4284" y="4212"/>
              <a:ext cx="1344" cy="0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1136" name="Group 64"/>
          <p:cNvGrpSpPr>
            <a:grpSpLocks/>
          </p:cNvGrpSpPr>
          <p:nvPr userDrawn="1"/>
        </p:nvGrpSpPr>
        <p:grpSpPr bwMode="auto">
          <a:xfrm rot="10800000">
            <a:off x="6400800" y="171450"/>
            <a:ext cx="2533650" cy="1981200"/>
            <a:chOff x="228" y="2976"/>
            <a:chExt cx="1596" cy="1248"/>
          </a:xfrm>
        </p:grpSpPr>
        <p:sp>
          <p:nvSpPr>
            <p:cNvPr id="131137" name="Line 65"/>
            <p:cNvSpPr>
              <a:spLocks noChangeShapeType="1"/>
            </p:cNvSpPr>
            <p:nvPr userDrawn="1"/>
          </p:nvSpPr>
          <p:spPr bwMode="auto">
            <a:xfrm>
              <a:off x="228" y="2976"/>
              <a:ext cx="0" cy="1176"/>
            </a:xfrm>
            <a:prstGeom prst="line">
              <a:avLst/>
            </a:prstGeom>
            <a:noFill/>
            <a:ln w="9525">
              <a:solidFill>
                <a:srgbClr val="FFB92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138" name="Line 66"/>
            <p:cNvSpPr>
              <a:spLocks noChangeShapeType="1"/>
            </p:cNvSpPr>
            <p:nvPr userDrawn="1"/>
          </p:nvSpPr>
          <p:spPr bwMode="auto">
            <a:xfrm>
              <a:off x="240" y="4152"/>
              <a:ext cx="960" cy="0"/>
            </a:xfrm>
            <a:prstGeom prst="line">
              <a:avLst/>
            </a:prstGeom>
            <a:noFill/>
            <a:ln w="9525">
              <a:solidFill>
                <a:srgbClr val="FFB92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139" name="Line 67"/>
            <p:cNvSpPr>
              <a:spLocks noChangeShapeType="1"/>
            </p:cNvSpPr>
            <p:nvPr userDrawn="1"/>
          </p:nvSpPr>
          <p:spPr bwMode="auto">
            <a:xfrm>
              <a:off x="288" y="3504"/>
              <a:ext cx="0" cy="720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140" name="Line 68"/>
            <p:cNvSpPr>
              <a:spLocks noChangeShapeType="1"/>
            </p:cNvSpPr>
            <p:nvPr userDrawn="1"/>
          </p:nvSpPr>
          <p:spPr bwMode="auto">
            <a:xfrm>
              <a:off x="288" y="4224"/>
              <a:ext cx="1536" cy="0"/>
            </a:xfrm>
            <a:prstGeom prst="line">
              <a:avLst/>
            </a:prstGeom>
            <a:noFill/>
            <a:ln w="9525">
              <a:solidFill>
                <a:srgbClr val="A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1141" name="Rectangle 69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68F0FE">
                  <a:gamma/>
                  <a:tint val="84314"/>
                  <a:invGamma/>
                </a:srgbClr>
              </a:gs>
              <a:gs pos="50000">
                <a:srgbClr val="68F0FE"/>
              </a:gs>
              <a:gs pos="100000">
                <a:srgbClr val="68F0FE">
                  <a:gamma/>
                  <a:tint val="8431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143" name="Text Box 71"/>
          <p:cNvSpPr txBox="1">
            <a:spLocks noChangeArrowheads="1"/>
          </p:cNvSpPr>
          <p:nvPr userDrawn="1"/>
        </p:nvSpPr>
        <p:spPr bwMode="auto">
          <a:xfrm>
            <a:off x="1171575" y="74613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u="sng" smtClean="0">
                <a:solidFill>
                  <a:srgbClr val="0000FF"/>
                </a:solidFill>
                <a:latin typeface="VNI-Times" pitchFamily="2" charset="0"/>
              </a:rPr>
              <a:t>Tieát 13</a:t>
            </a:r>
            <a:r>
              <a:rPr lang="en-US" sz="2400" b="1" smtClean="0">
                <a:solidFill>
                  <a:srgbClr val="0000FF"/>
                </a:solidFill>
                <a:latin typeface="VNI-Times" pitchFamily="2" charset="0"/>
              </a:rPr>
              <a:t>:               </a:t>
            </a:r>
            <a:r>
              <a:rPr lang="en-US" sz="3200" b="1" smtClean="0">
                <a:solidFill>
                  <a:srgbClr val="0000FF"/>
                </a:solidFill>
                <a:latin typeface="VNI-Times" pitchFamily="2" charset="0"/>
              </a:rPr>
              <a:t>    </a:t>
            </a:r>
            <a:r>
              <a:rPr lang="en-US" sz="4000" b="1" smtClean="0">
                <a:solidFill>
                  <a:srgbClr val="0000FF"/>
                </a:solidFill>
                <a:latin typeface="VNI-Times" pitchFamily="2" charset="0"/>
              </a:rPr>
              <a:t>AMONIAC</a:t>
            </a:r>
          </a:p>
        </p:txBody>
      </p:sp>
      <p:pic>
        <p:nvPicPr>
          <p:cNvPr id="131145" name="Picture 7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813" y="4814888"/>
            <a:ext cx="868362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603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FF5E3DA5-0BD5-43EF-B15C-58F54E25F0C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0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CFB2C2-4ADF-4B5F-9B3D-F58B68835A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D3B296-8D3B-4F79-97EA-608ECC0E58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41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CFB2C2-4ADF-4B5F-9B3D-F58B68835A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D3B296-8D3B-4F79-97EA-608ECC0E58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40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FF5E3DA5-0BD5-43EF-B15C-58F54E25F0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81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8278FB-40C4-4983-8666-F9945351A81A}" type="datetimeFigureOut">
              <a:rPr lang="en-US" smtClean="0">
                <a:solidFill>
                  <a:srgbClr val="575F6D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1/23/2019</a:t>
            </a:fld>
            <a:endParaRPr lang="en-US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4B2673-EF2A-4645-809B-F90C6334C520}" type="slidenum">
              <a:rPr lang="en-US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45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921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2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2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F6D8567-47F7-4D9C-BF1E-04FD42DF32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914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921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2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2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F6D8567-47F7-4D9C-BF1E-04FD42DF32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35284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CFB2C2-4ADF-4B5F-9B3D-F58B68835A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D3B296-8D3B-4F79-97EA-608ECC0E58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8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hyperlink" Target="Tinh%20tan%20cua%20NH3.flv" TargetMode="External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NH3%20v&#224;%20HCl.mp4" TargetMode="External"/><Relationship Id="rId2" Type="http://schemas.openxmlformats.org/officeDocument/2006/relationships/hyperlink" Target="NH3%20HCl%20-%20Shortcut.lnk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hyperlink" Target="file:///D:\TAI%20LIEU\GADT\GA%2032\mau%20hinh.ppt" TargetMode="External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S&#7921;%20tan%20c&#7911;a%20NH3%20trong%20n&#432;&#7899;c.mp4" TargetMode="Externa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676400" y="3048000"/>
            <a:ext cx="62484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</a:t>
            </a:r>
            <a:r>
              <a:rPr lang="en-US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mừng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quý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thầy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dự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giờ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lớp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11E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828800" y="3048000"/>
            <a:ext cx="4867275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HÓA HỌC 11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133600" y="5943600"/>
            <a:ext cx="5286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Giáo Viên : Lê Thị Thanh Hà</a:t>
            </a:r>
          </a:p>
        </p:txBody>
      </p:sp>
    </p:spTree>
    <p:extLst>
      <p:ext uri="{BB962C8B-B14F-4D97-AF65-F5344CB8AC3E}">
        <p14:creationId xmlns:p14="http://schemas.microsoft.com/office/powerpoint/2010/main" xmlns="" val="41055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1"/>
            <a:ext cx="8229600" cy="2438400"/>
          </a:xfrm>
        </p:spPr>
        <p:txBody>
          <a:bodyPr/>
          <a:lstStyle/>
          <a:p>
            <a:pPr>
              <a:buSzPts val="3200"/>
              <a:buFont typeface="Times New Roman"/>
              <a:buChar char="•"/>
            </a:pPr>
            <a:r>
              <a:rPr lang="en-US" b="1" dirty="0" smtClean="0">
                <a:solidFill>
                  <a:srgbClr val="006600"/>
                </a:solidFill>
                <a:latin typeface="Times New Roman"/>
              </a:rPr>
              <a:t>- </a:t>
            </a:r>
            <a:r>
              <a:rPr lang="en-US" b="1" dirty="0" err="1" smtClean="0">
                <a:solidFill>
                  <a:srgbClr val="006600"/>
                </a:solidFill>
                <a:latin typeface="Times New Roman"/>
              </a:rPr>
              <a:t>Là</a:t>
            </a:r>
            <a:r>
              <a:rPr lang="en-US" b="1" dirty="0" smtClean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chất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i="1" dirty="0" err="1">
                <a:solidFill>
                  <a:srgbClr val="006600"/>
                </a:solidFill>
                <a:latin typeface="Times New Roman"/>
              </a:rPr>
              <a:t>khí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không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màu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mùi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khai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và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i="1" dirty="0" err="1">
                <a:solidFill>
                  <a:srgbClr val="006600"/>
                </a:solidFill>
                <a:latin typeface="Times New Roman"/>
              </a:rPr>
              <a:t>xốc</a:t>
            </a:r>
            <a:r>
              <a:rPr lang="en-US" b="1" i="1" dirty="0">
                <a:solidFill>
                  <a:srgbClr val="006600"/>
                </a:solidFill>
                <a:latin typeface="Times New Roman"/>
              </a:rPr>
              <a:t>.</a:t>
            </a:r>
          </a:p>
          <a:p>
            <a:pPr>
              <a:buSzPts val="3200"/>
              <a:buFont typeface="Times New Roman"/>
              <a:buChar char="•"/>
            </a:pPr>
            <a:r>
              <a:rPr lang="en-US" b="1" i="1" dirty="0" smtClean="0">
                <a:solidFill>
                  <a:srgbClr val="006600"/>
                </a:solidFill>
                <a:latin typeface="Times New Roman"/>
              </a:rPr>
              <a:t>- </a:t>
            </a:r>
            <a:r>
              <a:rPr lang="vi-VN" b="1" i="1" dirty="0" smtClean="0">
                <a:solidFill>
                  <a:srgbClr val="006600"/>
                </a:solidFill>
                <a:latin typeface="Times New Roman"/>
              </a:rPr>
              <a:t>Nhẹ </a:t>
            </a:r>
            <a:r>
              <a:rPr lang="vi-VN" b="1" dirty="0">
                <a:solidFill>
                  <a:srgbClr val="006600"/>
                </a:solidFill>
                <a:latin typeface="Times New Roman"/>
              </a:rPr>
              <a:t>hơn không khí</a:t>
            </a:r>
            <a:r>
              <a:rPr lang="vi-VN" b="1" dirty="0" smtClean="0">
                <a:solidFill>
                  <a:srgbClr val="006600"/>
                </a:solidFill>
                <a:latin typeface="Times New Roman"/>
              </a:rPr>
              <a:t>.</a:t>
            </a:r>
            <a:endParaRPr lang="vi-VN" b="1" dirty="0">
              <a:solidFill>
                <a:srgbClr val="006600"/>
              </a:solidFill>
              <a:latin typeface="Times New Roman"/>
            </a:endParaRPr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" y="0"/>
            <a:ext cx="4419600" cy="868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/>
              </a:gs>
              <a:gs pos="100000">
                <a:srgbClr val="F0EAF9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II. TÍNH CHẤT VẬT LÍ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912272"/>
            <a:ext cx="82296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ts val="3200"/>
              <a:buFont typeface="Times New Roman"/>
              <a:buChar char="•"/>
            </a:pPr>
            <a:r>
              <a:rPr lang="en-US" b="1" dirty="0" smtClean="0">
                <a:solidFill>
                  <a:srgbClr val="006600"/>
                </a:solidFill>
                <a:latin typeface="Times New Roman"/>
              </a:rPr>
              <a:t>- </a:t>
            </a:r>
            <a:r>
              <a:rPr lang="vi-VN" b="1" dirty="0" smtClean="0">
                <a:solidFill>
                  <a:srgbClr val="006600"/>
                </a:solidFill>
                <a:latin typeface="Times New Roman"/>
              </a:rPr>
              <a:t>Khí NH</a:t>
            </a:r>
            <a:r>
              <a:rPr lang="vi-VN" b="1" baseline="-25000" dirty="0" smtClean="0">
                <a:solidFill>
                  <a:srgbClr val="006600"/>
                </a:solidFill>
                <a:latin typeface="Times New Roman"/>
              </a:rPr>
              <a:t>3</a:t>
            </a:r>
            <a:r>
              <a:rPr lang="vi-VN" b="1" dirty="0" smtClean="0">
                <a:solidFill>
                  <a:srgbClr val="006600"/>
                </a:solidFill>
                <a:latin typeface="Times New Roman"/>
              </a:rPr>
              <a:t> </a:t>
            </a:r>
            <a:r>
              <a:rPr lang="vi-VN" b="1" i="1" dirty="0" smtClean="0">
                <a:solidFill>
                  <a:srgbClr val="006600"/>
                </a:solidFill>
                <a:latin typeface="Times New Roman"/>
              </a:rPr>
              <a:t>tan nhiều</a:t>
            </a:r>
            <a:r>
              <a:rPr lang="vi-VN" b="1" dirty="0" smtClean="0">
                <a:solidFill>
                  <a:srgbClr val="006600"/>
                </a:solidFill>
                <a:latin typeface="Times New Roman"/>
              </a:rPr>
              <a:t> trong nước, tạo thành dd amoniac, có tính </a:t>
            </a:r>
            <a:r>
              <a:rPr lang="en-US" b="1" dirty="0" err="1" smtClean="0">
                <a:solidFill>
                  <a:srgbClr val="006600"/>
                </a:solidFill>
                <a:latin typeface="Times New Roman"/>
              </a:rPr>
              <a:t>bazơ</a:t>
            </a:r>
            <a:r>
              <a:rPr lang="vi-VN" b="1" dirty="0" smtClean="0">
                <a:solidFill>
                  <a:srgbClr val="006600"/>
                </a:solidFill>
                <a:latin typeface="Times New Roman"/>
              </a:rPr>
              <a:t> yếu.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3559809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CCCFF"/>
              </a:buClr>
            </a:pPr>
            <a:r>
              <a:rPr lang="en-US" sz="3200" b="1" kern="0" dirty="0" err="1" smtClean="0">
                <a:solidFill>
                  <a:srgbClr val="000000"/>
                </a:solidFill>
              </a:rPr>
              <a:t>Dự</a:t>
            </a:r>
            <a:r>
              <a:rPr lang="en-US" sz="3200" b="1" kern="0" dirty="0" smtClean="0">
                <a:solidFill>
                  <a:srgbClr val="000000"/>
                </a:solidFill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</a:rPr>
              <a:t>đoán</a:t>
            </a:r>
            <a:r>
              <a:rPr lang="en-US" sz="3200" b="1" kern="0" dirty="0">
                <a:solidFill>
                  <a:srgbClr val="000000"/>
                </a:solidFill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</a:rPr>
              <a:t>phương</a:t>
            </a:r>
            <a:r>
              <a:rPr lang="en-US" sz="3200" b="1" kern="0" dirty="0">
                <a:solidFill>
                  <a:srgbClr val="000000"/>
                </a:solidFill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</a:rPr>
              <a:t>pháp</a:t>
            </a:r>
            <a:r>
              <a:rPr lang="en-US" sz="3200" b="1" kern="0" dirty="0">
                <a:solidFill>
                  <a:srgbClr val="000000"/>
                </a:solidFill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</a:rPr>
              <a:t>thu</a:t>
            </a:r>
            <a:r>
              <a:rPr lang="en-US" sz="3200" b="1" kern="0" dirty="0">
                <a:solidFill>
                  <a:srgbClr val="000000"/>
                </a:solidFill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</a:rPr>
              <a:t>khí</a:t>
            </a:r>
            <a:r>
              <a:rPr lang="en-US" sz="3200" b="1" kern="0" dirty="0">
                <a:solidFill>
                  <a:srgbClr val="000000"/>
                </a:solidFill>
              </a:rPr>
              <a:t> </a:t>
            </a:r>
            <a:r>
              <a:rPr lang="en-US" sz="3200" b="1" kern="0" dirty="0" smtClean="0">
                <a:solidFill>
                  <a:srgbClr val="000000"/>
                </a:solidFill>
              </a:rPr>
              <a:t>NH</a:t>
            </a:r>
            <a:r>
              <a:rPr lang="en-US" sz="3200" b="1" kern="0" baseline="-25000" dirty="0" smtClean="0">
                <a:solidFill>
                  <a:srgbClr val="000000"/>
                </a:solidFill>
              </a:rPr>
              <a:t>3</a:t>
            </a:r>
            <a:r>
              <a:rPr lang="en-US" sz="3200" b="1" kern="0" dirty="0" smtClean="0">
                <a:solidFill>
                  <a:srgbClr val="000000"/>
                </a:solidFill>
              </a:rPr>
              <a:t>?</a:t>
            </a:r>
            <a:endParaRPr lang="en-US" sz="3200" kern="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8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2667000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600" b="1" smtClean="0">
                <a:solidFill>
                  <a:srgbClr val="CC0066"/>
                </a:solidFill>
                <a:cs typeface="Arial" charset="0"/>
              </a:rPr>
              <a:t>NH</a:t>
            </a:r>
            <a:r>
              <a:rPr lang="en-US" sz="6600" b="1" baseline="-25000" smtClean="0">
                <a:solidFill>
                  <a:srgbClr val="CC0066"/>
                </a:solidFill>
                <a:cs typeface="Arial" charset="0"/>
              </a:rPr>
              <a:t>3 </a:t>
            </a:r>
          </a:p>
          <a:p>
            <a:r>
              <a:rPr lang="en-US" sz="6600" b="1" smtClean="0">
                <a:solidFill>
                  <a:srgbClr val="CC0066"/>
                </a:solidFill>
                <a:cs typeface="Arial" charset="0"/>
              </a:rPr>
              <a:t>XUNG </a:t>
            </a:r>
          </a:p>
          <a:p>
            <a:r>
              <a:rPr lang="en-US" sz="6600" b="1" smtClean="0">
                <a:solidFill>
                  <a:srgbClr val="CC0066"/>
                </a:solidFill>
                <a:cs typeface="Arial" charset="0"/>
              </a:rPr>
              <a:t>QUANH</a:t>
            </a:r>
          </a:p>
          <a:p>
            <a:r>
              <a:rPr lang="en-US" sz="6600" b="1" smtClean="0">
                <a:solidFill>
                  <a:srgbClr val="CC0066"/>
                </a:solidFill>
                <a:cs typeface="Arial" charset="0"/>
              </a:rPr>
              <a:t>TA </a:t>
            </a:r>
          </a:p>
        </p:txBody>
      </p:sp>
      <p:sp>
        <p:nvSpPr>
          <p:cNvPr id="14338" name="Content Placeholder 2"/>
          <p:cNvSpPr>
            <a:spLocks/>
          </p:cNvSpPr>
          <p:nvPr/>
        </p:nvSpPr>
        <p:spPr bwMode="auto">
          <a:xfrm>
            <a:off x="3048000" y="228600"/>
            <a:ext cx="5562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Nguồn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thải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nghiệp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</a:t>
            </a:r>
            <a:r>
              <a:rPr lang="en-US" sz="36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ạm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vật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vật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thối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rữa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endParaRPr lang="en-US" sz="36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spcBef>
                <a:spcPct val="20000"/>
              </a:spcBef>
            </a:pPr>
            <a:endParaRPr lang="en-US" sz="26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7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33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6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" y="15240"/>
            <a:ext cx="9113520" cy="6842760"/>
          </a:xfrm>
        </p:spPr>
      </p:pic>
    </p:spTree>
    <p:extLst>
      <p:ext uri="{BB962C8B-B14F-4D97-AF65-F5344CB8AC3E}">
        <p14:creationId xmlns:p14="http://schemas.microsoft.com/office/powerpoint/2010/main" xmlns="" val="4145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" y="0"/>
            <a:ext cx="9464040" cy="6858000"/>
          </a:xfrm>
        </p:spPr>
      </p:pic>
    </p:spTree>
    <p:extLst>
      <p:ext uri="{BB962C8B-B14F-4D97-AF65-F5344CB8AC3E}">
        <p14:creationId xmlns:p14="http://schemas.microsoft.com/office/powerpoint/2010/main" xmlns="" val="9491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4" name="Picture 2" descr="thuytrieu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15875"/>
            <a:ext cx="7239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THỦY TRIỀU ĐỎ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(hay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tảo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nở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diện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Thuận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Date Placeholder 7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339AC89-5745-485E-B187-0A25F4206D6C}" type="datetime1">
              <a:rPr lang="en-US" sz="1200">
                <a:solidFill>
                  <a:srgbClr val="000000">
                    <a:tint val="75000"/>
                  </a:srgbClr>
                </a:solidFill>
                <a:latin typeface="Comic Sans M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1/23/2019</a:t>
            </a:fld>
            <a:endParaRPr lang="en-US" sz="1200">
              <a:solidFill>
                <a:srgbClr val="000000">
                  <a:tint val="75000"/>
                </a:srgbClr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0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0948" name="TextBox 4"/>
          <p:cNvSpPr txBox="1">
            <a:spLocks noChangeArrowheads="1"/>
          </p:cNvSpPr>
          <p:nvPr/>
        </p:nvSpPr>
        <p:spPr bwMode="auto">
          <a:xfrm>
            <a:off x="381000" y="274637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1" dirty="0" err="1" smtClean="0">
                <a:solidFill>
                  <a:srgbClr val="0000FF"/>
                </a:solidFill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thực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vật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</a:rPr>
              <a:t> vi </a:t>
            </a:r>
            <a:r>
              <a:rPr lang="en-US" sz="2400" b="1" dirty="0" err="1" smtClean="0">
                <a:solidFill>
                  <a:srgbClr val="0000FF"/>
                </a:solidFill>
              </a:rPr>
              <a:t>sinh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vật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thể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giảm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hại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</a:rPr>
              <a:t> NH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3 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</a:rPr>
              <a:t>đế</a:t>
            </a:r>
            <a:r>
              <a:rPr lang="en-US" sz="2400" b="1" dirty="0" smtClean="0">
                <a:solidFill>
                  <a:srgbClr val="0000FF"/>
                </a:solidFill>
              </a:rPr>
              <a:t>n </a:t>
            </a:r>
            <a:r>
              <a:rPr lang="en-US" sz="2400" b="1" dirty="0" err="1" smtClean="0">
                <a:solidFill>
                  <a:srgbClr val="0000FF"/>
                </a:solidFill>
              </a:rPr>
              <a:t>môi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</a:t>
            </a:r>
            <a:r>
              <a:rPr lang="vi-VN" sz="2400" b="1" dirty="0" smtClean="0">
                <a:solidFill>
                  <a:srgbClr val="0000FF"/>
                </a:solidFill>
              </a:rPr>
              <a:t>ườ</a:t>
            </a:r>
            <a:r>
              <a:rPr lang="en-US" sz="2400" b="1" dirty="0" err="1" smtClean="0">
                <a:solidFill>
                  <a:srgbClr val="0000FF"/>
                </a:solidFill>
              </a:rPr>
              <a:t>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10951" name="Picture 2" descr="D:\giaoan\cay%20bach%20d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0813"/>
            <a:ext cx="426720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2" name="TextBox 4"/>
          <p:cNvSpPr txBox="1">
            <a:spLocks noChangeArrowheads="1"/>
          </p:cNvSpPr>
          <p:nvPr/>
        </p:nvSpPr>
        <p:spPr bwMode="auto">
          <a:xfrm>
            <a:off x="536575" y="3810000"/>
            <a:ext cx="329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smtClean="0">
                <a:solidFill>
                  <a:srgbClr val="FFFFFF"/>
                </a:solidFill>
              </a:rPr>
              <a:t>CÂY BẠCH D</a:t>
            </a:r>
            <a:r>
              <a:rPr lang="vi-VN" sz="2400" b="1" smtClean="0">
                <a:solidFill>
                  <a:srgbClr val="FFFFFF"/>
                </a:solidFill>
              </a:rPr>
              <a:t>ƯƠ</a:t>
            </a:r>
            <a:r>
              <a:rPr lang="en-US" sz="2400" b="1" smtClean="0">
                <a:solidFill>
                  <a:srgbClr val="FFFFFF"/>
                </a:solidFill>
              </a:rPr>
              <a:t>NG</a:t>
            </a:r>
          </a:p>
        </p:txBody>
      </p:sp>
      <p:pic>
        <p:nvPicPr>
          <p:cNvPr id="210953" name="Picture 2" descr="D:\giaoan\cây táo g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28750"/>
            <a:ext cx="4267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4" name="TextBox 4"/>
          <p:cNvSpPr txBox="1">
            <a:spLocks noChangeArrowheads="1"/>
          </p:cNvSpPr>
          <p:nvPr/>
        </p:nvSpPr>
        <p:spPr bwMode="auto">
          <a:xfrm>
            <a:off x="5257800" y="3810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smtClean="0">
                <a:solidFill>
                  <a:srgbClr val="FFFFFF"/>
                </a:solidFill>
              </a:rPr>
              <a:t>CÂY TÁO GAI</a:t>
            </a:r>
          </a:p>
        </p:txBody>
      </p:sp>
      <p:pic>
        <p:nvPicPr>
          <p:cNvPr id="210955" name="Picture 2" descr="D:\giaoan\cay lie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464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6" name="TextBox 3"/>
          <p:cNvSpPr txBox="1">
            <a:spLocks noChangeArrowheads="1"/>
          </p:cNvSpPr>
          <p:nvPr/>
        </p:nvSpPr>
        <p:spPr bwMode="auto">
          <a:xfrm>
            <a:off x="3581400" y="633095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FFFFFF"/>
                </a:solidFill>
              </a:rPr>
              <a:t>CÂY LIỄU</a:t>
            </a:r>
          </a:p>
        </p:txBody>
      </p:sp>
    </p:spTree>
    <p:extLst>
      <p:ext uri="{BB962C8B-B14F-4D97-AF65-F5344CB8AC3E}">
        <p14:creationId xmlns:p14="http://schemas.microsoft.com/office/powerpoint/2010/main" xmlns="" val="34223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09600" y="533400"/>
            <a:ext cx="4800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66"/>
              </a:gs>
              <a:gs pos="100000">
                <a:srgbClr val="E6FEFD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III. TÍNH CHẤT HÓA HỌC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70560" y="2286000"/>
            <a:ext cx="72390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Dự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đoán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amoniac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marL="457200" indent="-457200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Gợi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ý: -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Dựa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thí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nghiệm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thử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tan</a:t>
            </a:r>
            <a:r>
              <a:rPr lang="en-US" sz="32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Times New Roman" pitchFamily="18" charset="0"/>
              </a:rPr>
              <a:t>amoniac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.</a:t>
            </a:r>
          </a:p>
          <a:p>
            <a:pPr eaLnBrk="0" hangingPunct="0"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              -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Dựa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oxi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N </a:t>
            </a:r>
            <a:r>
              <a:rPr lang="en-US" sz="3200" b="1" dirty="0" err="1" smtClean="0">
                <a:solidFill>
                  <a:prstClr val="black"/>
                </a:solidFill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prstClr val="black"/>
                </a:solidFill>
                <a:cs typeface="Times New Roman" pitchFamily="18" charset="0"/>
              </a:rPr>
              <a:t> NH</a:t>
            </a:r>
            <a:r>
              <a:rPr lang="en-US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3</a:t>
            </a:r>
            <a:endParaRPr lang="en-US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1371600" y="1578610"/>
            <a:ext cx="6896100" cy="5334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Hoạt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động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(1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phút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128311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Cuong\Desktop\Add Your Titl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805" y="-1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4" action="ppaction://hlinkfile"/>
          </p:cNvPr>
          <p:cNvSpPr txBox="1"/>
          <p:nvPr/>
        </p:nvSpPr>
        <p:spPr>
          <a:xfrm>
            <a:off x="1421520" y="2895600"/>
            <a:ext cx="287863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Tính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bazơ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yếu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>
            <a:hlinkClick r:id="rId4" action="ppaction://hlinkfile"/>
          </p:cNvPr>
          <p:cNvSpPr txBox="1"/>
          <p:nvPr/>
        </p:nvSpPr>
        <p:spPr>
          <a:xfrm>
            <a:off x="5566502" y="2916620"/>
            <a:ext cx="324675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Tính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khử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mạnh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Straight Arrow Connector 9"/>
          <p:cNvCxnSpPr>
            <a:stCxn id="7" idx="2"/>
            <a:endCxn id="6" idx="0"/>
          </p:cNvCxnSpPr>
          <p:nvPr/>
        </p:nvCxnSpPr>
        <p:spPr>
          <a:xfrm flipH="1">
            <a:off x="2860837" y="1647110"/>
            <a:ext cx="2282663" cy="124849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5168900" y="1624013"/>
            <a:ext cx="2020888" cy="12922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4" action="ppaction://hlinkfile"/>
          </p:cNvPr>
          <p:cNvSpPr txBox="1"/>
          <p:nvPr/>
        </p:nvSpPr>
        <p:spPr>
          <a:xfrm>
            <a:off x="1219200" y="1062335"/>
            <a:ext cx="7848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Tính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chất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hóa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cơ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amoniac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9226561"/>
              </p:ext>
            </p:extLst>
          </p:nvPr>
        </p:nvGraphicFramePr>
        <p:xfrm>
          <a:off x="2187655" y="4064000"/>
          <a:ext cx="673100" cy="1054100"/>
        </p:xfrm>
        <a:graphic>
          <a:graphicData uri="http://schemas.openxmlformats.org/presentationml/2006/ole">
            <p:oleObj spid="_x0000_s108749" name="Equation" r:id="rId5" imgW="177646" imgH="279158" progId="Equation.DSMT4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4504265"/>
              </p:ext>
            </p:extLst>
          </p:nvPr>
        </p:nvGraphicFramePr>
        <p:xfrm>
          <a:off x="3124200" y="4038600"/>
          <a:ext cx="671513" cy="1054100"/>
        </p:xfrm>
        <a:graphic>
          <a:graphicData uri="http://schemas.openxmlformats.org/presentationml/2006/ole">
            <p:oleObj spid="_x0000_s108750" name="Equation" r:id="rId6" imgW="177646" imgH="279158" progId="Equation.DSMT4">
              <p:embed/>
            </p:oleObj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1596565"/>
              </p:ext>
            </p:extLst>
          </p:nvPr>
        </p:nvGraphicFramePr>
        <p:xfrm>
          <a:off x="4032648" y="4038600"/>
          <a:ext cx="671513" cy="1054100"/>
        </p:xfrm>
        <a:graphic>
          <a:graphicData uri="http://schemas.openxmlformats.org/presentationml/2006/ole">
            <p:oleObj spid="_x0000_s108751" name="Equation" r:id="rId7" imgW="177646" imgH="279158" progId="Equation.DSMT4">
              <p:embed/>
            </p:oleObj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0973715"/>
              </p:ext>
            </p:extLst>
          </p:nvPr>
        </p:nvGraphicFramePr>
        <p:xfrm>
          <a:off x="4894989" y="4038600"/>
          <a:ext cx="671513" cy="1054100"/>
        </p:xfrm>
        <a:graphic>
          <a:graphicData uri="http://schemas.openxmlformats.org/presentationml/2006/ole">
            <p:oleObj spid="_x0000_s108752" name="Equation" r:id="rId8" imgW="177646" imgH="279158" progId="Equation.DSMT4">
              <p:embed/>
            </p:oleObj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345059"/>
              </p:ext>
            </p:extLst>
          </p:nvPr>
        </p:nvGraphicFramePr>
        <p:xfrm>
          <a:off x="5657930" y="4038600"/>
          <a:ext cx="679450" cy="1066800"/>
        </p:xfrm>
        <a:graphic>
          <a:graphicData uri="http://schemas.openxmlformats.org/presentationml/2006/ole">
            <p:oleObj spid="_x0000_s108753" name="Equation" r:id="rId9" imgW="177646" imgH="279158" progId="Equation.DSMT4">
              <p:embed/>
            </p:oleObj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1106947"/>
              </p:ext>
            </p:extLst>
          </p:nvPr>
        </p:nvGraphicFramePr>
        <p:xfrm>
          <a:off x="6527800" y="4038600"/>
          <a:ext cx="661988" cy="1041400"/>
        </p:xfrm>
        <a:graphic>
          <a:graphicData uri="http://schemas.openxmlformats.org/presentationml/2006/ole">
            <p:oleObj spid="_x0000_s108754" name="Equation" r:id="rId10" imgW="177646" imgH="279158" progId="Equation.DSMT4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6063429"/>
              </p:ext>
            </p:extLst>
          </p:nvPr>
        </p:nvGraphicFramePr>
        <p:xfrm>
          <a:off x="7391400" y="4038600"/>
          <a:ext cx="685800" cy="1003300"/>
        </p:xfrm>
        <a:graphic>
          <a:graphicData uri="http://schemas.openxmlformats.org/presentationml/2006/ole">
            <p:oleObj spid="_x0000_s108755" name="Equation" r:id="rId11" imgW="177646" imgH="279158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1959055" y="5422900"/>
            <a:ext cx="1066800" cy="1295400"/>
          </a:xfrm>
          <a:prstGeom prst="rect">
            <a:avLst/>
          </a:prstGeom>
          <a:solidFill>
            <a:srgbClr val="66FFFF"/>
          </a:solidFill>
          <a:ln w="25400" cap="flat" cmpd="sng" algn="ctr">
            <a:solidFill>
              <a:srgbClr val="9999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492455" y="3733800"/>
            <a:ext cx="5432345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326237" y="3516060"/>
            <a:ext cx="7764780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noProof="0" dirty="0" err="1" smtClean="0">
                <a:solidFill>
                  <a:srgbClr val="006600"/>
                </a:solidFill>
                <a:cs typeface="Times New Roman" pitchFamily="18" charset="0"/>
              </a:rPr>
              <a:t>Nhóm</a:t>
            </a:r>
            <a:r>
              <a:rPr lang="en-US" sz="3200" b="1" kern="0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6600"/>
                </a:solidFill>
                <a:cs typeface="Times New Roman" pitchFamily="18" charset="0"/>
              </a:rPr>
              <a:t>1 , </a:t>
            </a:r>
            <a:r>
              <a:rPr lang="en-US" sz="3200" b="1" kern="0" dirty="0" err="1" smtClean="0">
                <a:solidFill>
                  <a:srgbClr val="006600"/>
                </a:solidFill>
                <a:cs typeface="Times New Roman" pitchFamily="18" charset="0"/>
              </a:rPr>
              <a:t>nhóm</a:t>
            </a:r>
            <a:r>
              <a:rPr lang="en-US" sz="3200" b="1" kern="0" dirty="0" smtClean="0">
                <a:solidFill>
                  <a:srgbClr val="006600"/>
                </a:solidFill>
                <a:cs typeface="Times New Roman" pitchFamily="18" charset="0"/>
              </a:rPr>
              <a:t> 2                 </a:t>
            </a:r>
            <a:r>
              <a:rPr lang="en-US" sz="3200" b="1" kern="0" dirty="0" err="1" smtClean="0">
                <a:solidFill>
                  <a:srgbClr val="006600"/>
                </a:solidFill>
                <a:cs typeface="Times New Roman" pitchFamily="18" charset="0"/>
              </a:rPr>
              <a:t>Nhóm</a:t>
            </a:r>
            <a:r>
              <a:rPr lang="en-US" sz="3200" b="1" kern="0" dirty="0" smtClean="0">
                <a:solidFill>
                  <a:srgbClr val="006600"/>
                </a:solidFill>
                <a:cs typeface="Times New Roman" pitchFamily="18" charset="0"/>
              </a:rPr>
              <a:t> 3, </a:t>
            </a:r>
            <a:r>
              <a:rPr lang="en-US" sz="3200" b="1" kern="0" dirty="0" err="1" smtClean="0">
                <a:solidFill>
                  <a:srgbClr val="006600"/>
                </a:solidFill>
                <a:cs typeface="Times New Roman" pitchFamily="18" charset="0"/>
              </a:rPr>
              <a:t>nhóm</a:t>
            </a:r>
            <a:r>
              <a:rPr lang="en-US" sz="3200" b="1" kern="0" dirty="0" smtClean="0">
                <a:solidFill>
                  <a:srgbClr val="006600"/>
                </a:solidFill>
                <a:cs typeface="Times New Roman" pitchFamily="18" charset="0"/>
              </a:rPr>
              <a:t> 4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 smtClean="0">
                <a:solidFill>
                  <a:srgbClr val="006600"/>
                </a:solidFill>
                <a:cs typeface="Times New Roman" pitchFamily="18" charset="0"/>
              </a:rPr>
              <a:t>                             (3phút)          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2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1143000" y="2008905"/>
            <a:ext cx="3124200" cy="533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1336960"/>
            <a:ext cx="2819400" cy="533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09600" y="533400"/>
            <a:ext cx="4800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66"/>
              </a:gs>
              <a:gs pos="100000">
                <a:srgbClr val="E6FEFD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III. TÍNH CHẤT HÓA HỌC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98220" y="2732782"/>
            <a:ext cx="77647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noProof="0" dirty="0" err="1" smtClean="0">
                <a:solidFill>
                  <a:srgbClr val="006600"/>
                </a:solidFill>
                <a:cs typeface="Times New Roman" pitchFamily="18" charset="0"/>
              </a:rPr>
              <a:t>Nhận</a:t>
            </a:r>
            <a:r>
              <a:rPr lang="en-US" sz="3200" b="1" kern="0" noProof="0" dirty="0" smtClean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006600"/>
                </a:solidFill>
                <a:cs typeface="Times New Roman" pitchFamily="18" charset="0"/>
              </a:rPr>
              <a:t>biết</a:t>
            </a:r>
            <a:r>
              <a:rPr lang="en-US" sz="3200" b="1" kern="0" noProof="0" dirty="0" smtClean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006600"/>
                </a:solidFill>
                <a:cs typeface="Times New Roman" pitchFamily="18" charset="0"/>
              </a:rPr>
              <a:t>khí</a:t>
            </a:r>
            <a:r>
              <a:rPr lang="en-US" sz="3200" b="1" kern="0" noProof="0" dirty="0" smtClean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cs typeface="Times New Roman" pitchFamily="18" charset="0"/>
              </a:rPr>
              <a:t>amoniac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cs typeface="Times New Roman" pitchFamily="18" charset="0"/>
              </a:rPr>
              <a:t>: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cs typeface="Times New Roman" pitchFamily="18" charset="0"/>
              </a:rPr>
              <a:t>dùng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cs typeface="Times New Roman" pitchFamily="18" charset="0"/>
              </a:rPr>
              <a:t>giấy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quỳ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tím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hoặc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giấy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pheno</a:t>
            </a:r>
            <a:r>
              <a:rPr lang="en-US" sz="3200" b="1" kern="0" dirty="0" err="1" smtClean="0">
                <a:solidFill>
                  <a:srgbClr val="FF0000"/>
                </a:solidFill>
                <a:cs typeface="Times New Roman" pitchFamily="18" charset="0"/>
              </a:rPr>
              <a:t>lphtalein</a:t>
            </a:r>
            <a:r>
              <a:rPr lang="en-US" sz="3200" b="1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cs typeface="Times New Roman" pitchFamily="18" charset="0"/>
              </a:rPr>
              <a:t>tẩm</a:t>
            </a:r>
            <a:r>
              <a:rPr lang="en-US" sz="3200" b="1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cs typeface="Times New Roman" pitchFamily="18" charset="0"/>
              </a:rPr>
              <a:t>ướt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4780" y="29718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Kiểm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bài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cũ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199" y="990601"/>
            <a:ext cx="7693025" cy="440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4000" kern="0" noProof="0" dirty="0" err="1" smtClean="0">
                <a:solidFill>
                  <a:srgbClr val="003366"/>
                </a:solidFill>
                <a:latin typeface="Arial"/>
                <a:cs typeface="Arial"/>
              </a:rPr>
              <a:t>Xác</a:t>
            </a:r>
            <a:r>
              <a:rPr lang="en-US" sz="4000" kern="0" noProof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sz="4000" kern="0" noProof="0" dirty="0" err="1" smtClean="0">
                <a:solidFill>
                  <a:srgbClr val="003366"/>
                </a:solidFill>
                <a:latin typeface="Arial"/>
                <a:cs typeface="Arial"/>
              </a:rPr>
              <a:t>định</a:t>
            </a:r>
            <a:r>
              <a:rPr lang="en-US" sz="4000" kern="0" noProof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sz="4000" kern="0" noProof="0" dirty="0" err="1" smtClean="0">
                <a:solidFill>
                  <a:srgbClr val="003366"/>
                </a:solidFill>
                <a:latin typeface="Arial"/>
                <a:cs typeface="Arial"/>
              </a:rPr>
              <a:t>số</a:t>
            </a:r>
            <a:r>
              <a:rPr lang="en-US" sz="4000" kern="0" noProof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sz="4000" kern="0" noProof="0" dirty="0" err="1" smtClean="0">
                <a:solidFill>
                  <a:srgbClr val="003366"/>
                </a:solidFill>
                <a:latin typeface="Arial"/>
                <a:cs typeface="Arial"/>
              </a:rPr>
              <a:t>oxi</a:t>
            </a:r>
            <a:r>
              <a:rPr lang="en-US" sz="4000" kern="0" noProof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sz="4000" kern="0" noProof="0" dirty="0" err="1" smtClean="0">
                <a:solidFill>
                  <a:srgbClr val="003366"/>
                </a:solidFill>
                <a:latin typeface="Arial"/>
                <a:cs typeface="Arial"/>
              </a:rPr>
              <a:t>hóa</a:t>
            </a:r>
            <a:r>
              <a:rPr lang="en-US" sz="4000" kern="0" noProof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sz="4000" kern="0" dirty="0" err="1" smtClean="0">
                <a:solidFill>
                  <a:srgbClr val="003366"/>
                </a:solidFill>
                <a:latin typeface="Arial"/>
                <a:cs typeface="Arial"/>
              </a:rPr>
              <a:t>của</a:t>
            </a:r>
            <a:r>
              <a:rPr lang="en-US" sz="4000" kern="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sz="4000" kern="0" dirty="0" smtClean="0">
                <a:solidFill>
                  <a:srgbClr val="003366"/>
                </a:solidFill>
                <a:latin typeface="Arial"/>
                <a:cs typeface="Arial"/>
              </a:rPr>
              <a:t> N </a:t>
            </a:r>
            <a:r>
              <a:rPr lang="en-US" sz="4000" kern="0" dirty="0" err="1" smtClean="0">
                <a:solidFill>
                  <a:srgbClr val="003366"/>
                </a:solidFill>
                <a:latin typeface="Arial"/>
                <a:cs typeface="Arial"/>
              </a:rPr>
              <a:t>và</a:t>
            </a:r>
            <a:r>
              <a:rPr lang="en-US" sz="4000" kern="0" dirty="0" smtClean="0">
                <a:solidFill>
                  <a:srgbClr val="003366"/>
                </a:solidFill>
                <a:latin typeface="Arial"/>
                <a:cs typeface="Arial"/>
              </a:rPr>
              <a:t> h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oàn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thành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chuỗi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phản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ứng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sau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ghi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rõ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điều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kiện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nếu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có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</a:t>
            </a:r>
          </a:p>
          <a:p>
            <a:pPr lvl="0">
              <a:buClr>
                <a:srgbClr val="003366"/>
              </a:buClr>
              <a:buNone/>
              <a:defRPr/>
            </a:pPr>
            <a:r>
              <a:rPr lang="en-US" sz="4000" kern="0" dirty="0" smtClean="0">
                <a:solidFill>
                  <a:srgbClr val="003366"/>
                </a:solidFill>
                <a:latin typeface="Arial"/>
                <a:cs typeface="Arial"/>
              </a:rPr>
              <a:t>NH</a:t>
            </a:r>
            <a:r>
              <a:rPr lang="en-US" sz="4000" kern="0" baseline="-25000" dirty="0" smtClean="0">
                <a:solidFill>
                  <a:srgbClr val="003366"/>
                </a:solidFill>
                <a:latin typeface="Arial"/>
                <a:cs typeface="Arial"/>
              </a:rPr>
              <a:t>4</a:t>
            </a:r>
            <a:r>
              <a:rPr lang="en-US" sz="4000" kern="0" dirty="0" smtClean="0">
                <a:solidFill>
                  <a:srgbClr val="003366"/>
                </a:solidFill>
                <a:latin typeface="Arial"/>
                <a:cs typeface="Arial"/>
              </a:rPr>
              <a:t>NO</a:t>
            </a:r>
            <a:r>
              <a:rPr lang="en-US" sz="4000" kern="0" baseline="-25000" dirty="0" smtClean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lang="en-US" sz="4000" kern="0" dirty="0">
                <a:solidFill>
                  <a:srgbClr val="003366"/>
                </a:solidFill>
                <a:cs typeface="Arial"/>
              </a:rPr>
              <a:t> </a:t>
            </a:r>
            <a:r>
              <a:rPr lang="en-US" sz="4000" kern="0" dirty="0" smtClean="0">
                <a:solidFill>
                  <a:srgbClr val="003366"/>
                </a:solidFill>
                <a:cs typeface="Arial"/>
              </a:rPr>
              <a:t>→N</a:t>
            </a:r>
            <a:r>
              <a:rPr kumimoji="0" lang="en-US" sz="4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 NO→NO</a:t>
            </a:r>
            <a:r>
              <a:rPr kumimoji="0" lang="en-US" sz="4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636322" y="4495800"/>
            <a:ext cx="0" cy="68580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4712" y="3255674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3269" y="320992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2088" y="480818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385" y="328609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3270883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8653" y="5215503"/>
            <a:ext cx="1116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>
                <a:solidFill>
                  <a:srgbClr val="003366"/>
                </a:solidFill>
                <a:latin typeface="Arial"/>
                <a:cs typeface="Arial"/>
              </a:rPr>
              <a:t>NH</a:t>
            </a:r>
            <a:r>
              <a:rPr lang="en-US" sz="4000" kern="0" baseline="-25000" dirty="0">
                <a:solidFill>
                  <a:srgbClr val="003366"/>
                </a:solidFill>
                <a:latin typeface="Arial"/>
                <a:cs typeface="Arial"/>
              </a:rPr>
              <a:t>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20218" y="3247280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2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523008" y="1219200"/>
            <a:ext cx="4495800" cy="533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685800"/>
            <a:ext cx="2819400" cy="533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0" y="0"/>
            <a:ext cx="4800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66"/>
              </a:gs>
              <a:gs pos="100000">
                <a:srgbClr val="E6FEFD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III. TÍNH CHẤT HÓA HỌC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03068" y="2042160"/>
            <a:ext cx="77647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dịch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NH</a:t>
            </a:r>
            <a:r>
              <a:rPr lang="en-US" sz="3200" b="1" baseline="-25000" dirty="0">
                <a:solidFill>
                  <a:srgbClr val="008000"/>
                </a:solidFill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dịch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muối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tủa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hiđroxit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.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4868" y="2396698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908" y="3922275"/>
            <a:ext cx="4914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CuCl</a:t>
            </a:r>
            <a:r>
              <a:rPr lang="en-US" sz="3200" b="1" baseline="-25000" dirty="0" smtClean="0">
                <a:solidFill>
                  <a:srgbClr val="26282A"/>
                </a:solidFill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6282A"/>
                </a:solidFill>
                <a:cs typeface="Times New Roman" pitchFamily="18" charset="0"/>
              </a:rPr>
              <a:t>+ </a:t>
            </a:r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2NH</a:t>
            </a:r>
            <a:r>
              <a:rPr lang="en-US" sz="3200" b="1" baseline="-25000" dirty="0" smtClean="0">
                <a:solidFill>
                  <a:srgbClr val="26282A"/>
                </a:solidFill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+ H</a:t>
            </a:r>
            <a:r>
              <a:rPr lang="en-US" sz="3200" b="1" baseline="-25000" dirty="0" smtClean="0">
                <a:solidFill>
                  <a:srgbClr val="26282A"/>
                </a:solidFill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O →</a:t>
            </a:r>
            <a:r>
              <a:rPr lang="en-US" sz="3200" b="1" dirty="0">
                <a:cs typeface="Times New Roman" pitchFamily="18" charset="0"/>
              </a:rPr>
              <a:t/>
            </a:r>
            <a:br>
              <a:rPr lang="en-US" sz="3200" b="1" dirty="0"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076" y="4696688"/>
            <a:ext cx="708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Cu(OH)</a:t>
            </a:r>
            <a:r>
              <a:rPr lang="en-US" sz="3200" b="1" baseline="-25000" dirty="0" smtClean="0">
                <a:solidFill>
                  <a:srgbClr val="26282A"/>
                </a:solidFill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6282A"/>
                </a:solidFill>
                <a:cs typeface="Times New Roman" pitchFamily="18" charset="0"/>
              </a:rPr>
              <a:t>+ </a:t>
            </a:r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4NH</a:t>
            </a:r>
            <a:r>
              <a:rPr lang="en-US" sz="3200" b="1" baseline="-25000" dirty="0" smtClean="0">
                <a:solidFill>
                  <a:srgbClr val="26282A"/>
                </a:solidFill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6282A"/>
                </a:solidFill>
                <a:cs typeface="Times New Roman" pitchFamily="18" charset="0"/>
              </a:rPr>
              <a:t>→</a:t>
            </a:r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[Cu(NH</a:t>
            </a:r>
            <a:r>
              <a:rPr lang="en-US" sz="3200" b="1" baseline="-25000" dirty="0" smtClean="0">
                <a:solidFill>
                  <a:srgbClr val="26282A"/>
                </a:solidFill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)</a:t>
            </a:r>
            <a:r>
              <a:rPr lang="en-US" sz="3200" b="1" baseline="-25000" dirty="0" smtClean="0">
                <a:solidFill>
                  <a:srgbClr val="26282A"/>
                </a:solidFill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26282A"/>
                </a:solidFill>
                <a:cs typeface="Times New Roman" pitchFamily="18" charset="0"/>
              </a:rPr>
              <a:t> ](OH)</a:t>
            </a:r>
            <a:r>
              <a:rPr lang="en-US" sz="3200" b="1" baseline="-25000" dirty="0" smtClean="0">
                <a:solidFill>
                  <a:srgbClr val="26282A"/>
                </a:solidFill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18308" y="3835658"/>
            <a:ext cx="82275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cs typeface="Times New Roman" pitchFamily="18" charset="0"/>
              </a:rPr>
              <a:t>tủa</a:t>
            </a:r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cs typeface="Times New Roman" pitchFamily="18" charset="0"/>
              </a:rPr>
              <a:t>hiđroxit</a:t>
            </a:r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(Cu(OH)</a:t>
            </a:r>
            <a:r>
              <a:rPr lang="en-US" sz="32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Zn(OH)</a:t>
            </a:r>
            <a:r>
              <a:rPr lang="en-US" sz="32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AgOH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tan </a:t>
            </a:r>
            <a:r>
              <a:rPr lang="en-US" sz="3200" b="1" dirty="0" err="1" smtClean="0">
                <a:solidFill>
                  <a:srgbClr val="008000"/>
                </a:solidFill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  NH</a:t>
            </a:r>
            <a:r>
              <a:rPr lang="en-US" sz="3200" b="1" baseline="-25000" dirty="0" smtClean="0">
                <a:solidFill>
                  <a:srgbClr val="008000"/>
                </a:solidFill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cs typeface="Times New Roman" pitchFamily="18" charset="0"/>
              </a:rPr>
              <a:t>dư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5828" y="4298067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67200" y="3922275"/>
            <a:ext cx="3869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6282A"/>
                </a:solidFill>
                <a:cs typeface="Times New Roman" pitchFamily="18" charset="0"/>
              </a:rPr>
              <a:t>Cu(OH)</a:t>
            </a:r>
            <a:r>
              <a:rPr lang="en-US" sz="3200" b="1" baseline="-25000" dirty="0">
                <a:solidFill>
                  <a:srgbClr val="26282A"/>
                </a:solidFill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26282A"/>
                </a:solidFill>
                <a:cs typeface="Times New Roman" pitchFamily="18" charset="0"/>
              </a:rPr>
              <a:t>↓ + 2NH</a:t>
            </a:r>
            <a:r>
              <a:rPr lang="en-US" sz="3200" b="1" baseline="-25000" dirty="0">
                <a:solidFill>
                  <a:srgbClr val="26282A"/>
                </a:solidFill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rgbClr val="26282A"/>
                </a:solidFill>
                <a:cs typeface="Times New Roman" pitchFamily="18" charset="0"/>
              </a:rPr>
              <a:t>Cl 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  <p:bldP spid="3" grpId="0"/>
      <p:bldP spid="3" grpId="1"/>
      <p:bldP spid="4" grpId="0"/>
      <p:bldP spid="4" grpId="1"/>
      <p:bldP spid="12" grpId="0" animBg="1"/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523008" y="1783080"/>
            <a:ext cx="4495800" cy="533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685800"/>
            <a:ext cx="2819400" cy="533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0" y="0"/>
            <a:ext cx="4800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66"/>
              </a:gs>
              <a:gs pos="100000">
                <a:srgbClr val="E6FEFD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III. TÍNH CHẤT HÓA HỌC</a:t>
            </a:r>
          </a:p>
        </p:txBody>
      </p:sp>
      <p:sp>
        <p:nvSpPr>
          <p:cNvPr id="2" name="Rounded Rectangle 42"/>
          <p:cNvSpPr/>
          <p:nvPr/>
        </p:nvSpPr>
        <p:spPr>
          <a:xfrm>
            <a:off x="523008" y="1219200"/>
            <a:ext cx="3429000" cy="533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>
            <a:hlinkClick r:id="rId2" action="ppaction://hlinkfile"/>
          </p:cNvPr>
          <p:cNvSpPr/>
          <p:nvPr/>
        </p:nvSpPr>
        <p:spPr>
          <a:xfrm>
            <a:off x="523008" y="2438400"/>
            <a:ext cx="3429000" cy="533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3967248" y="2568416"/>
            <a:ext cx="3200400" cy="395287"/>
          </a:xfrm>
          <a:prstGeom prst="rect">
            <a:avLst/>
          </a:prstGeom>
          <a:gradFill rotWithShape="1">
            <a:gsLst>
              <a:gs pos="0">
                <a:srgbClr val="C4C4D6">
                  <a:tint val="50000"/>
                  <a:satMod val="300000"/>
                </a:srgbClr>
              </a:gs>
              <a:gs pos="35000">
                <a:srgbClr val="C4C4D6">
                  <a:tint val="37000"/>
                  <a:satMod val="300000"/>
                </a:srgbClr>
              </a:gs>
              <a:gs pos="100000">
                <a:srgbClr val="C4C4D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 action="ppaction://hlinkfile"/>
              </a:rPr>
              <a:t>Thí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 action="ppaction://hlinkfile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 action="ppaction://hlinkfile"/>
              </a:rPr>
              <a:t>nghiệm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453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685800"/>
            <a:ext cx="2819400" cy="533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0" y="0"/>
            <a:ext cx="4800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66"/>
              </a:gs>
              <a:gs pos="100000">
                <a:srgbClr val="E6FEFD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III. TÍNH CHẤT HÓA HỌC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1173480"/>
            <a:ext cx="2819400" cy="533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380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685800"/>
            <a:ext cx="2819400" cy="533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0" y="0"/>
            <a:ext cx="4800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66"/>
              </a:gs>
              <a:gs pos="100000">
                <a:srgbClr val="E6FEFD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III. TÍNH CHẤT HÓA HỌC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1173480"/>
            <a:ext cx="2819400" cy="533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2528" y="3004820"/>
            <a:ext cx="4495800" cy="533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clo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42"/>
          <p:cNvSpPr/>
          <p:nvPr/>
        </p:nvSpPr>
        <p:spPr>
          <a:xfrm>
            <a:off x="523008" y="1798320"/>
            <a:ext cx="3429000" cy="533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838640" y="2331720"/>
            <a:ext cx="5029200" cy="757237"/>
            <a:chOff x="780" y="846"/>
            <a:chExt cx="3120" cy="477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" y="960"/>
              <a:ext cx="312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4 NH</a:t>
              </a:r>
              <a:r>
                <a:rPr kumimoji="0" lang="en-US" sz="2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+ 5O</a:t>
              </a:r>
              <a:r>
                <a:rPr kumimoji="0" lang="en-US" sz="2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      4NO + 6H</a:t>
              </a:r>
              <a:r>
                <a:rPr kumimoji="0" lang="en-US" sz="2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220" y="1104"/>
              <a:ext cx="33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128" y="855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-3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645" y="846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+2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244" y="877"/>
              <a:ext cx="38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0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Pt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92528" y="3754120"/>
            <a:ext cx="6060672" cy="533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Al)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232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00" name="Rectangle 36"/>
          <p:cNvSpPr>
            <a:spLocks noChangeArrowheads="1"/>
          </p:cNvSpPr>
          <p:nvPr/>
        </p:nvSpPr>
        <p:spPr bwMode="auto">
          <a:xfrm>
            <a:off x="0" y="-4727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 dirty="0" smtClean="0">
              <a:solidFill>
                <a:srgbClr val="FF0000"/>
              </a:solidFill>
            </a:endParaRPr>
          </a:p>
          <a:p>
            <a:pPr algn="ctr" eaLnBrk="0" hangingPunct="0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39302" name="Text Box 38"/>
          <p:cNvSpPr txBox="1">
            <a:spLocks noChangeArrowheads="1"/>
          </p:cNvSpPr>
          <p:nvPr/>
        </p:nvSpPr>
        <p:spPr bwMode="auto">
          <a:xfrm>
            <a:off x="571500" y="888861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8000"/>
                </a:solidFill>
              </a:rPr>
              <a:t>Câu</a:t>
            </a:r>
            <a:r>
              <a:rPr lang="en-US" sz="2800" b="1" u="sng" dirty="0" smtClean="0">
                <a:solidFill>
                  <a:srgbClr val="008000"/>
                </a:solidFill>
              </a:rPr>
              <a:t> 1: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Trong</a:t>
            </a:r>
            <a:r>
              <a:rPr lang="en-US" sz="2800" b="1" dirty="0" smtClean="0">
                <a:solidFill>
                  <a:srgbClr val="008000"/>
                </a:solidFill>
              </a:rPr>
              <a:t> dung </a:t>
            </a:r>
            <a:r>
              <a:rPr lang="en-US" sz="2800" b="1" dirty="0" err="1" smtClean="0">
                <a:solidFill>
                  <a:srgbClr val="008000"/>
                </a:solidFill>
              </a:rPr>
              <a:t>dịch</a:t>
            </a:r>
            <a:r>
              <a:rPr lang="en-US" sz="2800" b="1" dirty="0" smtClean="0">
                <a:solidFill>
                  <a:srgbClr val="008000"/>
                </a:solidFill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</a:rPr>
              <a:t>amoniac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là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một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bazơ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yếu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là</a:t>
            </a:r>
            <a:r>
              <a:rPr lang="en-US" sz="2800" b="1" dirty="0" smtClean="0">
                <a:solidFill>
                  <a:srgbClr val="008000"/>
                </a:solidFill>
              </a:rPr>
              <a:t> do:</a:t>
            </a:r>
          </a:p>
        </p:txBody>
      </p:sp>
      <p:grpSp>
        <p:nvGrpSpPr>
          <p:cNvPr id="139303" name="Group 39"/>
          <p:cNvGrpSpPr>
            <a:grpSpLocks/>
          </p:cNvGrpSpPr>
          <p:nvPr/>
        </p:nvGrpSpPr>
        <p:grpSpPr bwMode="auto">
          <a:xfrm>
            <a:off x="244256" y="1824001"/>
            <a:ext cx="982662" cy="908050"/>
            <a:chOff x="3744" y="2839"/>
            <a:chExt cx="672" cy="581"/>
          </a:xfrm>
        </p:grpSpPr>
        <p:graphicFrame>
          <p:nvGraphicFramePr>
            <p:cNvPr id="139304" name="Object 40"/>
            <p:cNvGraphicFramePr>
              <a:graphicFrameLocks noChangeAspect="1"/>
            </p:cNvGraphicFramePr>
            <p:nvPr/>
          </p:nvGraphicFramePr>
          <p:xfrm>
            <a:off x="3744" y="2839"/>
            <a:ext cx="592" cy="581"/>
          </p:xfrm>
          <a:graphic>
            <a:graphicData uri="http://schemas.openxmlformats.org/presentationml/2006/ole">
              <p:oleObj spid="_x0000_s104850" name="Flash Document" r:id="rId3" imgW="660240" imgH="647640" progId="">
                <p:embed/>
              </p:oleObj>
            </a:graphicData>
          </a:graphic>
        </p:graphicFrame>
        <p:sp>
          <p:nvSpPr>
            <p:cNvPr id="139305" name="Text Box 41"/>
            <p:cNvSpPr txBox="1">
              <a:spLocks noChangeArrowheads="1"/>
            </p:cNvSpPr>
            <p:nvPr/>
          </p:nvSpPr>
          <p:spPr bwMode="auto">
            <a:xfrm>
              <a:off x="3888" y="2928"/>
              <a:ext cx="528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FFFF"/>
                  </a:solidFill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139306" name="Text Box 42"/>
          <p:cNvSpPr txBox="1">
            <a:spLocks noChangeArrowheads="1"/>
          </p:cNvSpPr>
          <p:nvPr/>
        </p:nvSpPr>
        <p:spPr bwMode="auto">
          <a:xfrm>
            <a:off x="1749419" y="1842968"/>
            <a:ext cx="4732337" cy="95410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8000"/>
                </a:solidFill>
              </a:rPr>
              <a:t>Amoniac</a:t>
            </a:r>
            <a:r>
              <a:rPr lang="en-US" sz="2800" b="1" dirty="0" smtClean="0">
                <a:solidFill>
                  <a:srgbClr val="008000"/>
                </a:solidFill>
              </a:rPr>
              <a:t> tan </a:t>
            </a:r>
            <a:r>
              <a:rPr lang="en-US" sz="2800" b="1" dirty="0" err="1" smtClean="0">
                <a:solidFill>
                  <a:srgbClr val="008000"/>
                </a:solidFill>
              </a:rPr>
              <a:t>nhiều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trong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nước</a:t>
            </a:r>
            <a:r>
              <a:rPr lang="en-US" sz="2800" dirty="0" smtClean="0">
                <a:solidFill>
                  <a:srgbClr val="008000"/>
                </a:solidFill>
              </a:rPr>
              <a:t>   </a:t>
            </a:r>
          </a:p>
        </p:txBody>
      </p:sp>
      <p:grpSp>
        <p:nvGrpSpPr>
          <p:cNvPr id="139307" name="Group 43"/>
          <p:cNvGrpSpPr>
            <a:grpSpLocks/>
          </p:cNvGrpSpPr>
          <p:nvPr/>
        </p:nvGrpSpPr>
        <p:grpSpPr bwMode="auto">
          <a:xfrm>
            <a:off x="224064" y="3029049"/>
            <a:ext cx="904269" cy="796925"/>
            <a:chOff x="903" y="2062"/>
            <a:chExt cx="528" cy="454"/>
          </a:xfrm>
        </p:grpSpPr>
        <p:graphicFrame>
          <p:nvGraphicFramePr>
            <p:cNvPr id="139308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2127450"/>
                </p:ext>
              </p:extLst>
            </p:nvPr>
          </p:nvGraphicFramePr>
          <p:xfrm>
            <a:off x="903" y="2062"/>
            <a:ext cx="528" cy="454"/>
          </p:xfrm>
          <a:graphic>
            <a:graphicData uri="http://schemas.openxmlformats.org/presentationml/2006/ole">
              <p:oleObj spid="_x0000_s104851" name="Flash Document" r:id="rId4" imgW="1270080" imgH="1092240" progId="">
                <p:embed/>
              </p:oleObj>
            </a:graphicData>
          </a:graphic>
        </p:graphicFrame>
        <p:sp>
          <p:nvSpPr>
            <p:cNvPr id="139309" name="Text Box 45"/>
            <p:cNvSpPr txBox="1">
              <a:spLocks noChangeArrowheads="1"/>
            </p:cNvSpPr>
            <p:nvPr/>
          </p:nvSpPr>
          <p:spPr bwMode="auto">
            <a:xfrm>
              <a:off x="1008" y="2071"/>
              <a:ext cx="38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FFFF"/>
                  </a:solidFill>
                  <a:latin typeface="VNI-Times" pitchFamily="2" charset="0"/>
                </a:rPr>
                <a:t>B</a:t>
              </a:r>
            </a:p>
          </p:txBody>
        </p:sp>
      </p:grpSp>
      <p:sp>
        <p:nvSpPr>
          <p:cNvPr id="139310" name="Text Box 46"/>
          <p:cNvSpPr txBox="1">
            <a:spLocks noChangeArrowheads="1"/>
          </p:cNvSpPr>
          <p:nvPr/>
        </p:nvSpPr>
        <p:spPr bwMode="auto">
          <a:xfrm>
            <a:off x="1698301" y="2876633"/>
            <a:ext cx="4752975" cy="95410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8000"/>
                </a:solidFill>
              </a:rPr>
              <a:t>Phân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tử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amoniac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là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phân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tử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có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cực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</a:p>
        </p:txBody>
      </p:sp>
      <p:grpSp>
        <p:nvGrpSpPr>
          <p:cNvPr id="139311" name="Group 47"/>
          <p:cNvGrpSpPr>
            <a:grpSpLocks/>
          </p:cNvGrpSpPr>
          <p:nvPr/>
        </p:nvGrpSpPr>
        <p:grpSpPr bwMode="auto">
          <a:xfrm>
            <a:off x="250510" y="4228841"/>
            <a:ext cx="831273" cy="838200"/>
            <a:chOff x="960" y="2545"/>
            <a:chExt cx="528" cy="453"/>
          </a:xfrm>
        </p:grpSpPr>
        <p:graphicFrame>
          <p:nvGraphicFramePr>
            <p:cNvPr id="139312" name="Object 48"/>
            <p:cNvGraphicFramePr>
              <a:graphicFrameLocks noChangeAspect="1"/>
            </p:cNvGraphicFramePr>
            <p:nvPr/>
          </p:nvGraphicFramePr>
          <p:xfrm>
            <a:off x="960" y="2545"/>
            <a:ext cx="528" cy="453"/>
          </p:xfrm>
          <a:graphic>
            <a:graphicData uri="http://schemas.openxmlformats.org/presentationml/2006/ole">
              <p:oleObj spid="_x0000_s104852" name="Flash Document" r:id="rId5" imgW="1270080" imgH="1092240" progId="">
                <p:embed/>
              </p:oleObj>
            </a:graphicData>
          </a:graphic>
        </p:graphicFrame>
        <p:sp>
          <p:nvSpPr>
            <p:cNvPr id="139313" name="Text Box 49"/>
            <p:cNvSpPr txBox="1">
              <a:spLocks noChangeArrowheads="1"/>
            </p:cNvSpPr>
            <p:nvPr/>
          </p:nvSpPr>
          <p:spPr bwMode="auto">
            <a:xfrm>
              <a:off x="1056" y="2592"/>
              <a:ext cx="384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smtClean="0">
                  <a:solidFill>
                    <a:srgbClr val="FFFFFF"/>
                  </a:solidFill>
                  <a:latin typeface="VNI-Times" pitchFamily="2" charset="0"/>
                </a:rPr>
                <a:t>C</a:t>
              </a:r>
            </a:p>
          </p:txBody>
        </p:sp>
      </p:grpSp>
      <p:sp>
        <p:nvSpPr>
          <p:cNvPr id="139314" name="Text Box 50"/>
          <p:cNvSpPr txBox="1">
            <a:spLocks noChangeArrowheads="1"/>
          </p:cNvSpPr>
          <p:nvPr/>
        </p:nvSpPr>
        <p:spPr bwMode="auto">
          <a:xfrm>
            <a:off x="1692409" y="3873500"/>
            <a:ext cx="6858000" cy="138499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8000"/>
                </a:solidFill>
              </a:rPr>
              <a:t>Khi</a:t>
            </a:r>
            <a:r>
              <a:rPr lang="en-US" sz="2800" b="1" dirty="0" smtClean="0">
                <a:solidFill>
                  <a:srgbClr val="008000"/>
                </a:solidFill>
              </a:rPr>
              <a:t> tan </a:t>
            </a:r>
            <a:r>
              <a:rPr lang="en-US" sz="2800" b="1" dirty="0" err="1" smtClean="0">
                <a:solidFill>
                  <a:srgbClr val="008000"/>
                </a:solidFill>
              </a:rPr>
              <a:t>trong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nước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chỉ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một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phần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nhỏ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các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phân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tử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amoniac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kết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hợp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với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nước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tạo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ra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các</a:t>
            </a:r>
            <a:r>
              <a:rPr lang="en-US" sz="2800" b="1" dirty="0" smtClean="0">
                <a:solidFill>
                  <a:srgbClr val="008000"/>
                </a:solidFill>
              </a:rPr>
              <a:t> ion  </a:t>
            </a:r>
            <a:r>
              <a:rPr lang="en-US" sz="2800" b="1" dirty="0" err="1" smtClean="0">
                <a:solidFill>
                  <a:srgbClr val="008000"/>
                </a:solidFill>
              </a:rPr>
              <a:t>và</a:t>
            </a:r>
            <a:r>
              <a:rPr lang="en-US" sz="2800" b="1" dirty="0" smtClean="0">
                <a:solidFill>
                  <a:srgbClr val="008000"/>
                </a:solidFill>
              </a:rPr>
              <a:t> OH </a:t>
            </a:r>
            <a:r>
              <a:rPr lang="en-US" sz="2800" b="1" baseline="30000" dirty="0" smtClean="0">
                <a:solidFill>
                  <a:srgbClr val="008000"/>
                </a:solidFill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</a:rPr>
              <a:t> .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</a:p>
        </p:txBody>
      </p:sp>
      <p:grpSp>
        <p:nvGrpSpPr>
          <p:cNvPr id="139315" name="Group 51"/>
          <p:cNvGrpSpPr>
            <a:grpSpLocks/>
          </p:cNvGrpSpPr>
          <p:nvPr/>
        </p:nvGrpSpPr>
        <p:grpSpPr bwMode="auto">
          <a:xfrm>
            <a:off x="258329" y="5389915"/>
            <a:ext cx="863600" cy="808038"/>
            <a:chOff x="912" y="3113"/>
            <a:chExt cx="496" cy="509"/>
          </a:xfrm>
        </p:grpSpPr>
        <p:graphicFrame>
          <p:nvGraphicFramePr>
            <p:cNvPr id="139316" name="Object 52"/>
            <p:cNvGraphicFramePr>
              <a:graphicFrameLocks noChangeAspect="1"/>
            </p:cNvGraphicFramePr>
            <p:nvPr/>
          </p:nvGraphicFramePr>
          <p:xfrm>
            <a:off x="912" y="3113"/>
            <a:ext cx="496" cy="509"/>
          </p:xfrm>
          <a:graphic>
            <a:graphicData uri="http://schemas.openxmlformats.org/presentationml/2006/ole">
              <p:oleObj spid="_x0000_s104853" name="Flash Document" r:id="rId6" imgW="1270080" imgH="1092240" progId="">
                <p:embed/>
              </p:oleObj>
            </a:graphicData>
          </a:graphic>
        </p:graphicFrame>
        <p:sp>
          <p:nvSpPr>
            <p:cNvPr id="139317" name="Text Box 53"/>
            <p:cNvSpPr txBox="1">
              <a:spLocks noChangeArrowheads="1"/>
            </p:cNvSpPr>
            <p:nvPr/>
          </p:nvSpPr>
          <p:spPr bwMode="auto">
            <a:xfrm>
              <a:off x="1008" y="321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FFFF"/>
                  </a:solidFill>
                  <a:latin typeface="VNI-Times" pitchFamily="2" charset="0"/>
                </a:rPr>
                <a:t>D</a:t>
              </a:r>
            </a:p>
          </p:txBody>
        </p:sp>
      </p:grpSp>
      <p:sp>
        <p:nvSpPr>
          <p:cNvPr id="139318" name="Text Box 54"/>
          <p:cNvSpPr txBox="1">
            <a:spLocks noChangeArrowheads="1"/>
          </p:cNvSpPr>
          <p:nvPr/>
        </p:nvSpPr>
        <p:spPr bwMode="auto">
          <a:xfrm>
            <a:off x="1611312" y="5258495"/>
            <a:ext cx="6607175" cy="138499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8000"/>
                </a:solidFill>
              </a:rPr>
              <a:t>Khi</a:t>
            </a:r>
            <a:r>
              <a:rPr lang="en-US" sz="2800" b="1" dirty="0" smtClean="0">
                <a:solidFill>
                  <a:srgbClr val="008000"/>
                </a:solidFill>
              </a:rPr>
              <a:t> tan </a:t>
            </a:r>
            <a:r>
              <a:rPr lang="en-US" sz="2800" b="1" dirty="0" err="1" smtClean="0">
                <a:solidFill>
                  <a:srgbClr val="008000"/>
                </a:solidFill>
              </a:rPr>
              <a:t>trong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nước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tất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cả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phân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tử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amoniac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kết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hợp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với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nước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tạo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ra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các</a:t>
            </a:r>
            <a:r>
              <a:rPr lang="en-US" sz="2800" b="1" dirty="0" smtClean="0">
                <a:solidFill>
                  <a:srgbClr val="008000"/>
                </a:solidFill>
              </a:rPr>
              <a:t> ion  </a:t>
            </a:r>
            <a:r>
              <a:rPr lang="en-US" sz="2800" b="1" dirty="0" err="1" smtClean="0">
                <a:solidFill>
                  <a:srgbClr val="008000"/>
                </a:solidFill>
              </a:rPr>
              <a:t>và</a:t>
            </a:r>
            <a:r>
              <a:rPr lang="en-US" sz="2800" b="1" dirty="0" smtClean="0">
                <a:solidFill>
                  <a:srgbClr val="008000"/>
                </a:solidFill>
              </a:rPr>
              <a:t> OH</a:t>
            </a:r>
            <a:r>
              <a:rPr lang="en-US" sz="2800" b="1" baseline="30000" dirty="0" smtClean="0">
                <a:solidFill>
                  <a:srgbClr val="008000"/>
                </a:solidFill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</a:rPr>
              <a:t>. </a:t>
            </a:r>
          </a:p>
        </p:txBody>
      </p:sp>
      <p:grpSp>
        <p:nvGrpSpPr>
          <p:cNvPr id="139319" name="Group 55"/>
          <p:cNvGrpSpPr>
            <a:grpSpLocks/>
          </p:cNvGrpSpPr>
          <p:nvPr/>
        </p:nvGrpSpPr>
        <p:grpSpPr bwMode="auto">
          <a:xfrm>
            <a:off x="8102600" y="2087563"/>
            <a:ext cx="838200" cy="609600"/>
            <a:chOff x="5288" y="1344"/>
            <a:chExt cx="472" cy="432"/>
          </a:xfrm>
        </p:grpSpPr>
        <p:graphicFrame>
          <p:nvGraphicFramePr>
            <p:cNvPr id="139320" name="Object 56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4854" name="Flash Document" r:id="rId7" imgW="1498680" imgH="901800" progId="">
                <p:embed/>
              </p:oleObj>
            </a:graphicData>
          </a:graphic>
        </p:graphicFrame>
        <p:sp>
          <p:nvSpPr>
            <p:cNvPr id="139321" name="Text Box 57"/>
            <p:cNvSpPr txBox="1">
              <a:spLocks noChangeArrowheads="1"/>
            </p:cNvSpPr>
            <p:nvPr/>
          </p:nvSpPr>
          <p:spPr bwMode="auto">
            <a:xfrm>
              <a:off x="5377" y="1392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139322" name="Group 58"/>
          <p:cNvGrpSpPr>
            <a:grpSpLocks/>
          </p:cNvGrpSpPr>
          <p:nvPr/>
        </p:nvGrpSpPr>
        <p:grpSpPr bwMode="auto">
          <a:xfrm>
            <a:off x="8097838" y="3054350"/>
            <a:ext cx="842962" cy="609600"/>
            <a:chOff x="5288" y="1344"/>
            <a:chExt cx="472" cy="432"/>
          </a:xfrm>
        </p:grpSpPr>
        <p:graphicFrame>
          <p:nvGraphicFramePr>
            <p:cNvPr id="139323" name="Object 59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4855" name="Flash Document" r:id="rId8" imgW="1498680" imgH="901800" progId="">
                <p:embed/>
              </p:oleObj>
            </a:graphicData>
          </a:graphic>
        </p:graphicFrame>
        <p:sp>
          <p:nvSpPr>
            <p:cNvPr id="139324" name="Text Box 60"/>
            <p:cNvSpPr txBox="1">
              <a:spLocks noChangeArrowheads="1"/>
            </p:cNvSpPr>
            <p:nvPr/>
          </p:nvSpPr>
          <p:spPr bwMode="auto">
            <a:xfrm>
              <a:off x="5377" y="1392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139325" name="Group 61"/>
          <p:cNvGrpSpPr>
            <a:grpSpLocks/>
          </p:cNvGrpSpPr>
          <p:nvPr/>
        </p:nvGrpSpPr>
        <p:grpSpPr bwMode="auto">
          <a:xfrm>
            <a:off x="8135938" y="4065588"/>
            <a:ext cx="825500" cy="603250"/>
            <a:chOff x="5280" y="2068"/>
            <a:chExt cx="480" cy="433"/>
          </a:xfrm>
        </p:grpSpPr>
        <p:graphicFrame>
          <p:nvGraphicFramePr>
            <p:cNvPr id="139326" name="Object 62"/>
            <p:cNvGraphicFramePr>
              <a:graphicFrameLocks noChangeAspect="1"/>
            </p:cNvGraphicFramePr>
            <p:nvPr/>
          </p:nvGraphicFramePr>
          <p:xfrm>
            <a:off x="5280" y="2068"/>
            <a:ext cx="480" cy="433"/>
          </p:xfrm>
          <a:graphic>
            <a:graphicData uri="http://schemas.openxmlformats.org/presentationml/2006/ole">
              <p:oleObj spid="_x0000_s104856" name="Flash Document" r:id="rId9" imgW="1498680" imgH="901800" progId="">
                <p:embed/>
              </p:oleObj>
            </a:graphicData>
          </a:graphic>
        </p:graphicFrame>
        <p:sp>
          <p:nvSpPr>
            <p:cNvPr id="139327" name="Text Box 63"/>
            <p:cNvSpPr txBox="1">
              <a:spLocks noChangeArrowheads="1"/>
            </p:cNvSpPr>
            <p:nvPr/>
          </p:nvSpPr>
          <p:spPr bwMode="auto">
            <a:xfrm>
              <a:off x="5328" y="2114"/>
              <a:ext cx="288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Ñ</a:t>
              </a:r>
            </a:p>
          </p:txBody>
        </p:sp>
      </p:grpSp>
      <p:grpSp>
        <p:nvGrpSpPr>
          <p:cNvPr id="139328" name="Group 64"/>
          <p:cNvGrpSpPr>
            <a:grpSpLocks/>
          </p:cNvGrpSpPr>
          <p:nvPr/>
        </p:nvGrpSpPr>
        <p:grpSpPr bwMode="auto">
          <a:xfrm>
            <a:off x="8131309" y="5336347"/>
            <a:ext cx="838200" cy="609600"/>
            <a:chOff x="5288" y="1344"/>
            <a:chExt cx="472" cy="432"/>
          </a:xfrm>
        </p:grpSpPr>
        <p:graphicFrame>
          <p:nvGraphicFramePr>
            <p:cNvPr id="139329" name="Object 65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4857" name="Flash Document" r:id="rId10" imgW="1498680" imgH="901800" progId="">
                <p:embed/>
              </p:oleObj>
            </a:graphicData>
          </a:graphic>
        </p:graphicFrame>
        <p:sp>
          <p:nvSpPr>
            <p:cNvPr id="139330" name="Text Box 66"/>
            <p:cNvSpPr txBox="1">
              <a:spLocks noChangeArrowheads="1"/>
            </p:cNvSpPr>
            <p:nvPr/>
          </p:nvSpPr>
          <p:spPr bwMode="auto">
            <a:xfrm>
              <a:off x="5377" y="1392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sp>
        <p:nvSpPr>
          <p:cNvPr id="139333" name="Rectangle 69"/>
          <p:cNvSpPr>
            <a:spLocks noChangeArrowheads="1"/>
          </p:cNvSpPr>
          <p:nvPr/>
        </p:nvSpPr>
        <p:spPr bwMode="auto">
          <a:xfrm>
            <a:off x="2819400" y="180975"/>
            <a:ext cx="25923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36619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9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9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9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3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9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9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30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9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9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3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9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9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315"/>
                  </p:tgtEl>
                </p:cond>
              </p:nextCondLst>
            </p:seq>
          </p:childTnLst>
        </p:cTn>
      </p:par>
    </p:tnLst>
    <p:bldLst>
      <p:bldP spid="139302" grpId="0"/>
      <p:bldP spid="139306" grpId="0" animBg="1"/>
      <p:bldP spid="139310" grpId="0" animBg="1"/>
      <p:bldP spid="1393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8" name="Group 4"/>
          <p:cNvGrpSpPr>
            <a:grpSpLocks/>
          </p:cNvGrpSpPr>
          <p:nvPr/>
        </p:nvGrpSpPr>
        <p:grpSpPr bwMode="auto">
          <a:xfrm>
            <a:off x="473710" y="1857303"/>
            <a:ext cx="914400" cy="762000"/>
            <a:chOff x="3744" y="2839"/>
            <a:chExt cx="672" cy="581"/>
          </a:xfrm>
        </p:grpSpPr>
        <p:graphicFrame>
          <p:nvGraphicFramePr>
            <p:cNvPr id="200709" name="Object 5"/>
            <p:cNvGraphicFramePr>
              <a:graphicFrameLocks noChangeAspect="1"/>
            </p:cNvGraphicFramePr>
            <p:nvPr/>
          </p:nvGraphicFramePr>
          <p:xfrm>
            <a:off x="3744" y="2839"/>
            <a:ext cx="592" cy="581"/>
          </p:xfrm>
          <a:graphic>
            <a:graphicData uri="http://schemas.openxmlformats.org/presentationml/2006/ole">
              <p:oleObj spid="_x0000_s105874" name="Flash Document" r:id="rId3" imgW="660240" imgH="647640" progId="">
                <p:embed/>
              </p:oleObj>
            </a:graphicData>
          </a:graphic>
        </p:graphicFrame>
        <p:sp>
          <p:nvSpPr>
            <p:cNvPr id="200710" name="Text Box 6"/>
            <p:cNvSpPr txBox="1">
              <a:spLocks noChangeArrowheads="1"/>
            </p:cNvSpPr>
            <p:nvPr/>
          </p:nvSpPr>
          <p:spPr bwMode="auto">
            <a:xfrm>
              <a:off x="3888" y="2929"/>
              <a:ext cx="528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FFFF"/>
                  </a:solidFill>
                  <a:latin typeface="VNI-Times" pitchFamily="2" charset="0"/>
                </a:rPr>
                <a:t>A.</a:t>
              </a:r>
            </a:p>
          </p:txBody>
        </p:sp>
      </p:grp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1473200" y="1893005"/>
            <a:ext cx="340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8000"/>
                </a:solidFill>
                <a:latin typeface="VNI-Helve" pitchFamily="2" charset="0"/>
                <a:cs typeface="Times New Roman" pitchFamily="18" charset="0"/>
              </a:rPr>
              <a:t> </a:t>
            </a:r>
            <a:r>
              <a:rPr lang="fr-FR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NaCl</a:t>
            </a:r>
            <a:r>
              <a:rPr lang="fr-FR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, </a:t>
            </a:r>
            <a:r>
              <a:rPr lang="fr-FR" sz="32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CaCl</a:t>
            </a:r>
            <a:r>
              <a:rPr lang="fr-FR" sz="3200" b="1" baseline="-25000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200" b="1" dirty="0">
              <a:solidFill>
                <a:srgbClr val="008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200712" name="Group 8"/>
          <p:cNvGrpSpPr>
            <a:grpSpLocks/>
          </p:cNvGrpSpPr>
          <p:nvPr/>
        </p:nvGrpSpPr>
        <p:grpSpPr bwMode="auto">
          <a:xfrm>
            <a:off x="511810" y="2946400"/>
            <a:ext cx="838200" cy="720725"/>
            <a:chOff x="912" y="2016"/>
            <a:chExt cx="528" cy="454"/>
          </a:xfrm>
        </p:grpSpPr>
        <p:graphicFrame>
          <p:nvGraphicFramePr>
            <p:cNvPr id="200713" name="Object 9"/>
            <p:cNvGraphicFramePr>
              <a:graphicFrameLocks noChangeAspect="1"/>
            </p:cNvGraphicFramePr>
            <p:nvPr/>
          </p:nvGraphicFramePr>
          <p:xfrm>
            <a:off x="912" y="2016"/>
            <a:ext cx="528" cy="454"/>
          </p:xfrm>
          <a:graphic>
            <a:graphicData uri="http://schemas.openxmlformats.org/presentationml/2006/ole">
              <p:oleObj spid="_x0000_s105875" name="Flash Document" r:id="rId4" imgW="1270080" imgH="1092240" progId="">
                <p:embed/>
              </p:oleObj>
            </a:graphicData>
          </a:graphic>
        </p:graphicFrame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1008" y="201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smtClean="0">
                  <a:solidFill>
                    <a:srgbClr val="FFFFFF"/>
                  </a:solidFill>
                  <a:latin typeface="VNI-Times" pitchFamily="2" charset="0"/>
                </a:rPr>
                <a:t>B</a:t>
              </a:r>
            </a:p>
          </p:txBody>
        </p:sp>
      </p:grp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1463675" y="2886075"/>
            <a:ext cx="28924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CuCl</a:t>
            </a:r>
            <a:r>
              <a:rPr lang="fr-FR" sz="3200" b="1" baseline="-25000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fr-FR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, AlCl</a:t>
            </a:r>
            <a:r>
              <a:rPr lang="fr-FR" sz="3200" b="1" baseline="-25000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fr-FR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200" b="1" dirty="0">
              <a:solidFill>
                <a:srgbClr val="008000"/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200716" name="Group 12"/>
          <p:cNvGrpSpPr>
            <a:grpSpLocks/>
          </p:cNvGrpSpPr>
          <p:nvPr/>
        </p:nvGrpSpPr>
        <p:grpSpPr bwMode="auto">
          <a:xfrm>
            <a:off x="473710" y="3956402"/>
            <a:ext cx="838200" cy="719137"/>
            <a:chOff x="960" y="2545"/>
            <a:chExt cx="528" cy="453"/>
          </a:xfrm>
        </p:grpSpPr>
        <p:graphicFrame>
          <p:nvGraphicFramePr>
            <p:cNvPr id="200717" name="Object 13"/>
            <p:cNvGraphicFramePr>
              <a:graphicFrameLocks noChangeAspect="1"/>
            </p:cNvGraphicFramePr>
            <p:nvPr/>
          </p:nvGraphicFramePr>
          <p:xfrm>
            <a:off x="960" y="2545"/>
            <a:ext cx="528" cy="453"/>
          </p:xfrm>
          <a:graphic>
            <a:graphicData uri="http://schemas.openxmlformats.org/presentationml/2006/ole">
              <p:oleObj spid="_x0000_s105876" name="Flash Document" r:id="rId5" imgW="1270080" imgH="1092240" progId="">
                <p:embed/>
              </p:oleObj>
            </a:graphicData>
          </a:graphic>
        </p:graphicFrame>
        <p:sp>
          <p:nvSpPr>
            <p:cNvPr id="200718" name="Text Box 14"/>
            <p:cNvSpPr txBox="1">
              <a:spLocks noChangeArrowheads="1"/>
            </p:cNvSpPr>
            <p:nvPr/>
          </p:nvSpPr>
          <p:spPr bwMode="auto">
            <a:xfrm>
              <a:off x="1056" y="2592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FFFF"/>
                  </a:solidFill>
                  <a:latin typeface="VNI-Times" pitchFamily="2" charset="0"/>
                </a:rPr>
                <a:t>C</a:t>
              </a:r>
            </a:p>
          </p:txBody>
        </p:sp>
      </p:grpSp>
      <p:sp>
        <p:nvSpPr>
          <p:cNvPr id="200719" name="Rectangle 15"/>
          <p:cNvSpPr>
            <a:spLocks noChangeArrowheads="1"/>
          </p:cNvSpPr>
          <p:nvPr/>
        </p:nvSpPr>
        <p:spPr bwMode="auto">
          <a:xfrm>
            <a:off x="1691640" y="3949347"/>
            <a:ext cx="3336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KNO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, K</a:t>
            </a:r>
            <a:r>
              <a:rPr lang="en-US" sz="3200" b="1" baseline="-25000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SO</a:t>
            </a:r>
            <a:r>
              <a:rPr lang="en-US" sz="3200" b="1" baseline="-25000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4</a:t>
            </a:r>
            <a:endParaRPr lang="vi-VN" sz="3200" b="1" dirty="0" smtClean="0">
              <a:solidFill>
                <a:srgbClr val="008000"/>
              </a:solidFill>
            </a:endParaRPr>
          </a:p>
        </p:txBody>
      </p:sp>
      <p:grpSp>
        <p:nvGrpSpPr>
          <p:cNvPr id="200720" name="Group 16"/>
          <p:cNvGrpSpPr>
            <a:grpSpLocks/>
          </p:cNvGrpSpPr>
          <p:nvPr/>
        </p:nvGrpSpPr>
        <p:grpSpPr bwMode="auto">
          <a:xfrm>
            <a:off x="424361" y="5004752"/>
            <a:ext cx="863600" cy="808037"/>
            <a:chOff x="912" y="3113"/>
            <a:chExt cx="496" cy="509"/>
          </a:xfrm>
        </p:grpSpPr>
        <p:graphicFrame>
          <p:nvGraphicFramePr>
            <p:cNvPr id="200721" name="Object 17"/>
            <p:cNvGraphicFramePr>
              <a:graphicFrameLocks noChangeAspect="1"/>
            </p:cNvGraphicFramePr>
            <p:nvPr/>
          </p:nvGraphicFramePr>
          <p:xfrm>
            <a:off x="912" y="3113"/>
            <a:ext cx="496" cy="509"/>
          </p:xfrm>
          <a:graphic>
            <a:graphicData uri="http://schemas.openxmlformats.org/presentationml/2006/ole">
              <p:oleObj spid="_x0000_s105877" name="Flash Document" r:id="rId6" imgW="1270080" imgH="1092240" progId="">
                <p:embed/>
              </p:oleObj>
            </a:graphicData>
          </a:graphic>
        </p:graphicFrame>
        <p:sp>
          <p:nvSpPr>
            <p:cNvPr id="200722" name="Text Box 18"/>
            <p:cNvSpPr txBox="1">
              <a:spLocks noChangeArrowheads="1"/>
            </p:cNvSpPr>
            <p:nvPr/>
          </p:nvSpPr>
          <p:spPr bwMode="auto">
            <a:xfrm>
              <a:off x="1008" y="321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D</a:t>
              </a:r>
            </a:p>
          </p:txBody>
        </p:sp>
      </p:grpSp>
      <p:sp>
        <p:nvSpPr>
          <p:cNvPr id="200723" name="Rectangle 19"/>
          <p:cNvSpPr>
            <a:spLocks noChangeArrowheads="1"/>
          </p:cNvSpPr>
          <p:nvPr/>
        </p:nvSpPr>
        <p:spPr bwMode="auto">
          <a:xfrm>
            <a:off x="1676400" y="5181600"/>
            <a:ext cx="601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Ba(NO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, AgNO</a:t>
            </a:r>
            <a:r>
              <a:rPr lang="en-US" sz="3200" b="1" baseline="-25000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lang="vi-VN" sz="3200" b="1" dirty="0" smtClean="0">
              <a:solidFill>
                <a:srgbClr val="008000"/>
              </a:solidFill>
            </a:endParaRPr>
          </a:p>
        </p:txBody>
      </p:sp>
      <p:grpSp>
        <p:nvGrpSpPr>
          <p:cNvPr id="200724" name="Group 20"/>
          <p:cNvGrpSpPr>
            <a:grpSpLocks/>
          </p:cNvGrpSpPr>
          <p:nvPr/>
        </p:nvGrpSpPr>
        <p:grpSpPr bwMode="auto">
          <a:xfrm>
            <a:off x="5442895" y="1944127"/>
            <a:ext cx="838200" cy="609600"/>
            <a:chOff x="5288" y="1344"/>
            <a:chExt cx="472" cy="432"/>
          </a:xfrm>
        </p:grpSpPr>
        <p:graphicFrame>
          <p:nvGraphicFramePr>
            <p:cNvPr id="200725" name="Object 21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5878" name="Flash Document" r:id="rId7" imgW="1498680" imgH="901800" progId="">
                <p:embed/>
              </p:oleObj>
            </a:graphicData>
          </a:graphic>
        </p:graphicFrame>
        <p:sp>
          <p:nvSpPr>
            <p:cNvPr id="200726" name="Text Box 22"/>
            <p:cNvSpPr txBox="1">
              <a:spLocks noChangeArrowheads="1"/>
            </p:cNvSpPr>
            <p:nvPr/>
          </p:nvSpPr>
          <p:spPr bwMode="auto">
            <a:xfrm>
              <a:off x="5377" y="1392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200727" name="Group 23"/>
          <p:cNvGrpSpPr>
            <a:grpSpLocks/>
          </p:cNvGrpSpPr>
          <p:nvPr/>
        </p:nvGrpSpPr>
        <p:grpSpPr bwMode="auto">
          <a:xfrm>
            <a:off x="5419901" y="2947107"/>
            <a:ext cx="825500" cy="679450"/>
            <a:chOff x="5280" y="2068"/>
            <a:chExt cx="480" cy="433"/>
          </a:xfrm>
        </p:grpSpPr>
        <p:graphicFrame>
          <p:nvGraphicFramePr>
            <p:cNvPr id="200728" name="Object 24"/>
            <p:cNvGraphicFramePr>
              <a:graphicFrameLocks noChangeAspect="1"/>
            </p:cNvGraphicFramePr>
            <p:nvPr/>
          </p:nvGraphicFramePr>
          <p:xfrm>
            <a:off x="5280" y="2068"/>
            <a:ext cx="480" cy="433"/>
          </p:xfrm>
          <a:graphic>
            <a:graphicData uri="http://schemas.openxmlformats.org/presentationml/2006/ole">
              <p:oleObj spid="_x0000_s105879" name="Flash Document" r:id="rId8" imgW="1498680" imgH="901800" progId="">
                <p:embed/>
              </p:oleObj>
            </a:graphicData>
          </a:graphic>
        </p:graphicFrame>
        <p:sp>
          <p:nvSpPr>
            <p:cNvPr id="200729" name="Text Box 25"/>
            <p:cNvSpPr txBox="1">
              <a:spLocks noChangeArrowheads="1"/>
            </p:cNvSpPr>
            <p:nvPr/>
          </p:nvSpPr>
          <p:spPr bwMode="auto">
            <a:xfrm>
              <a:off x="5328" y="2113"/>
              <a:ext cx="2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Ñ</a:t>
              </a:r>
            </a:p>
          </p:txBody>
        </p:sp>
      </p:grpSp>
      <p:grpSp>
        <p:nvGrpSpPr>
          <p:cNvPr id="200730" name="Group 26"/>
          <p:cNvGrpSpPr>
            <a:grpSpLocks/>
          </p:cNvGrpSpPr>
          <p:nvPr/>
        </p:nvGrpSpPr>
        <p:grpSpPr bwMode="auto">
          <a:xfrm>
            <a:off x="5405560" y="4147659"/>
            <a:ext cx="838200" cy="625122"/>
            <a:chOff x="5288" y="1333"/>
            <a:chExt cx="472" cy="443"/>
          </a:xfrm>
        </p:grpSpPr>
        <p:graphicFrame>
          <p:nvGraphicFramePr>
            <p:cNvPr id="200731" name="Object 27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5880" name="Flash Document" r:id="rId9" imgW="1498680" imgH="901800" progId="">
                <p:embed/>
              </p:oleObj>
            </a:graphicData>
          </a:graphic>
        </p:graphicFrame>
        <p:sp>
          <p:nvSpPr>
            <p:cNvPr id="200732" name="Text Box 28"/>
            <p:cNvSpPr txBox="1">
              <a:spLocks noChangeArrowheads="1"/>
            </p:cNvSpPr>
            <p:nvPr/>
          </p:nvSpPr>
          <p:spPr bwMode="auto">
            <a:xfrm>
              <a:off x="5385" y="1333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200733" name="Group 29"/>
          <p:cNvGrpSpPr>
            <a:grpSpLocks/>
          </p:cNvGrpSpPr>
          <p:nvPr/>
        </p:nvGrpSpPr>
        <p:grpSpPr bwMode="auto">
          <a:xfrm>
            <a:off x="5411776" y="5181600"/>
            <a:ext cx="838200" cy="609600"/>
            <a:chOff x="5288" y="1344"/>
            <a:chExt cx="472" cy="432"/>
          </a:xfrm>
        </p:grpSpPr>
        <p:graphicFrame>
          <p:nvGraphicFramePr>
            <p:cNvPr id="200734" name="Object 30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5881" name="Flash Document" r:id="rId10" imgW="1498680" imgH="901800" progId="">
                <p:embed/>
              </p:oleObj>
            </a:graphicData>
          </a:graphic>
        </p:graphicFrame>
        <p:sp>
          <p:nvSpPr>
            <p:cNvPr id="200735" name="Text Box 31"/>
            <p:cNvSpPr txBox="1">
              <a:spLocks noChangeArrowheads="1"/>
            </p:cNvSpPr>
            <p:nvPr/>
          </p:nvSpPr>
          <p:spPr bwMode="auto">
            <a:xfrm>
              <a:off x="5377" y="1392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745218" y="780085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8000"/>
                </a:solidFill>
              </a:rPr>
              <a:t>Câu</a:t>
            </a:r>
            <a:r>
              <a:rPr lang="en-US" sz="3200" b="1" u="sng" dirty="0" smtClean="0">
                <a:solidFill>
                  <a:srgbClr val="008000"/>
                </a:solidFill>
              </a:rPr>
              <a:t> 2</a:t>
            </a:r>
            <a:r>
              <a:rPr lang="en-US" sz="3200" b="1" dirty="0" smtClean="0">
                <a:solidFill>
                  <a:srgbClr val="008000"/>
                </a:solidFill>
              </a:rPr>
              <a:t>: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Dung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dịch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NH</a:t>
            </a:r>
            <a:r>
              <a:rPr lang="en-US" sz="3200" b="1" baseline="-25000" dirty="0">
                <a:solidFill>
                  <a:srgbClr val="008000"/>
                </a:solidFill>
                <a:latin typeface="Times New Roman"/>
                <a:ea typeface="Times New Roman"/>
              </a:rPr>
              <a:t>3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thể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tác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dụng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được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dung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dịch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endParaRPr lang="en-US" sz="3200" b="1" dirty="0" smtClean="0">
              <a:solidFill>
                <a:srgbClr val="008000"/>
              </a:solidFill>
            </a:endParaRPr>
          </a:p>
        </p:txBody>
      </p:sp>
      <p:sp>
        <p:nvSpPr>
          <p:cNvPr id="31" name="Rectangle 69"/>
          <p:cNvSpPr>
            <a:spLocks noChangeArrowheads="1"/>
          </p:cNvSpPr>
          <p:nvPr/>
        </p:nvSpPr>
        <p:spPr bwMode="auto">
          <a:xfrm>
            <a:off x="2819400" y="180975"/>
            <a:ext cx="25923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37290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0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0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0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0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0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20"/>
                  </p:tgtEl>
                </p:cond>
              </p:nextCondLst>
            </p:seq>
          </p:childTnLst>
        </p:cTn>
      </p:par>
    </p:tnLst>
    <p:bldLst>
      <p:bldP spid="200711" grpId="0"/>
      <p:bldP spid="200715" grpId="0"/>
      <p:bldP spid="200719" grpId="0"/>
      <p:bldP spid="2007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38200"/>
            <a:ext cx="6248400" cy="601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715963" y="609600"/>
            <a:ext cx="8534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8000"/>
                </a:solidFill>
              </a:rPr>
              <a:t>Câu</a:t>
            </a:r>
            <a:r>
              <a:rPr lang="en-US" sz="3200" b="1" u="sng" dirty="0" smtClean="0">
                <a:solidFill>
                  <a:srgbClr val="008000"/>
                </a:solidFill>
              </a:rPr>
              <a:t> 3</a:t>
            </a:r>
            <a:r>
              <a:rPr lang="en-US" sz="3200" b="1" dirty="0" smtClean="0">
                <a:solidFill>
                  <a:srgbClr val="008000"/>
                </a:solidFill>
              </a:rPr>
              <a:t>: </a:t>
            </a:r>
            <a:r>
              <a:rPr lang="en-US" sz="3200" b="1" dirty="0" err="1" smtClean="0">
                <a:solidFill>
                  <a:srgbClr val="008000"/>
                </a:solidFill>
              </a:rPr>
              <a:t>Có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thể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dùng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chất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nào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để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làm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khô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khí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amoniac</a:t>
            </a:r>
            <a:r>
              <a:rPr lang="en-US" sz="3200" b="1" dirty="0" smtClean="0">
                <a:solidFill>
                  <a:srgbClr val="008000"/>
                </a:solidFill>
              </a:rPr>
              <a:t>?</a:t>
            </a:r>
          </a:p>
        </p:txBody>
      </p:sp>
      <p:grpSp>
        <p:nvGrpSpPr>
          <p:cNvPr id="157731" name="Group 35"/>
          <p:cNvGrpSpPr>
            <a:grpSpLocks/>
          </p:cNvGrpSpPr>
          <p:nvPr/>
        </p:nvGrpSpPr>
        <p:grpSpPr bwMode="auto">
          <a:xfrm>
            <a:off x="1897063" y="1760538"/>
            <a:ext cx="914400" cy="769937"/>
            <a:chOff x="3744" y="2839"/>
            <a:chExt cx="672" cy="581"/>
          </a:xfrm>
        </p:grpSpPr>
        <p:graphicFrame>
          <p:nvGraphicFramePr>
            <p:cNvPr id="157732" name="Object 36"/>
            <p:cNvGraphicFramePr>
              <a:graphicFrameLocks noChangeAspect="1"/>
            </p:cNvGraphicFramePr>
            <p:nvPr/>
          </p:nvGraphicFramePr>
          <p:xfrm>
            <a:off x="3744" y="2839"/>
            <a:ext cx="592" cy="581"/>
          </p:xfrm>
          <a:graphic>
            <a:graphicData uri="http://schemas.openxmlformats.org/presentationml/2006/ole">
              <p:oleObj spid="_x0000_s106898" name="Flash Document" r:id="rId3" imgW="660240" imgH="647640" progId="">
                <p:embed/>
              </p:oleObj>
            </a:graphicData>
          </a:graphic>
        </p:graphicFrame>
        <p:sp>
          <p:nvSpPr>
            <p:cNvPr id="157733" name="Text Box 37"/>
            <p:cNvSpPr txBox="1">
              <a:spLocks noChangeArrowheads="1"/>
            </p:cNvSpPr>
            <p:nvPr/>
          </p:nvSpPr>
          <p:spPr bwMode="auto">
            <a:xfrm>
              <a:off x="3888" y="2928"/>
              <a:ext cx="528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smtClean="0">
                  <a:solidFill>
                    <a:srgbClr val="FFFFFF"/>
                  </a:solidFill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157734" name="Text Box 38"/>
          <p:cNvSpPr txBox="1">
            <a:spLocks noChangeArrowheads="1"/>
          </p:cNvSpPr>
          <p:nvPr/>
        </p:nvSpPr>
        <p:spPr bwMode="auto">
          <a:xfrm>
            <a:off x="2925763" y="2003425"/>
            <a:ext cx="4114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8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008000"/>
                </a:solidFill>
              </a:rPr>
              <a:t>2</a:t>
            </a:r>
            <a:r>
              <a:rPr lang="en-US" sz="3200" b="1" dirty="0" smtClean="0">
                <a:solidFill>
                  <a:srgbClr val="008000"/>
                </a:solidFill>
              </a:rPr>
              <a:t>SO</a:t>
            </a:r>
            <a:r>
              <a:rPr lang="en-US" sz="3200" b="1" baseline="-25000" dirty="0" smtClean="0">
                <a:solidFill>
                  <a:srgbClr val="008000"/>
                </a:solidFill>
              </a:rPr>
              <a:t>4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đặc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</a:p>
        </p:txBody>
      </p:sp>
      <p:grpSp>
        <p:nvGrpSpPr>
          <p:cNvPr id="157735" name="Group 39"/>
          <p:cNvGrpSpPr>
            <a:grpSpLocks/>
          </p:cNvGrpSpPr>
          <p:nvPr/>
        </p:nvGrpSpPr>
        <p:grpSpPr bwMode="auto">
          <a:xfrm>
            <a:off x="1866900" y="2986088"/>
            <a:ext cx="914400" cy="796925"/>
            <a:chOff x="912" y="2016"/>
            <a:chExt cx="528" cy="454"/>
          </a:xfrm>
        </p:grpSpPr>
        <p:graphicFrame>
          <p:nvGraphicFramePr>
            <p:cNvPr id="157736" name="Object 40"/>
            <p:cNvGraphicFramePr>
              <a:graphicFrameLocks noChangeAspect="1"/>
            </p:cNvGraphicFramePr>
            <p:nvPr/>
          </p:nvGraphicFramePr>
          <p:xfrm>
            <a:off x="912" y="2016"/>
            <a:ext cx="528" cy="454"/>
          </p:xfrm>
          <a:graphic>
            <a:graphicData uri="http://schemas.openxmlformats.org/presentationml/2006/ole">
              <p:oleObj spid="_x0000_s106899" name="Flash Document" r:id="rId4" imgW="1270080" imgH="1092240" progId="">
                <p:embed/>
              </p:oleObj>
            </a:graphicData>
          </a:graphic>
        </p:graphicFrame>
        <p:sp>
          <p:nvSpPr>
            <p:cNvPr id="157737" name="Text Box 41"/>
            <p:cNvSpPr txBox="1">
              <a:spLocks noChangeArrowheads="1"/>
            </p:cNvSpPr>
            <p:nvPr/>
          </p:nvSpPr>
          <p:spPr bwMode="auto">
            <a:xfrm>
              <a:off x="1008" y="2016"/>
              <a:ext cx="38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smtClean="0">
                  <a:solidFill>
                    <a:srgbClr val="FFFFFF"/>
                  </a:solidFill>
                  <a:latin typeface="VNI-Times" pitchFamily="2" charset="0"/>
                </a:rPr>
                <a:t>B</a:t>
              </a:r>
            </a:p>
          </p:txBody>
        </p:sp>
      </p:grpSp>
      <p:sp>
        <p:nvSpPr>
          <p:cNvPr id="157738" name="Text Box 42"/>
          <p:cNvSpPr txBox="1">
            <a:spLocks noChangeArrowheads="1"/>
          </p:cNvSpPr>
          <p:nvPr/>
        </p:nvSpPr>
        <p:spPr bwMode="auto">
          <a:xfrm>
            <a:off x="2925763" y="3194050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smtClean="0">
                <a:solidFill>
                  <a:srgbClr val="008000"/>
                </a:solidFill>
              </a:rPr>
              <a:t>P</a:t>
            </a:r>
            <a:r>
              <a:rPr lang="en-US" sz="3200" b="1" baseline="-25000" smtClean="0">
                <a:solidFill>
                  <a:srgbClr val="008000"/>
                </a:solidFill>
              </a:rPr>
              <a:t>2</a:t>
            </a:r>
            <a:r>
              <a:rPr lang="en-US" sz="3200" b="1" smtClean="0">
                <a:solidFill>
                  <a:srgbClr val="008000"/>
                </a:solidFill>
              </a:rPr>
              <a:t>O</a:t>
            </a:r>
            <a:r>
              <a:rPr lang="en-US" sz="3200" b="1" baseline="-25000" smtClean="0">
                <a:solidFill>
                  <a:srgbClr val="008000"/>
                </a:solidFill>
              </a:rPr>
              <a:t>5</a:t>
            </a:r>
            <a:r>
              <a:rPr lang="en-US" sz="3200" b="1" smtClean="0">
                <a:solidFill>
                  <a:srgbClr val="008000"/>
                </a:solidFill>
              </a:rPr>
              <a:t> </a:t>
            </a:r>
          </a:p>
        </p:txBody>
      </p:sp>
      <p:grpSp>
        <p:nvGrpSpPr>
          <p:cNvPr id="157739" name="Group 43"/>
          <p:cNvGrpSpPr>
            <a:grpSpLocks/>
          </p:cNvGrpSpPr>
          <p:nvPr/>
        </p:nvGrpSpPr>
        <p:grpSpPr bwMode="auto">
          <a:xfrm>
            <a:off x="1851025" y="4070350"/>
            <a:ext cx="914400" cy="838200"/>
            <a:chOff x="960" y="2545"/>
            <a:chExt cx="528" cy="453"/>
          </a:xfrm>
        </p:grpSpPr>
        <p:graphicFrame>
          <p:nvGraphicFramePr>
            <p:cNvPr id="157740" name="Object 44"/>
            <p:cNvGraphicFramePr>
              <a:graphicFrameLocks noChangeAspect="1"/>
            </p:cNvGraphicFramePr>
            <p:nvPr/>
          </p:nvGraphicFramePr>
          <p:xfrm>
            <a:off x="960" y="2545"/>
            <a:ext cx="528" cy="453"/>
          </p:xfrm>
          <a:graphic>
            <a:graphicData uri="http://schemas.openxmlformats.org/presentationml/2006/ole">
              <p:oleObj spid="_x0000_s106900" name="Flash Document" r:id="rId5" imgW="1270080" imgH="1092240" progId="">
                <p:embed/>
              </p:oleObj>
            </a:graphicData>
          </a:graphic>
        </p:graphicFrame>
        <p:sp>
          <p:nvSpPr>
            <p:cNvPr id="157741" name="Text Box 45"/>
            <p:cNvSpPr txBox="1">
              <a:spLocks noChangeArrowheads="1"/>
            </p:cNvSpPr>
            <p:nvPr/>
          </p:nvSpPr>
          <p:spPr bwMode="auto">
            <a:xfrm>
              <a:off x="1056" y="2592"/>
              <a:ext cx="384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smtClean="0">
                  <a:solidFill>
                    <a:srgbClr val="FFFFFF"/>
                  </a:solidFill>
                  <a:latin typeface="VNI-Times" pitchFamily="2" charset="0"/>
                </a:rPr>
                <a:t>C</a:t>
              </a:r>
            </a:p>
          </p:txBody>
        </p:sp>
      </p:grpSp>
      <p:grpSp>
        <p:nvGrpSpPr>
          <p:cNvPr id="157743" name="Group 47"/>
          <p:cNvGrpSpPr>
            <a:grpSpLocks/>
          </p:cNvGrpSpPr>
          <p:nvPr/>
        </p:nvGrpSpPr>
        <p:grpSpPr bwMode="auto">
          <a:xfrm>
            <a:off x="1860550" y="5227638"/>
            <a:ext cx="863600" cy="808037"/>
            <a:chOff x="912" y="3113"/>
            <a:chExt cx="496" cy="509"/>
          </a:xfrm>
        </p:grpSpPr>
        <p:graphicFrame>
          <p:nvGraphicFramePr>
            <p:cNvPr id="157744" name="Object 48"/>
            <p:cNvGraphicFramePr>
              <a:graphicFrameLocks noChangeAspect="1"/>
            </p:cNvGraphicFramePr>
            <p:nvPr/>
          </p:nvGraphicFramePr>
          <p:xfrm>
            <a:off x="912" y="3113"/>
            <a:ext cx="496" cy="509"/>
          </p:xfrm>
          <a:graphic>
            <a:graphicData uri="http://schemas.openxmlformats.org/presentationml/2006/ole">
              <p:oleObj spid="_x0000_s106901" name="Flash Document" r:id="rId6" imgW="1270080" imgH="1092240" progId="">
                <p:embed/>
              </p:oleObj>
            </a:graphicData>
          </a:graphic>
        </p:graphicFrame>
        <p:sp>
          <p:nvSpPr>
            <p:cNvPr id="157745" name="Text Box 49"/>
            <p:cNvSpPr txBox="1">
              <a:spLocks noChangeArrowheads="1"/>
            </p:cNvSpPr>
            <p:nvPr/>
          </p:nvSpPr>
          <p:spPr bwMode="auto">
            <a:xfrm>
              <a:off x="1008" y="321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D</a:t>
              </a:r>
            </a:p>
          </p:txBody>
        </p:sp>
      </p:grpSp>
      <p:sp>
        <p:nvSpPr>
          <p:cNvPr id="157746" name="Text Box 50"/>
          <p:cNvSpPr txBox="1">
            <a:spLocks noChangeArrowheads="1"/>
          </p:cNvSpPr>
          <p:nvPr/>
        </p:nvSpPr>
        <p:spPr bwMode="auto">
          <a:xfrm>
            <a:off x="2971800" y="4343400"/>
            <a:ext cx="35607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smtClean="0">
                <a:solidFill>
                  <a:srgbClr val="008000"/>
                </a:solidFill>
              </a:rPr>
              <a:t>CaO </a:t>
            </a:r>
          </a:p>
        </p:txBody>
      </p:sp>
      <p:grpSp>
        <p:nvGrpSpPr>
          <p:cNvPr id="157747" name="Group 51"/>
          <p:cNvGrpSpPr>
            <a:grpSpLocks/>
          </p:cNvGrpSpPr>
          <p:nvPr/>
        </p:nvGrpSpPr>
        <p:grpSpPr bwMode="auto">
          <a:xfrm>
            <a:off x="6964363" y="1793875"/>
            <a:ext cx="838200" cy="609600"/>
            <a:chOff x="5288" y="1344"/>
            <a:chExt cx="472" cy="432"/>
          </a:xfrm>
        </p:grpSpPr>
        <p:graphicFrame>
          <p:nvGraphicFramePr>
            <p:cNvPr id="157748" name="Object 52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6902" name="Flash Document" r:id="rId7" imgW="1498680" imgH="901800" progId="">
                <p:embed/>
              </p:oleObj>
            </a:graphicData>
          </a:graphic>
        </p:graphicFrame>
        <p:sp>
          <p:nvSpPr>
            <p:cNvPr id="157749" name="Text Box 53"/>
            <p:cNvSpPr txBox="1">
              <a:spLocks noChangeArrowheads="1"/>
            </p:cNvSpPr>
            <p:nvPr/>
          </p:nvSpPr>
          <p:spPr bwMode="auto">
            <a:xfrm>
              <a:off x="5377" y="1392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157750" name="Group 54"/>
          <p:cNvGrpSpPr>
            <a:grpSpLocks/>
          </p:cNvGrpSpPr>
          <p:nvPr/>
        </p:nvGrpSpPr>
        <p:grpSpPr bwMode="auto">
          <a:xfrm>
            <a:off x="6981825" y="3032125"/>
            <a:ext cx="762000" cy="609600"/>
            <a:chOff x="5288" y="1344"/>
            <a:chExt cx="472" cy="432"/>
          </a:xfrm>
        </p:grpSpPr>
        <p:graphicFrame>
          <p:nvGraphicFramePr>
            <p:cNvPr id="157751" name="Object 55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6903" name="Flash Document" r:id="rId8" imgW="1498680" imgH="901800" progId="">
                <p:embed/>
              </p:oleObj>
            </a:graphicData>
          </a:graphic>
        </p:graphicFrame>
        <p:sp>
          <p:nvSpPr>
            <p:cNvPr id="157752" name="Text Box 56"/>
            <p:cNvSpPr txBox="1">
              <a:spLocks noChangeArrowheads="1"/>
            </p:cNvSpPr>
            <p:nvPr/>
          </p:nvSpPr>
          <p:spPr bwMode="auto">
            <a:xfrm>
              <a:off x="5377" y="1392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157753" name="Group 57"/>
          <p:cNvGrpSpPr>
            <a:grpSpLocks/>
          </p:cNvGrpSpPr>
          <p:nvPr/>
        </p:nvGrpSpPr>
        <p:grpSpPr bwMode="auto">
          <a:xfrm>
            <a:off x="6978650" y="4105275"/>
            <a:ext cx="825500" cy="603250"/>
            <a:chOff x="5280" y="2068"/>
            <a:chExt cx="480" cy="433"/>
          </a:xfrm>
        </p:grpSpPr>
        <p:graphicFrame>
          <p:nvGraphicFramePr>
            <p:cNvPr id="157754" name="Object 58"/>
            <p:cNvGraphicFramePr>
              <a:graphicFrameLocks noChangeAspect="1"/>
            </p:cNvGraphicFramePr>
            <p:nvPr/>
          </p:nvGraphicFramePr>
          <p:xfrm>
            <a:off x="5280" y="2068"/>
            <a:ext cx="480" cy="433"/>
          </p:xfrm>
          <a:graphic>
            <a:graphicData uri="http://schemas.openxmlformats.org/presentationml/2006/ole">
              <p:oleObj spid="_x0000_s106904" name="Flash Document" r:id="rId9" imgW="1498680" imgH="901800" progId="">
                <p:embed/>
              </p:oleObj>
            </a:graphicData>
          </a:graphic>
        </p:graphicFrame>
        <p:sp>
          <p:nvSpPr>
            <p:cNvPr id="157755" name="Text Box 59"/>
            <p:cNvSpPr txBox="1">
              <a:spLocks noChangeArrowheads="1"/>
            </p:cNvSpPr>
            <p:nvPr/>
          </p:nvSpPr>
          <p:spPr bwMode="auto">
            <a:xfrm>
              <a:off x="5328" y="2114"/>
              <a:ext cx="288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Ñ</a:t>
              </a:r>
            </a:p>
          </p:txBody>
        </p:sp>
      </p:grpSp>
      <p:grpSp>
        <p:nvGrpSpPr>
          <p:cNvPr id="157756" name="Group 60"/>
          <p:cNvGrpSpPr>
            <a:grpSpLocks/>
          </p:cNvGrpSpPr>
          <p:nvPr/>
        </p:nvGrpSpPr>
        <p:grpSpPr bwMode="auto">
          <a:xfrm>
            <a:off x="6965950" y="5219700"/>
            <a:ext cx="838200" cy="609600"/>
            <a:chOff x="5288" y="1344"/>
            <a:chExt cx="472" cy="432"/>
          </a:xfrm>
        </p:grpSpPr>
        <p:graphicFrame>
          <p:nvGraphicFramePr>
            <p:cNvPr id="157757" name="Object 61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6905" name="Flash Document" r:id="rId10" imgW="1498680" imgH="901800" progId="">
                <p:embed/>
              </p:oleObj>
            </a:graphicData>
          </a:graphic>
        </p:graphicFrame>
        <p:sp>
          <p:nvSpPr>
            <p:cNvPr id="157758" name="Text Box 62"/>
            <p:cNvSpPr txBox="1">
              <a:spLocks noChangeArrowheads="1"/>
            </p:cNvSpPr>
            <p:nvPr/>
          </p:nvSpPr>
          <p:spPr bwMode="auto">
            <a:xfrm>
              <a:off x="5377" y="1392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sp>
        <p:nvSpPr>
          <p:cNvPr id="157759" name="Text Box 63"/>
          <p:cNvSpPr txBox="1">
            <a:spLocks noChangeArrowheads="1"/>
          </p:cNvSpPr>
          <p:nvPr/>
        </p:nvSpPr>
        <p:spPr bwMode="auto">
          <a:xfrm>
            <a:off x="2909888" y="5438775"/>
            <a:ext cx="3063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008000"/>
                </a:solidFill>
              </a:rPr>
              <a:t>CuSO</a:t>
            </a:r>
            <a:r>
              <a:rPr lang="en-US" sz="3200" b="1" baseline="-25000" smtClean="0">
                <a:solidFill>
                  <a:srgbClr val="008000"/>
                </a:solidFill>
              </a:rPr>
              <a:t>4</a:t>
            </a:r>
            <a:r>
              <a:rPr lang="en-US" sz="3200" b="1" smtClean="0">
                <a:solidFill>
                  <a:srgbClr val="008000"/>
                </a:solidFill>
              </a:rPr>
              <a:t> khan</a:t>
            </a:r>
            <a:r>
              <a:rPr lang="en-US" sz="3200" smtClean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395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7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7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7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7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7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7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7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7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43"/>
                  </p:tgtEl>
                </p:cond>
              </p:nextCondLst>
            </p:seq>
          </p:childTnLst>
        </p:cTn>
      </p:par>
    </p:tnLst>
    <p:bldLst>
      <p:bldP spid="157734" grpId="0" animBg="1"/>
      <p:bldP spid="157738" grpId="0"/>
      <p:bldP spid="1577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33400" y="682095"/>
            <a:ext cx="6629400" cy="5991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172037" name="Group 5"/>
          <p:cNvGrpSpPr>
            <a:grpSpLocks/>
          </p:cNvGrpSpPr>
          <p:nvPr/>
        </p:nvGrpSpPr>
        <p:grpSpPr bwMode="auto">
          <a:xfrm>
            <a:off x="533400" y="1662297"/>
            <a:ext cx="914400" cy="838200"/>
            <a:chOff x="3744" y="2839"/>
            <a:chExt cx="672" cy="581"/>
          </a:xfrm>
        </p:grpSpPr>
        <p:graphicFrame>
          <p:nvGraphicFramePr>
            <p:cNvPr id="172038" name="Object 6"/>
            <p:cNvGraphicFramePr>
              <a:graphicFrameLocks noChangeAspect="1"/>
            </p:cNvGraphicFramePr>
            <p:nvPr/>
          </p:nvGraphicFramePr>
          <p:xfrm>
            <a:off x="3744" y="2839"/>
            <a:ext cx="592" cy="581"/>
          </p:xfrm>
          <a:graphic>
            <a:graphicData uri="http://schemas.openxmlformats.org/presentationml/2006/ole">
              <p:oleObj spid="_x0000_s107922" name="Flash Document" r:id="rId3" imgW="660240" imgH="647640" progId="">
                <p:embed/>
              </p:oleObj>
            </a:graphicData>
          </a:graphic>
        </p:graphicFrame>
        <p:sp>
          <p:nvSpPr>
            <p:cNvPr id="172039" name="Text Box 7"/>
            <p:cNvSpPr txBox="1">
              <a:spLocks noChangeArrowheads="1"/>
            </p:cNvSpPr>
            <p:nvPr/>
          </p:nvSpPr>
          <p:spPr bwMode="auto">
            <a:xfrm>
              <a:off x="3888" y="2929"/>
              <a:ext cx="52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FFFF"/>
                  </a:solidFill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1978657" y="1678674"/>
            <a:ext cx="5412743" cy="9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just">
              <a:spcBef>
                <a:spcPct val="20000"/>
              </a:spcBef>
              <a:buClr>
                <a:srgbClr val="00B200"/>
              </a:buClr>
              <a:buSzPct val="70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Bột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CuO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không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thay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đổi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màu</a:t>
            </a:r>
            <a:endParaRPr lang="vi-VN" sz="3200" b="1" dirty="0" smtClean="0">
              <a:solidFill>
                <a:srgbClr val="008000"/>
              </a:solidFill>
            </a:endParaRPr>
          </a:p>
        </p:txBody>
      </p:sp>
      <p:grpSp>
        <p:nvGrpSpPr>
          <p:cNvPr id="172041" name="Group 9"/>
          <p:cNvGrpSpPr>
            <a:grpSpLocks/>
          </p:cNvGrpSpPr>
          <p:nvPr/>
        </p:nvGrpSpPr>
        <p:grpSpPr bwMode="auto">
          <a:xfrm>
            <a:off x="647700" y="5449568"/>
            <a:ext cx="838200" cy="720725"/>
            <a:chOff x="912" y="2016"/>
            <a:chExt cx="528" cy="454"/>
          </a:xfrm>
        </p:grpSpPr>
        <p:graphicFrame>
          <p:nvGraphicFramePr>
            <p:cNvPr id="172042" name="Object 10"/>
            <p:cNvGraphicFramePr>
              <a:graphicFrameLocks noChangeAspect="1"/>
            </p:cNvGraphicFramePr>
            <p:nvPr/>
          </p:nvGraphicFramePr>
          <p:xfrm>
            <a:off x="912" y="2016"/>
            <a:ext cx="528" cy="454"/>
          </p:xfrm>
          <a:graphic>
            <a:graphicData uri="http://schemas.openxmlformats.org/presentationml/2006/ole">
              <p:oleObj spid="_x0000_s107923" name="Flash Document" r:id="rId4" imgW="1270080" imgH="1092240" progId="">
                <p:embed/>
              </p:oleObj>
            </a:graphicData>
          </a:graphic>
        </p:graphicFrame>
        <p:sp>
          <p:nvSpPr>
            <p:cNvPr id="172043" name="Text Box 11"/>
            <p:cNvSpPr txBox="1">
              <a:spLocks noChangeArrowheads="1"/>
            </p:cNvSpPr>
            <p:nvPr/>
          </p:nvSpPr>
          <p:spPr bwMode="auto">
            <a:xfrm>
              <a:off x="1008" y="201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FFFF"/>
                  </a:solidFill>
                  <a:latin typeface="VNI-Times" pitchFamily="2" charset="0"/>
                </a:rPr>
                <a:t>D</a:t>
              </a:r>
            </a:p>
          </p:txBody>
        </p:sp>
      </p:grp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1978657" y="5097144"/>
            <a:ext cx="569055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B200"/>
              </a:buClr>
              <a:buSzPct val="70000"/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008000"/>
                </a:solidFill>
                <a:latin typeface="Times New Roman"/>
                <a:ea typeface="Times New Roman"/>
              </a:rPr>
              <a:t>Bột</a:t>
            </a: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CuO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màu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đen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sang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màu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đỏ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hơi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nước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ngưng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tụ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endParaRPr lang="vi-VN" sz="3200" b="1" dirty="0" smtClean="0">
              <a:solidFill>
                <a:srgbClr val="008000"/>
              </a:solidFill>
            </a:endParaRPr>
          </a:p>
        </p:txBody>
      </p:sp>
      <p:grpSp>
        <p:nvGrpSpPr>
          <p:cNvPr id="172045" name="Group 13"/>
          <p:cNvGrpSpPr>
            <a:grpSpLocks/>
          </p:cNvGrpSpPr>
          <p:nvPr/>
        </p:nvGrpSpPr>
        <p:grpSpPr bwMode="auto">
          <a:xfrm>
            <a:off x="609600" y="4000182"/>
            <a:ext cx="838200" cy="719138"/>
            <a:chOff x="960" y="2545"/>
            <a:chExt cx="528" cy="453"/>
          </a:xfrm>
        </p:grpSpPr>
        <p:graphicFrame>
          <p:nvGraphicFramePr>
            <p:cNvPr id="172046" name="Object 14"/>
            <p:cNvGraphicFramePr>
              <a:graphicFrameLocks noChangeAspect="1"/>
            </p:cNvGraphicFramePr>
            <p:nvPr/>
          </p:nvGraphicFramePr>
          <p:xfrm>
            <a:off x="960" y="2545"/>
            <a:ext cx="528" cy="453"/>
          </p:xfrm>
          <a:graphic>
            <a:graphicData uri="http://schemas.openxmlformats.org/presentationml/2006/ole">
              <p:oleObj spid="_x0000_s107924" name="Flash Document" r:id="rId5" imgW="1270080" imgH="1092240" progId="">
                <p:embed/>
              </p:oleObj>
            </a:graphicData>
          </a:graphic>
        </p:graphicFrame>
        <p:sp>
          <p:nvSpPr>
            <p:cNvPr id="172047" name="Text Box 15"/>
            <p:cNvSpPr txBox="1">
              <a:spLocks noChangeArrowheads="1"/>
            </p:cNvSpPr>
            <p:nvPr/>
          </p:nvSpPr>
          <p:spPr bwMode="auto">
            <a:xfrm>
              <a:off x="1056" y="2592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FFFF"/>
                  </a:solidFill>
                  <a:latin typeface="VNI-Times" pitchFamily="2" charset="0"/>
                </a:rPr>
                <a:t>C</a:t>
              </a:r>
            </a:p>
          </p:txBody>
        </p:sp>
      </p:grp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1828800" y="3951201"/>
            <a:ext cx="5410200" cy="11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B200"/>
              </a:buClr>
              <a:buSzPct val="70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8000"/>
                </a:solidFill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Bột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CuO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màu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đen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sang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màu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trắng</a:t>
            </a:r>
            <a:endParaRPr lang="vi-VN" sz="3200" b="1" dirty="0" smtClean="0">
              <a:solidFill>
                <a:srgbClr val="008000"/>
              </a:solidFill>
            </a:endParaRPr>
          </a:p>
        </p:txBody>
      </p:sp>
      <p:grpSp>
        <p:nvGrpSpPr>
          <p:cNvPr id="172049" name="Group 17"/>
          <p:cNvGrpSpPr>
            <a:grpSpLocks/>
          </p:cNvGrpSpPr>
          <p:nvPr/>
        </p:nvGrpSpPr>
        <p:grpSpPr bwMode="auto">
          <a:xfrm>
            <a:off x="584200" y="2789838"/>
            <a:ext cx="863600" cy="808038"/>
            <a:chOff x="912" y="3113"/>
            <a:chExt cx="496" cy="509"/>
          </a:xfrm>
        </p:grpSpPr>
        <p:graphicFrame>
          <p:nvGraphicFramePr>
            <p:cNvPr id="172050" name="Object 18"/>
            <p:cNvGraphicFramePr>
              <a:graphicFrameLocks noChangeAspect="1"/>
            </p:cNvGraphicFramePr>
            <p:nvPr/>
          </p:nvGraphicFramePr>
          <p:xfrm>
            <a:off x="912" y="3113"/>
            <a:ext cx="496" cy="509"/>
          </p:xfrm>
          <a:graphic>
            <a:graphicData uri="http://schemas.openxmlformats.org/presentationml/2006/ole">
              <p:oleObj spid="_x0000_s107925" name="Flash Document" r:id="rId6" imgW="1270080" imgH="1092240" progId="">
                <p:embed/>
              </p:oleObj>
            </a:graphicData>
          </a:graphic>
        </p:graphicFrame>
        <p:sp>
          <p:nvSpPr>
            <p:cNvPr id="172051" name="Text Box 19"/>
            <p:cNvSpPr txBox="1">
              <a:spLocks noChangeArrowheads="1"/>
            </p:cNvSpPr>
            <p:nvPr/>
          </p:nvSpPr>
          <p:spPr bwMode="auto">
            <a:xfrm>
              <a:off x="1008" y="321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B</a:t>
              </a:r>
            </a:p>
          </p:txBody>
        </p:sp>
      </p:grpSp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1828800" y="2623960"/>
            <a:ext cx="57150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B200"/>
              </a:buClr>
              <a:buSzPct val="70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CuO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màu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đen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sang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/>
                <a:ea typeface="Times New Roman"/>
              </a:rPr>
              <a:t>màu</a:t>
            </a: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/>
                <a:ea typeface="Times New Roman"/>
              </a:rPr>
              <a:t>xanh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hơi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nước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ngưng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tụ</a:t>
            </a:r>
            <a:endParaRPr lang="vi-VN" sz="3200" b="1" dirty="0" smtClean="0">
              <a:solidFill>
                <a:srgbClr val="008000"/>
              </a:solidFill>
            </a:endParaRPr>
          </a:p>
        </p:txBody>
      </p:sp>
      <p:grpSp>
        <p:nvGrpSpPr>
          <p:cNvPr id="172053" name="Group 21"/>
          <p:cNvGrpSpPr>
            <a:grpSpLocks/>
          </p:cNvGrpSpPr>
          <p:nvPr/>
        </p:nvGrpSpPr>
        <p:grpSpPr bwMode="auto">
          <a:xfrm>
            <a:off x="7656513" y="1781175"/>
            <a:ext cx="838200" cy="609600"/>
            <a:chOff x="5288" y="1344"/>
            <a:chExt cx="472" cy="432"/>
          </a:xfrm>
        </p:grpSpPr>
        <p:graphicFrame>
          <p:nvGraphicFramePr>
            <p:cNvPr id="172054" name="Object 22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7926" name="Flash Document" r:id="rId7" imgW="1498680" imgH="901800" progId="">
                <p:embed/>
              </p:oleObj>
            </a:graphicData>
          </a:graphic>
        </p:graphicFrame>
        <p:sp>
          <p:nvSpPr>
            <p:cNvPr id="172055" name="Text Box 23"/>
            <p:cNvSpPr txBox="1">
              <a:spLocks noChangeArrowheads="1"/>
            </p:cNvSpPr>
            <p:nvPr/>
          </p:nvSpPr>
          <p:spPr bwMode="auto">
            <a:xfrm>
              <a:off x="5377" y="1392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172056" name="Group 24"/>
          <p:cNvGrpSpPr>
            <a:grpSpLocks/>
          </p:cNvGrpSpPr>
          <p:nvPr/>
        </p:nvGrpSpPr>
        <p:grpSpPr bwMode="auto">
          <a:xfrm>
            <a:off x="7648709" y="5349556"/>
            <a:ext cx="825500" cy="679450"/>
            <a:chOff x="5280" y="2068"/>
            <a:chExt cx="480" cy="433"/>
          </a:xfrm>
        </p:grpSpPr>
        <p:graphicFrame>
          <p:nvGraphicFramePr>
            <p:cNvPr id="172057" name="Object 25"/>
            <p:cNvGraphicFramePr>
              <a:graphicFrameLocks noChangeAspect="1"/>
            </p:cNvGraphicFramePr>
            <p:nvPr/>
          </p:nvGraphicFramePr>
          <p:xfrm>
            <a:off x="5280" y="2068"/>
            <a:ext cx="480" cy="433"/>
          </p:xfrm>
          <a:graphic>
            <a:graphicData uri="http://schemas.openxmlformats.org/presentationml/2006/ole">
              <p:oleObj spid="_x0000_s107927" name="Flash Document" r:id="rId8" imgW="1498680" imgH="901800" progId="">
                <p:embed/>
              </p:oleObj>
            </a:graphicData>
          </a:graphic>
        </p:graphicFrame>
        <p:sp>
          <p:nvSpPr>
            <p:cNvPr id="172058" name="Text Box 26"/>
            <p:cNvSpPr txBox="1">
              <a:spLocks noChangeArrowheads="1"/>
            </p:cNvSpPr>
            <p:nvPr/>
          </p:nvSpPr>
          <p:spPr bwMode="auto">
            <a:xfrm>
              <a:off x="5328" y="2113"/>
              <a:ext cx="2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Ñ</a:t>
              </a:r>
            </a:p>
          </p:txBody>
        </p:sp>
      </p:grpSp>
      <p:grpSp>
        <p:nvGrpSpPr>
          <p:cNvPr id="172059" name="Group 27"/>
          <p:cNvGrpSpPr>
            <a:grpSpLocks/>
          </p:cNvGrpSpPr>
          <p:nvPr/>
        </p:nvGrpSpPr>
        <p:grpSpPr bwMode="auto">
          <a:xfrm>
            <a:off x="7650297" y="4196997"/>
            <a:ext cx="838200" cy="609600"/>
            <a:chOff x="5288" y="1344"/>
            <a:chExt cx="472" cy="432"/>
          </a:xfrm>
        </p:grpSpPr>
        <p:graphicFrame>
          <p:nvGraphicFramePr>
            <p:cNvPr id="172060" name="Object 28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7928" name="Flash Document" r:id="rId9" imgW="1498680" imgH="901800" progId="">
                <p:embed/>
              </p:oleObj>
            </a:graphicData>
          </a:graphic>
        </p:graphicFrame>
        <p:sp>
          <p:nvSpPr>
            <p:cNvPr id="172061" name="Text Box 29"/>
            <p:cNvSpPr txBox="1">
              <a:spLocks noChangeArrowheads="1"/>
            </p:cNvSpPr>
            <p:nvPr/>
          </p:nvSpPr>
          <p:spPr bwMode="auto">
            <a:xfrm>
              <a:off x="5377" y="1392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172062" name="Group 30"/>
          <p:cNvGrpSpPr>
            <a:grpSpLocks/>
          </p:cNvGrpSpPr>
          <p:nvPr/>
        </p:nvGrpSpPr>
        <p:grpSpPr bwMode="auto">
          <a:xfrm>
            <a:off x="7650297" y="2953351"/>
            <a:ext cx="838200" cy="609600"/>
            <a:chOff x="5288" y="1344"/>
            <a:chExt cx="472" cy="432"/>
          </a:xfrm>
        </p:grpSpPr>
        <p:graphicFrame>
          <p:nvGraphicFramePr>
            <p:cNvPr id="172063" name="Object 31"/>
            <p:cNvGraphicFramePr>
              <a:graphicFrameLocks noChangeAspect="1"/>
            </p:cNvGraphicFramePr>
            <p:nvPr/>
          </p:nvGraphicFramePr>
          <p:xfrm>
            <a:off x="5288" y="1344"/>
            <a:ext cx="472" cy="432"/>
          </p:xfrm>
          <a:graphic>
            <a:graphicData uri="http://schemas.openxmlformats.org/presentationml/2006/ole">
              <p:oleObj spid="_x0000_s107929" name="Flash Document" r:id="rId10" imgW="1498680" imgH="901800" progId="">
                <p:embed/>
              </p:oleObj>
            </a:graphicData>
          </a:graphic>
        </p:graphicFrame>
        <p:sp>
          <p:nvSpPr>
            <p:cNvPr id="172064" name="Text Box 32"/>
            <p:cNvSpPr txBox="1">
              <a:spLocks noChangeArrowheads="1"/>
            </p:cNvSpPr>
            <p:nvPr/>
          </p:nvSpPr>
          <p:spPr bwMode="auto">
            <a:xfrm>
              <a:off x="5377" y="1392"/>
              <a:ext cx="2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smtClean="0">
                  <a:solidFill>
                    <a:srgbClr val="FFFFFF"/>
                  </a:solidFill>
                  <a:latin typeface="VNI-Times" pitchFamily="2" charset="0"/>
                </a:rPr>
                <a:t>S</a:t>
              </a:r>
            </a:p>
          </p:txBody>
        </p:sp>
      </p:grpSp>
      <p:sp>
        <p:nvSpPr>
          <p:cNvPr id="172065" name="Text Box 33"/>
          <p:cNvSpPr txBox="1">
            <a:spLocks noChangeArrowheads="1"/>
          </p:cNvSpPr>
          <p:nvPr/>
        </p:nvSpPr>
        <p:spPr bwMode="auto">
          <a:xfrm>
            <a:off x="304800" y="166503"/>
            <a:ext cx="8382000" cy="196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6350">
              <a:lnSpc>
                <a:spcPct val="115000"/>
              </a:lnSpc>
              <a:spcAft>
                <a:spcPts val="0"/>
              </a:spcAft>
            </a:pPr>
            <a:r>
              <a:rPr lang="en-US" sz="3200" b="1" u="sng" dirty="0" err="1" smtClean="0">
                <a:solidFill>
                  <a:srgbClr val="008000"/>
                </a:solidFill>
              </a:rPr>
              <a:t>Câu</a:t>
            </a:r>
            <a:r>
              <a:rPr lang="en-US" sz="3200" b="1" u="sng" dirty="0" smtClean="0">
                <a:solidFill>
                  <a:srgbClr val="008000"/>
                </a:solidFill>
              </a:rPr>
              <a:t> 4</a:t>
            </a:r>
            <a:r>
              <a:rPr lang="en-US" sz="3200" b="1" dirty="0" smtClean="0">
                <a:solidFill>
                  <a:srgbClr val="008000"/>
                </a:solidFill>
              </a:rPr>
              <a:t>: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xảy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NH</a:t>
            </a:r>
            <a:r>
              <a:rPr lang="en-US" sz="3200" b="1" baseline="-25000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ống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bột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CuO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nung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nóng</a:t>
            </a:r>
            <a:endParaRPr lang="en-US" sz="3200" b="1" dirty="0">
              <a:solidFill>
                <a:srgbClr val="008000"/>
              </a:solidFill>
              <a:latin typeface="Calibri"/>
              <a:ea typeface="Calibri"/>
              <a:cs typeface="Times New Roman"/>
            </a:endParaRPr>
          </a:p>
          <a:p>
            <a:pPr eaLnBrk="0" hangingPunct="0">
              <a:spcBef>
                <a:spcPct val="50000"/>
              </a:spcBef>
            </a:pPr>
            <a:endParaRPr lang="en-US" sz="3200" b="1" dirty="0" smtClean="0">
              <a:solidFill>
                <a:srgbClr val="008000"/>
              </a:solidFill>
            </a:endParaRPr>
          </a:p>
        </p:txBody>
      </p:sp>
      <p:sp>
        <p:nvSpPr>
          <p:cNvPr id="172077" name="AutoShape 45">
            <a:hlinkClick r:id="rId11" action="ppaction://program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9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2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2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2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2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2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49"/>
                  </p:tgtEl>
                </p:cond>
              </p:nextCondLst>
            </p:seq>
          </p:childTnLst>
        </p:cTn>
      </p:par>
    </p:tnLst>
    <p:bldLst>
      <p:bldP spid="172040" grpId="0"/>
      <p:bldP spid="172044" grpId="0"/>
      <p:bldP spid="172048" grpId="0"/>
      <p:bldP spid="1720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algn="ctr"/>
            <a:r>
              <a:rPr lang="en-US" sz="4000" b="1" u="sng" dirty="0" smtClean="0"/>
              <a:t>HƯỚNG DẪN HỌC BÀI Ở NHÀ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048000"/>
          </a:xfrm>
        </p:spPr>
        <p:txBody>
          <a:bodyPr/>
          <a:lstStyle/>
          <a:p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nhà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BT: 1, 5, 8 – </a:t>
            </a:r>
            <a:r>
              <a:rPr lang="en-US" b="1" dirty="0" err="1" smtClean="0"/>
              <a:t>trang</a:t>
            </a:r>
            <a:r>
              <a:rPr lang="en-US" b="1" dirty="0" smtClean="0"/>
              <a:t> 37, 38 – SGK. </a:t>
            </a:r>
            <a:r>
              <a:rPr lang="en-US" b="1" dirty="0" err="1" smtClean="0"/>
              <a:t>Các</a:t>
            </a:r>
            <a:r>
              <a:rPr lang="en-US" b="1" dirty="0" smtClean="0"/>
              <a:t> BT ở </a:t>
            </a: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 smtClean="0"/>
              <a:t>hiểu</a:t>
            </a:r>
            <a:r>
              <a:rPr lang="en-US" b="1" dirty="0" smtClean="0"/>
              <a:t> </a:t>
            </a:r>
            <a:r>
              <a:rPr lang="en-US" b="1" dirty="0" err="1" smtClean="0"/>
              <a:t>trước</a:t>
            </a:r>
            <a:r>
              <a:rPr lang="en-US" b="1" dirty="0" smtClean="0"/>
              <a:t>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chế</a:t>
            </a:r>
            <a:r>
              <a:rPr lang="en-US" b="1" dirty="0" smtClean="0"/>
              <a:t> NH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r>
              <a:rPr lang="en-US" b="1" dirty="0" smtClean="0"/>
              <a:t> </a:t>
            </a:r>
            <a:r>
              <a:rPr lang="en-US" b="1" dirty="0" err="1" smtClean="0"/>
              <a:t>chất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muối</a:t>
            </a:r>
            <a:r>
              <a:rPr lang="en-US" b="1" dirty="0" smtClean="0"/>
              <a:t> AMONI.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059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8229600" cy="1371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CẢM ƠN QUÝ THẦY CÔ VÀ CÁC EM HỌC SINH.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981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KÍNH CHÚC QUÝ THẦY CÔ SỨC KHỎE.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CHÚC CÁC EM HỌC TỐT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7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uong\Desktop\Presentation25_0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752600" y="152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056" name="Picture 4" descr="reaction equi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00600"/>
            <a:ext cx="351631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81492"/>
            <a:ext cx="8818415" cy="1384995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Tiết</a:t>
            </a:r>
            <a:r>
              <a:rPr lang="en-US" sz="4400" b="1" kern="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 12. </a:t>
            </a:r>
            <a:r>
              <a:rPr lang="en-US" sz="4400" b="1" kern="0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Bài</a:t>
            </a:r>
            <a:r>
              <a:rPr lang="en-US" sz="4400" b="1" kern="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 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Amoniac</a:t>
            </a:r>
            <a:r>
              <a:rPr lang="en-US" sz="4000" b="1" kern="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 </a:t>
            </a:r>
            <a:r>
              <a:rPr lang="en-US" sz="4000" b="1" kern="0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và</a:t>
            </a:r>
            <a:r>
              <a:rPr lang="en-US" sz="4000" b="1" kern="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 </a:t>
            </a:r>
            <a:r>
              <a:rPr lang="en-US" sz="4000" b="1" kern="0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Muối</a:t>
            </a:r>
            <a:r>
              <a:rPr lang="en-US" sz="4000" b="1" kern="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 </a:t>
            </a:r>
            <a:r>
              <a:rPr lang="en-US" sz="4000" b="1" kern="0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amoni</a:t>
            </a:r>
            <a:r>
              <a:rPr lang="en-US" sz="4000" b="1" kern="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 charset="0"/>
              </a:rPr>
              <a:t> (TIẾT 1)</a:t>
            </a:r>
            <a:endParaRPr lang="en-US" sz="4000" b="1" kern="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3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209800" y="1496310"/>
            <a:ext cx="4572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dk1"/>
                </a:solidFill>
                <a:cs typeface="Times New Roman" pitchFamily="18" charset="0"/>
              </a:rPr>
              <a:t>A. AMONIAC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819400" y="2369135"/>
            <a:ext cx="4648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E5EEFF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I. CẤU TẠO PHÂN TỬ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819400" y="3664535"/>
            <a:ext cx="4724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/>
              </a:gs>
              <a:gs pos="100000">
                <a:srgbClr val="F0EAF9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II. TÍNH CHẤT VẬT LÍ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819400" y="4883735"/>
            <a:ext cx="4800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66"/>
              </a:gs>
              <a:gs pos="100000">
                <a:srgbClr val="E6FEFD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III. TÍNH CHẤT HÓA HỌC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82788" y="2714922"/>
            <a:ext cx="0" cy="2511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67345" y="2701645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81200" y="3969335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81200" y="5264735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70" y="62810"/>
            <a:ext cx="89916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12.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Amoniac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Muối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amoni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(TIẾT 1)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01040"/>
            <a:ext cx="4267200" cy="9906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Phiếu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1            (1phút)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209800"/>
            <a:ext cx="8001000" cy="32353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 smtClean="0">
                <a:latin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</a:rPr>
              <a:t> 1- </a:t>
            </a:r>
            <a:r>
              <a:rPr lang="en-US" dirty="0" err="1">
                <a:latin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</a:rPr>
              <a:t> electron </a:t>
            </a:r>
            <a:r>
              <a:rPr lang="en-US" dirty="0" err="1" smtClean="0">
                <a:latin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CTCT </a:t>
            </a:r>
            <a:r>
              <a:rPr lang="en-US" dirty="0" err="1" smtClean="0">
                <a:latin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amoniac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en-US" baseline="-25000" dirty="0">
              <a:latin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2- </a:t>
            </a:r>
            <a:r>
              <a:rPr lang="en-US" dirty="0">
                <a:latin typeface="Times New Roman" pitchFamily="18" charset="0"/>
              </a:rPr>
              <a:t>Cho </a:t>
            </a:r>
            <a:r>
              <a:rPr lang="en-US" dirty="0" err="1">
                <a:latin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</a:rPr>
              <a:t> N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H </a:t>
            </a:r>
            <a:r>
              <a:rPr lang="en-US" dirty="0" err="1" smtClean="0">
                <a:latin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</a:rPr>
              <a:t> NH</a:t>
            </a:r>
            <a:r>
              <a:rPr lang="en-US" baseline="-25000" dirty="0" smtClean="0">
                <a:latin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</a:rPr>
              <a:t>?</a:t>
            </a:r>
            <a:endParaRPr lang="en-US" dirty="0">
              <a:latin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3- </a:t>
            </a:r>
            <a:r>
              <a:rPr lang="en-US" dirty="0" err="1">
                <a:latin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oxi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</a:rPr>
              <a:t> N </a:t>
            </a:r>
            <a:r>
              <a:rPr lang="en-US" dirty="0" err="1" smtClean="0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tử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amoniac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0" y="15240"/>
            <a:ext cx="4648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E5EEFF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I. CẤU TẠO PHÂN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5240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800600" y="1917384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7315200" y="2192338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410200" y="4010026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1752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533400" y="5576888"/>
            <a:ext cx="3200400" cy="395287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762000"/>
            <a:ext cx="3292475" cy="523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312318" y="716280"/>
            <a:ext cx="84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00200" y="3367088"/>
            <a:ext cx="838200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002060"/>
                </a:solidFill>
                <a:latin typeface="Arial"/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62800" y="2268538"/>
            <a:ext cx="838200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002060"/>
                </a:solidFill>
                <a:latin typeface="Arial"/>
              </a:rPr>
              <a:t>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93920" y="3444558"/>
            <a:ext cx="838200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002060"/>
                </a:solidFill>
                <a:latin typeface="Arial"/>
              </a:rPr>
              <a:t>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6800" y="1351916"/>
            <a:ext cx="838200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002060"/>
                </a:solidFill>
                <a:latin typeface="Arial"/>
              </a:rPr>
              <a:t>H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0" y="15240"/>
            <a:ext cx="4648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E5EEFF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I. CẤU TẠO PHÂN TỬ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76200" y="1285875"/>
            <a:ext cx="3505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baseline="-25000" dirty="0">
                <a:solidFill>
                  <a:srgbClr val="000000"/>
                </a:solidFill>
              </a:rPr>
              <a:t>7</a:t>
            </a:r>
            <a:r>
              <a:rPr lang="en-US" sz="2800" b="1" dirty="0">
                <a:solidFill>
                  <a:srgbClr val="000000"/>
                </a:solidFill>
              </a:rPr>
              <a:t>N: 1s</a:t>
            </a:r>
            <a:r>
              <a:rPr lang="en-US" sz="2800" b="1" baseline="30000" dirty="0">
                <a:solidFill>
                  <a:srgbClr val="000000"/>
                </a:solidFill>
              </a:rPr>
              <a:t>2</a:t>
            </a:r>
            <a:r>
              <a:rPr lang="en-US" sz="2800" b="1" dirty="0">
                <a:solidFill>
                  <a:srgbClr val="000000"/>
                </a:solidFill>
              </a:rPr>
              <a:t>2s</a:t>
            </a:r>
            <a:r>
              <a:rPr lang="en-US" sz="2800" b="1" baseline="30000" dirty="0">
                <a:solidFill>
                  <a:srgbClr val="000000"/>
                </a:solidFill>
              </a:rPr>
              <a:t>2</a:t>
            </a:r>
            <a:r>
              <a:rPr lang="en-US" sz="2800" b="1" dirty="0">
                <a:solidFill>
                  <a:srgbClr val="000000"/>
                </a:solidFill>
              </a:rPr>
              <a:t>2p</a:t>
            </a:r>
            <a:r>
              <a:rPr lang="en-US" sz="2800" b="1" baseline="30000" dirty="0">
                <a:solidFill>
                  <a:srgbClr val="000000"/>
                </a:solidFill>
              </a:rPr>
              <a:t>3             </a:t>
            </a:r>
          </a:p>
          <a:p>
            <a:pPr>
              <a:spcBef>
                <a:spcPct val="50000"/>
              </a:spcBef>
            </a:pPr>
            <a:r>
              <a:rPr lang="en-US" sz="2800" b="1" baseline="-25000" dirty="0">
                <a:solidFill>
                  <a:srgbClr val="000000"/>
                </a:solidFill>
              </a:rPr>
              <a:t>1</a:t>
            </a:r>
            <a:r>
              <a:rPr lang="en-US" sz="2800" b="1" dirty="0">
                <a:solidFill>
                  <a:srgbClr val="000000"/>
                </a:solidFill>
              </a:rPr>
              <a:t>H: 1s</a:t>
            </a:r>
            <a:r>
              <a:rPr lang="en-US" sz="2800" b="1" baseline="30000" dirty="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35559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24584 0.3004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1502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7.40741E-7 L -0.275 0.298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490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38889E-6 2.59259E-6 L -0.45087 -0.0046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2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425 0.004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20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62084 0.3113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155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58333 0.3025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7" grpId="1" animBg="1"/>
      <p:bldP spid="8198" grpId="0" animBg="1"/>
      <p:bldP spid="8199" grpId="0" animBg="1"/>
      <p:bldP spid="8199" grpId="1" animBg="1"/>
      <p:bldP spid="8200" grpId="0" animBg="1"/>
      <p:bldP spid="8200" grpId="1" animBg="1"/>
      <p:bldP spid="8202" grpId="0" animBg="1"/>
      <p:bldP spid="8202" grpId="1" animBg="1"/>
      <p:bldP spid="8203" grpId="0" animBg="1"/>
      <p:bldP spid="8203" grpId="1" animBg="1"/>
      <p:bldP spid="8218" grpId="0" animBg="1"/>
      <p:bldP spid="8219" grpId="0" animBg="1"/>
      <p:bldP spid="31" grpId="0" animBg="1"/>
      <p:bldP spid="32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665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04800" y="0"/>
            <a:ext cx="4191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/>
              </a:gs>
              <a:gs pos="100000">
                <a:srgbClr val="F0EAF9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II. TÍNH CHẤT VẬT LÍ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1676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b="1" u="sng" dirty="0">
                <a:solidFill>
                  <a:srgbClr val="000000"/>
                </a:solidFill>
                <a:latin typeface="Times New Roman"/>
                <a:ea typeface="Times New Roman"/>
              </a:rPr>
              <a:t> 4</a:t>
            </a:r>
            <a:r>
              <a:rPr lang="en-US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dirty="0" smtClean="0">
                <a:latin typeface="Times New Roman" pitchFamily="18" charset="0"/>
              </a:rPr>
              <a:t>Nêu </a:t>
            </a:r>
            <a:r>
              <a:rPr lang="en-US" dirty="0" err="1">
                <a:latin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lý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NH</a:t>
            </a:r>
            <a:r>
              <a:rPr lang="en-US" baseline="-25000" dirty="0" smtClean="0">
                <a:latin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</a:rPr>
              <a:t>:</a:t>
            </a:r>
            <a:endParaRPr lang="en-US" baseline="-25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* </a:t>
            </a:r>
            <a:r>
              <a:rPr lang="en-US" dirty="0" err="1">
                <a:latin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</a:rPr>
              <a:t>mùi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vị</a:t>
            </a:r>
            <a:endParaRPr lang="en-US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</a:rPr>
              <a:t>* </a:t>
            </a:r>
            <a:r>
              <a:rPr lang="en-US" dirty="0" err="1" smtClean="0">
                <a:latin typeface="Times New Roman" pitchFamily="18" charset="0"/>
              </a:rPr>
              <a:t>Tỉ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khối</a:t>
            </a:r>
            <a:r>
              <a:rPr lang="en-US" dirty="0">
                <a:latin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khí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319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4530725"/>
          </a:xfrm>
        </p:spPr>
        <p:txBody>
          <a:bodyPr/>
          <a:lstStyle/>
          <a:p>
            <a:pPr>
              <a:buSzPts val="3200"/>
              <a:buFont typeface="Times New Roman"/>
              <a:buChar char="•"/>
            </a:pPr>
            <a:r>
              <a:rPr lang="en-US" b="1" dirty="0" smtClean="0">
                <a:solidFill>
                  <a:srgbClr val="006600"/>
                </a:solidFill>
                <a:latin typeface="Times New Roman"/>
              </a:rPr>
              <a:t>- </a:t>
            </a:r>
            <a:r>
              <a:rPr lang="en-US" b="1" dirty="0" err="1" smtClean="0">
                <a:solidFill>
                  <a:srgbClr val="006600"/>
                </a:solidFill>
                <a:latin typeface="Times New Roman"/>
              </a:rPr>
              <a:t>Là</a:t>
            </a:r>
            <a:r>
              <a:rPr lang="en-US" b="1" dirty="0" smtClean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chất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i="1" dirty="0" err="1">
                <a:solidFill>
                  <a:srgbClr val="006600"/>
                </a:solidFill>
                <a:latin typeface="Times New Roman"/>
              </a:rPr>
              <a:t>khí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không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màu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mùi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khai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/>
              </a:rPr>
              <a:t>và</a:t>
            </a:r>
            <a:r>
              <a:rPr lang="en-US" b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en-US" b="1" i="1" dirty="0" err="1">
                <a:solidFill>
                  <a:srgbClr val="006600"/>
                </a:solidFill>
                <a:latin typeface="Times New Roman"/>
              </a:rPr>
              <a:t>xốc</a:t>
            </a:r>
            <a:r>
              <a:rPr lang="en-US" b="1" i="1" dirty="0">
                <a:solidFill>
                  <a:srgbClr val="006600"/>
                </a:solidFill>
                <a:latin typeface="Times New Roman"/>
              </a:rPr>
              <a:t>.</a:t>
            </a:r>
          </a:p>
          <a:p>
            <a:pPr>
              <a:buSzPts val="3200"/>
              <a:buFont typeface="Times New Roman"/>
              <a:buChar char="•"/>
            </a:pPr>
            <a:r>
              <a:rPr lang="en-US" b="1" i="1" dirty="0" smtClean="0">
                <a:solidFill>
                  <a:srgbClr val="006600"/>
                </a:solidFill>
                <a:latin typeface="Times New Roman"/>
              </a:rPr>
              <a:t>- </a:t>
            </a:r>
            <a:r>
              <a:rPr lang="vi-VN" b="1" i="1" dirty="0" smtClean="0">
                <a:solidFill>
                  <a:srgbClr val="006600"/>
                </a:solidFill>
                <a:latin typeface="Times New Roman"/>
              </a:rPr>
              <a:t>Nhẹ </a:t>
            </a:r>
            <a:r>
              <a:rPr lang="vi-VN" b="1" dirty="0">
                <a:solidFill>
                  <a:srgbClr val="006600"/>
                </a:solidFill>
                <a:latin typeface="Times New Roman"/>
              </a:rPr>
              <a:t>hơn không khí.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" y="0"/>
            <a:ext cx="4419600" cy="868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/>
              </a:gs>
              <a:gs pos="100000">
                <a:srgbClr val="F0EAF9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II. TÍNH CHẤT VẬT LÍ</a:t>
            </a:r>
          </a:p>
        </p:txBody>
      </p:sp>
    </p:spTree>
    <p:extLst>
      <p:ext uri="{BB962C8B-B14F-4D97-AF65-F5344CB8AC3E}">
        <p14:creationId xmlns:p14="http://schemas.microsoft.com/office/powerpoint/2010/main" xmlns="" val="32524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04800" y="0"/>
            <a:ext cx="4191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/>
              </a:gs>
              <a:gs pos="100000">
                <a:srgbClr val="F0EAF9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II. TÍNH CHẤT VẬT LÍ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0500" y="1295400"/>
            <a:ext cx="8610600" cy="4572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lvl="0" indent="0">
              <a:buClr>
                <a:srgbClr val="CCCCFF"/>
              </a:buClr>
              <a:buNone/>
            </a:pPr>
            <a:r>
              <a:rPr lang="en-US" b="1" u="sng" dirty="0" err="1" smtClean="0">
                <a:latin typeface="Times New Roman"/>
                <a:ea typeface="Times New Roman"/>
              </a:rPr>
              <a:t>Câu</a:t>
            </a:r>
            <a:r>
              <a:rPr lang="en-US" b="1" u="sng" dirty="0" smtClean="0">
                <a:latin typeface="Times New Roman"/>
                <a:ea typeface="Times New Roman"/>
              </a:rPr>
              <a:t> 5: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Quan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sát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thí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nghiệm</a:t>
            </a:r>
            <a:r>
              <a:rPr lang="en-US" dirty="0" smtClean="0">
                <a:latin typeface="Times New Roman"/>
                <a:ea typeface="Times New Roman"/>
              </a:rPr>
              <a:t>: </a:t>
            </a:r>
            <a:r>
              <a:rPr lang="en-US" b="1" dirty="0" smtClean="0">
                <a:latin typeface="Times New Roman"/>
                <a:ea typeface="Times New Roman"/>
                <a:hlinkClick r:id="rId2" action="ppaction://hlinkfile"/>
              </a:rPr>
              <a:t>“</a:t>
            </a:r>
            <a:r>
              <a:rPr lang="en-US" b="1" dirty="0" err="1" smtClean="0">
                <a:latin typeface="Times New Roman"/>
                <a:ea typeface="Times New Roman"/>
                <a:hlinkClick r:id="rId2" action="ppaction://hlinkfile"/>
              </a:rPr>
              <a:t>sự</a:t>
            </a:r>
            <a:r>
              <a:rPr lang="en-US" b="1" dirty="0" smtClean="0">
                <a:latin typeface="Times New Roman"/>
                <a:ea typeface="Times New Roman"/>
                <a:hlinkClick r:id="rId2" action="ppaction://hlinkfile"/>
              </a:rPr>
              <a:t> </a:t>
            </a:r>
            <a:r>
              <a:rPr lang="en-US" b="1" dirty="0" err="1" smtClean="0">
                <a:latin typeface="Times New Roman"/>
                <a:ea typeface="Times New Roman"/>
                <a:hlinkClick r:id="rId2" action="ppaction://hlinkfile"/>
              </a:rPr>
              <a:t>hoà</a:t>
            </a:r>
            <a:r>
              <a:rPr lang="en-US" b="1" dirty="0" smtClean="0">
                <a:latin typeface="Times New Roman"/>
                <a:ea typeface="Times New Roman"/>
                <a:hlinkClick r:id="rId2" action="ppaction://hlinkfile"/>
              </a:rPr>
              <a:t> tan </a:t>
            </a:r>
            <a:r>
              <a:rPr lang="en-US" b="1" dirty="0" err="1" smtClean="0">
                <a:latin typeface="Times New Roman"/>
                <a:ea typeface="Times New Roman"/>
                <a:hlinkClick r:id="rId2" action="ppaction://hlinkfile"/>
              </a:rPr>
              <a:t>của</a:t>
            </a:r>
            <a:r>
              <a:rPr lang="en-US" b="1" dirty="0" smtClean="0">
                <a:latin typeface="Times New Roman"/>
                <a:ea typeface="Times New Roman"/>
                <a:hlinkClick r:id="rId2" action="ppaction://hlinkfile"/>
              </a:rPr>
              <a:t> </a:t>
            </a:r>
            <a:r>
              <a:rPr lang="en-US" b="1" dirty="0" err="1" smtClean="0">
                <a:latin typeface="Times New Roman"/>
                <a:ea typeface="Times New Roman"/>
                <a:hlinkClick r:id="rId2" action="ppaction://hlinkfile"/>
              </a:rPr>
              <a:t>amoniac</a:t>
            </a:r>
            <a:r>
              <a:rPr lang="en-US" b="1" dirty="0" smtClean="0">
                <a:latin typeface="Times New Roman"/>
                <a:ea typeface="Times New Roman"/>
                <a:hlinkClick r:id="rId2" action="ppaction://hlinkfile"/>
              </a:rPr>
              <a:t> </a:t>
            </a:r>
            <a:r>
              <a:rPr lang="en-US" b="1" dirty="0" err="1" smtClean="0">
                <a:latin typeface="Times New Roman"/>
                <a:ea typeface="Times New Roman"/>
                <a:hlinkClick r:id="rId2" action="ppaction://hlinkfile"/>
              </a:rPr>
              <a:t>trong</a:t>
            </a:r>
            <a:r>
              <a:rPr lang="en-US" b="1" dirty="0" smtClean="0">
                <a:latin typeface="Times New Roman"/>
                <a:ea typeface="Times New Roman"/>
                <a:hlinkClick r:id="rId2" action="ppaction://hlinkfile"/>
              </a:rPr>
              <a:t> </a:t>
            </a:r>
            <a:r>
              <a:rPr lang="en-US" b="1" dirty="0" err="1" smtClean="0">
                <a:latin typeface="Times New Roman"/>
                <a:ea typeface="Times New Roman"/>
                <a:hlinkClick r:id="rId2" action="ppaction://hlinkfile"/>
              </a:rPr>
              <a:t>nước</a:t>
            </a:r>
            <a:r>
              <a:rPr lang="en-US" b="1" dirty="0" smtClean="0">
                <a:latin typeface="Times New Roman"/>
                <a:ea typeface="Times New Roman"/>
                <a:hlinkClick r:id="rId2" action="ppaction://hlinkfile"/>
              </a:rPr>
              <a:t>”.</a:t>
            </a:r>
            <a:endParaRPr lang="en-US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?1. </a:t>
            </a:r>
            <a:r>
              <a:rPr lang="en-US" dirty="0" err="1">
                <a:latin typeface="Times New Roman"/>
                <a:ea typeface="Times New Roman"/>
              </a:rPr>
              <a:t>Tại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nước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phun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mạnh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vào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trong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bình</a:t>
            </a:r>
            <a:r>
              <a:rPr lang="en-US" dirty="0">
                <a:latin typeface="Times New Roman"/>
                <a:ea typeface="Times New Roman"/>
              </a:rPr>
              <a:t>?</a:t>
            </a:r>
            <a:endParaRPr lang="en-US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?2. </a:t>
            </a:r>
            <a:r>
              <a:rPr lang="en-US" dirty="0" err="1">
                <a:latin typeface="Times New Roman"/>
                <a:ea typeface="Times New Roman"/>
              </a:rPr>
              <a:t>Khi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nước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phenolphtalein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phun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vào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bình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thì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chuyển</a:t>
            </a:r>
            <a:r>
              <a:rPr lang="en-US" dirty="0">
                <a:latin typeface="Times New Roman"/>
                <a:ea typeface="Times New Roman"/>
              </a:rPr>
              <a:t> sang </a:t>
            </a:r>
            <a:r>
              <a:rPr lang="en-US" dirty="0" err="1">
                <a:latin typeface="Times New Roman"/>
                <a:ea typeface="Times New Roman"/>
              </a:rPr>
              <a:t>màu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hồng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chứng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tổ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điều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gì</a:t>
            </a:r>
            <a:r>
              <a:rPr lang="en-US" dirty="0" smtClean="0">
                <a:latin typeface="Times New Roman"/>
                <a:ea typeface="Times New Roman"/>
              </a:rPr>
              <a:t>?</a:t>
            </a:r>
            <a:endParaRPr lang="en-US" sz="2800" dirty="0">
              <a:latin typeface="Times New Roman"/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3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60&quot;&gt;&lt;/object&gt;&lt;object type=&quot;2&quot; unique_id=&quot;10261&quot;&gt;&lt;object type=&quot;3&quot; unique_id=&quot;10262&quot;&gt;&lt;property id=&quot;20148&quot; value=&quot;5&quot;/&gt;&lt;property id=&quot;20300&quot; value=&quot;Slide 1&quot;/&gt;&lt;property id=&quot;20307&quot; value=&quot;317&quot;/&gt;&lt;/object&gt;&lt;object type=&quot;3&quot; unique_id=&quot;10263&quot;&gt;&lt;property id=&quot;20148&quot; value=&quot;5&quot;/&gt;&lt;property id=&quot;20300&quot; value=&quot;Slide 2&quot;/&gt;&lt;property id=&quot;20307&quot; value=&quot;318&quot;/&gt;&lt;/object&gt;&lt;object type=&quot;3&quot; unique_id=&quot;10264&quot;&gt;&lt;property id=&quot;20148&quot; value=&quot;5&quot;/&gt;&lt;property id=&quot;20300&quot; value=&quot;Slide 3&quot;/&gt;&lt;property id=&quot;20307&quot; value=&quot;300&quot;/&gt;&lt;/object&gt;&lt;object type=&quot;3&quot; unique_id=&quot;10265&quot;&gt;&lt;property id=&quot;20148&quot; value=&quot;5&quot;/&gt;&lt;property id=&quot;20300&quot; value=&quot;Slide 4&quot;/&gt;&lt;property id=&quot;20307&quot; value=&quot;267&quot;/&gt;&lt;/object&gt;&lt;object type=&quot;3&quot; unique_id=&quot;10266&quot;&gt;&lt;property id=&quot;20148&quot; value=&quot;5&quot;/&gt;&lt;property id=&quot;20300&quot; value=&quot;Slide 5 - &amp;quot;Phiếu học tập số 1            (1phút)&amp;quot;&quot;/&gt;&lt;property id=&quot;20307&quot; value=&quot;286&quot;/&gt;&lt;/object&gt;&lt;object type=&quot;3&quot; unique_id=&quot;10267&quot;&gt;&lt;property id=&quot;20148&quot; value=&quot;5&quot;/&gt;&lt;property id=&quot;20300&quot; value=&quot;Slide 6&quot;/&gt;&lt;property id=&quot;20307&quot; value=&quot;303&quot;/&gt;&lt;/object&gt;&lt;object type=&quot;3&quot; unique_id=&quot;10268&quot;&gt;&lt;property id=&quot;20148&quot; value=&quot;5&quot;/&gt;&lt;property id=&quot;20300&quot; value=&quot;Slide 7&quot;/&gt;&lt;property id=&quot;20307&quot; value=&quot;287&quot;/&gt;&lt;/object&gt;&lt;object type=&quot;3&quot; unique_id=&quot;10269&quot;&gt;&lt;property id=&quot;20148&quot; value=&quot;5&quot;/&gt;&lt;property id=&quot;20300&quot; value=&quot;Slide 8 - &amp;quot;II. TÍNH CHẤT VẬT LÍ&amp;quot;&quot;/&gt;&lt;property id=&quot;20307&quot; value=&quot;319&quot;/&gt;&lt;/object&gt;&lt;object type=&quot;3&quot; unique_id=&quot;10270&quot;&gt;&lt;property id=&quot;20148&quot; value=&quot;5&quot;/&gt;&lt;property id=&quot;20300&quot; value=&quot;Slide 9&quot;/&gt;&lt;property id=&quot;20307&quot; value=&quot;321&quot;/&gt;&lt;/object&gt;&lt;object type=&quot;3&quot; unique_id=&quot;10271&quot;&gt;&lt;property id=&quot;20148&quot; value=&quot;5&quot;/&gt;&lt;property id=&quot;20300&quot; value=&quot;Slide 10 - &amp;quot;II. TÍNH CHẤT VẬT LÍ&amp;quot;&quot;/&gt;&lt;property id=&quot;20307&quot; value=&quot;320&quot;/&gt;&lt;/object&gt;&lt;object type=&quot;3&quot; unique_id=&quot;10272&quot;&gt;&lt;property id=&quot;20148&quot; value=&quot;5&quot;/&gt;&lt;property id=&quot;20300&quot; value=&quot;Slide 11&quot;/&gt;&lt;property id=&quot;20307&quot; value=&quot;307&quot;/&gt;&lt;/object&gt;&lt;object type=&quot;3&quot; unique_id=&quot;10273&quot;&gt;&lt;property id=&quot;20148&quot; value=&quot;5&quot;/&gt;&lt;property id=&quot;20300&quot; value=&quot;Slide 12&quot;/&gt;&lt;property id=&quot;20307&quot; value=&quot;327&quot;/&gt;&lt;/object&gt;&lt;object type=&quot;3&quot; unique_id=&quot;10274&quot;&gt;&lt;property id=&quot;20148&quot; value=&quot;5&quot;/&gt;&lt;property id=&quot;20300&quot; value=&quot;Slide 13&quot;/&gt;&lt;property id=&quot;20307&quot; value=&quot;309&quot;/&gt;&lt;/object&gt;&lt;object type=&quot;3&quot; unique_id=&quot;10275&quot;&gt;&lt;property id=&quot;20148&quot; value=&quot;5&quot;/&gt;&lt;property id=&quot;20300&quot; value=&quot;Slide 14&quot;/&gt;&lt;property id=&quot;20307&quot; value=&quot;308&quot;/&gt;&lt;/object&gt;&lt;object type=&quot;3&quot; unique_id=&quot;10276&quot;&gt;&lt;property id=&quot;20148&quot; value=&quot;5&quot;/&gt;&lt;property id=&quot;20300&quot; value=&quot;Slide 15&quot;/&gt;&lt;property id=&quot;20307&quot; value=&quot;326&quot;/&gt;&lt;/object&gt;&lt;object type=&quot;3&quot; unique_id=&quot;10277&quot;&gt;&lt;property id=&quot;20148&quot; value=&quot;5&quot;/&gt;&lt;property id=&quot;20300&quot; value=&quot;Slide 16&quot;/&gt;&lt;property id=&quot;20307&quot; value=&quot;306&quot;/&gt;&lt;/object&gt;&lt;object type=&quot;3&quot; unique_id=&quot;10278&quot;&gt;&lt;property id=&quot;20148&quot; value=&quot;5&quot;/&gt;&lt;property id=&quot;20300&quot; value=&quot;Slide 17&quot;/&gt;&lt;property id=&quot;20307&quot; value=&quot;310&quot;/&gt;&lt;/object&gt;&lt;object type=&quot;3&quot; unique_id=&quot;10279&quot;&gt;&lt;property id=&quot;20148&quot; value=&quot;5&quot;/&gt;&lt;property id=&quot;20300&quot; value=&quot;Slide 18&quot;/&gt;&lt;property id=&quot;20307&quot; value=&quot;323&quot;/&gt;&lt;/object&gt;&lt;object type=&quot;3&quot; unique_id=&quot;10280&quot;&gt;&lt;property id=&quot;20148&quot; value=&quot;5&quot;/&gt;&lt;property id=&quot;20300&quot; value=&quot;Slide 19&quot;/&gt;&lt;property id=&quot;20307&quot; value=&quot;275&quot;/&gt;&lt;/object&gt;&lt;object type=&quot;3&quot; unique_id=&quot;10281&quot;&gt;&lt;property id=&quot;20148&quot; value=&quot;5&quot;/&gt;&lt;property id=&quot;20300&quot; value=&quot;Slide 20&quot;/&gt;&lt;property id=&quot;20307&quot; value=&quot;276&quot;/&gt;&lt;/object&gt;&lt;object type=&quot;3&quot; unique_id=&quot;10282&quot;&gt;&lt;property id=&quot;20148&quot; value=&quot;5&quot;/&gt;&lt;property id=&quot;20300&quot; value=&quot;Slide 21&quot;/&gt;&lt;property id=&quot;20307&quot; value=&quot;311&quot;/&gt;&lt;/object&gt;&lt;object type=&quot;3&quot; unique_id=&quot;10283&quot;&gt;&lt;property id=&quot;20148&quot; value=&quot;5&quot;/&gt;&lt;property id=&quot;20300&quot; value=&quot;Slide 22&quot;/&gt;&lt;property id=&quot;20307&quot; value=&quot;324&quot;/&gt;&lt;/object&gt;&lt;object type=&quot;3&quot; unique_id=&quot;10284&quot;&gt;&lt;property id=&quot;20148&quot; value=&quot;5&quot;/&gt;&lt;property id=&quot;20300&quot; value=&quot;Slide 23&quot;/&gt;&lt;property id=&quot;20307&quot; value=&quot;312&quot;/&gt;&lt;/object&gt;&lt;object type=&quot;3&quot; unique_id=&quot;10285&quot;&gt;&lt;property id=&quot;20148&quot; value=&quot;5&quot;/&gt;&lt;property id=&quot;20300&quot; value=&quot;Slide 24&quot;/&gt;&lt;property id=&quot;20307&quot; value=&quot;313&quot;/&gt;&lt;/object&gt;&lt;object type=&quot;3&quot; unique_id=&quot;10286&quot;&gt;&lt;property id=&quot;20148&quot; value=&quot;5&quot;/&gt;&lt;property id=&quot;20300&quot; value=&quot;Slide 25&quot;/&gt;&lt;property id=&quot;20307&quot; value=&quot;314&quot;/&gt;&lt;/object&gt;&lt;object type=&quot;3&quot; unique_id=&quot;10287&quot;&gt;&lt;property id=&quot;20148&quot; value=&quot;5&quot;/&gt;&lt;property id=&quot;20300&quot; value=&quot;Slide 26&quot;/&gt;&lt;property id=&quot;20307&quot; value=&quot;315&quot;/&gt;&lt;/object&gt;&lt;object type=&quot;3&quot; unique_id=&quot;10288&quot;&gt;&lt;property id=&quot;20148&quot; value=&quot;5&quot;/&gt;&lt;property id=&quot;20300&quot; value=&quot;Slide 27&quot;/&gt;&lt;property id=&quot;20307&quot; value=&quot;316&quot;/&gt;&lt;/object&gt;&lt;object type=&quot;3&quot; unique_id=&quot;10289&quot;&gt;&lt;property id=&quot;20148&quot; value=&quot;5&quot;/&gt;&lt;property id=&quot;20300&quot; value=&quot;Slide 28 - &amp;quot;HƯỚNG DẪN HỌC BÀI Ở NHÀ&amp;quot;&quot;/&gt;&lt;property id=&quot;20307&quot; value=&quot;297&quot;/&gt;&lt;/object&gt;&lt;object type=&quot;3&quot; unique_id=&quot;10290&quot;&gt;&lt;property id=&quot;20148&quot; value=&quot;5&quot;/&gt;&lt;property id=&quot;20300&quot; value=&quot;Slide 29 - &amp;quot;CẢM ƠN QUÝ THẦY CÔ VÀ CÁC EM HỌC SINH.&amp;quot;&quot;/&gt;&lt;property id=&quot;20307&quot; value=&quot;298&quot;/&gt;&lt;/object&gt;&lt;/object&gt;&lt;/object&gt;&lt;/database&gt;"/>
  <p:tag name="SECTOMILLISECCONVERTED" val="1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5762</TotalTime>
  <Words>1020</Words>
  <Application>Microsoft Office PowerPoint</Application>
  <PresentationFormat>On-screen Show (4:3)</PresentationFormat>
  <Paragraphs>181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Watermark</vt:lpstr>
      <vt:lpstr>Pixel</vt:lpstr>
      <vt:lpstr>Office Theme</vt:lpstr>
      <vt:lpstr>2_Office Theme</vt:lpstr>
      <vt:lpstr>1_Pixel</vt:lpstr>
      <vt:lpstr>Oriel</vt:lpstr>
      <vt:lpstr>1_Watermark</vt:lpstr>
      <vt:lpstr>2_Watermark</vt:lpstr>
      <vt:lpstr>3_Office Theme</vt:lpstr>
      <vt:lpstr>1_Crayons</vt:lpstr>
      <vt:lpstr>Equation</vt:lpstr>
      <vt:lpstr>Flash Document</vt:lpstr>
      <vt:lpstr>Slide 1</vt:lpstr>
      <vt:lpstr>Slide 2</vt:lpstr>
      <vt:lpstr>Slide 3</vt:lpstr>
      <vt:lpstr>Slide 4</vt:lpstr>
      <vt:lpstr>Phiếu học tập số 1            (1phút)</vt:lpstr>
      <vt:lpstr>Slide 6</vt:lpstr>
      <vt:lpstr>Slide 7</vt:lpstr>
      <vt:lpstr>II. TÍNH CHẤT VẬT LÍ</vt:lpstr>
      <vt:lpstr>Slide 9</vt:lpstr>
      <vt:lpstr>II. TÍNH CHẤT VẬT LÍ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HƯỚNG DẪN HỌC BÀI Ở NHÀ</vt:lpstr>
      <vt:lpstr>CẢM ƠN QUÝ THẦY CÔ VÀ CÁC EM HỌC SINH.</vt:lpstr>
    </vt:vector>
  </TitlesOfParts>
  <Company>ITQuangNam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SANGTAO</cp:lastModifiedBy>
  <cp:revision>329</cp:revision>
  <dcterms:created xsi:type="dcterms:W3CDTF">2010-09-01T06:50:54Z</dcterms:created>
  <dcterms:modified xsi:type="dcterms:W3CDTF">2019-01-23T14:58:37Z</dcterms:modified>
</cp:coreProperties>
</file>