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DCC7D5-654E-4021-9896-1A7F7D623F1B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753982-7CF7-45E1-9381-ACD9449923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F5ADC-DA83-46CC-BA5F-223CB79E1170}" type="slidenum">
              <a:rPr lang="vi-VN" altLang="en-US">
                <a:latin typeface="Arial" charset="0"/>
              </a:rPr>
              <a:pPr/>
              <a:t>3</a:t>
            </a:fld>
            <a:endParaRPr lang="vi-VN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Rot="1" noTextEdit="1"/>
          </p:cNvSpPr>
          <p:nvPr>
            <p:ph type="sldImg"/>
          </p:nvPr>
        </p:nvSpPr>
        <p:spPr bwMode="auto">
          <a:xfrm>
            <a:off x="104775" y="750888"/>
            <a:ext cx="668020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C2E97-2D47-4615-9468-A1D0F7134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99175B-F03A-4EAA-9DA5-871A6F4A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822C-33CC-4BE0-83AF-7B8AB4B93D46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387F-9852-4A54-83FF-241571D5A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35E08-A7EA-44B3-838D-F2E2DC76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8A8E97-0DD4-4594-BF9F-D73A85FD5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6FD3-3CAC-46CA-B7D3-20F33E417EE7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C5F60-4DE5-4A48-9C5A-BEBE56E53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3DA68B-A041-4770-A4F1-52ABE3077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907AEC-C03A-4FFA-858B-664B0C1FE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6530-0BD6-4F5D-8988-6048A8772E11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0618-E49D-4C0F-9308-DEE0DBA5B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1F2D9-5EB0-435A-B9F0-CA7B998B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25612-8584-4695-B341-7DD25038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2ED0-9B47-4247-9E07-F1D20DE4BEE3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802CB-FFEE-4C05-AA59-6E46B3BC3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DB50B-545A-4560-991D-6ED0C948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C20754-3777-4325-8754-5E8788C6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C187-7B3D-4B92-8473-48262EF9DA07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D39CD-2227-4AC2-A2A6-15EE8CD56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C4FB1-220B-4643-9181-E2AF1ECF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DE9BE2-EEFB-47EE-BBE3-05020A3CC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E34AB9-2A88-4646-AD17-FE0947E2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C75A-B9B0-4C87-BD5E-15612D347941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2DE6-50A5-4C8C-AB82-163969C72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9A588-9D28-4DCC-9C1D-8173F223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0BD61E-1006-488B-92D3-65C13C03A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819606-1659-4D39-900C-3CA89877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5E343C-B9F8-41E2-9DF4-9A50A8230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EF94BF-1F68-4A9B-80DD-F39B77428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A45A-0C49-4CAC-B9A9-48647333B734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C458-6727-4286-85AC-E7D2EBE2C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09C35-DAD9-4AAD-8F64-43E70D52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BA0E-C80B-4142-BD31-5E98A4DF479C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2AC3-3039-4E44-891D-DC7A5A3C5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D496-B3E1-40B7-BEB8-54177C0CC3B0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19E3C-A2E7-4DE5-B48A-DF0720450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2DEE3-DB6D-4171-B4AF-2F8C5DB3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AB086D-A8F0-4E74-A005-7892522E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149D16-842C-41E7-A1FB-725653D6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D8B1-D99C-4E3F-98F3-F504C9A796D4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5B8F-B8FE-478A-AA72-D9D551C02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FBEF9-46FE-4A66-AA7A-E46DFF6F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6CC337-0ECC-484B-8CD0-BF9EB0C06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04D952-1CE2-4D5B-B3C6-337777DC0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1665-CCED-4C92-8DF3-942C2DB0F840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B853-582D-4CCC-B463-110ED72F9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41EC8B-EE25-4AF1-A945-7C940FD8E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995D20-6C28-4122-8334-2E1CFF043828}" type="datetimeFigureOut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21883-9D1B-4A36-B938-936948F42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9911E4-4A51-4843-8B5A-5A1D6FF32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5FFAEEE-1976-4E49-A18E-AA1CC79469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\Giao%20an%20dien%20tu%2011\Giao%20an%20dien%20tu%2011\Bai%2037\Phim\doan%201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2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GV dự thi: Đặng Thị Thu Hà</a:t>
            </a:r>
          </a:p>
        </p:txBody>
      </p:sp>
      <p:sp>
        <p:nvSpPr>
          <p:cNvPr id="3075" name="Subtit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bg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il_fi" descr="081015002456-748-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2667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 descr="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858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cdv-chauch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968750"/>
            <a:ext cx="2819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ANd9GcRLViMx8obkqvz7s5TbpNKdlwqTSQTMKCnNLq3SKZEMZgh4nPIjk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38862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9220200" y="1066801"/>
            <a:ext cx="1143000" cy="206210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Biến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9067800" y="3886200"/>
            <a:ext cx="1371600" cy="25542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Biến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không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2743200" y="0"/>
            <a:ext cx="654367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</a:rPr>
              <a:t>So sánh đặc điểm con non với con trưởng thành ?</a:t>
            </a: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8229600" y="1600200"/>
            <a:ext cx="990600" cy="762000"/>
          </a:xfrm>
          <a:prstGeom prst="rightArrow">
            <a:avLst>
              <a:gd name="adj1" fmla="val 50000"/>
              <a:gd name="adj2" fmla="val 47221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8229600" y="4572000"/>
            <a:ext cx="838200" cy="762000"/>
          </a:xfrm>
          <a:prstGeom prst="rightArrow">
            <a:avLst>
              <a:gd name="adj1" fmla="val 50000"/>
              <a:gd name="adj2" fmla="val 35001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419600" y="1295400"/>
            <a:ext cx="695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0">
                <a:cs typeface="Arial" charset="0"/>
              </a:rPr>
              <a:t>≠</a:t>
            </a: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4572000" y="4340225"/>
            <a:ext cx="695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8000">
                <a:cs typeface="Arial" charset="0"/>
              </a:rPr>
              <a:t>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nimBg="1"/>
      <p:bldP spid="97290" grpId="0" animBg="1"/>
      <p:bldP spid="97290" grpId="1" animBg="1"/>
      <p:bldP spid="97291" grpId="0" animBg="1"/>
      <p:bldP spid="97292" grpId="0" animBg="1"/>
      <p:bldP spid="97293" grpId="0"/>
      <p:bldP spid="972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524000" y="6400800"/>
            <a:ext cx="556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9900CC"/>
                </a:solidFill>
                <a:latin typeface="Arial" charset="0"/>
                <a:cs typeface="Arial" charset="0"/>
              </a:rPr>
              <a:t>GIÁO VIÊN: NGUYỄN VĂN QUANG</a:t>
            </a:r>
          </a:p>
        </p:txBody>
      </p:sp>
      <p:sp>
        <p:nvSpPr>
          <p:cNvPr id="143364" name="WordArt 4"/>
          <p:cNvSpPr>
            <a:spLocks noChangeArrowheads="1" noChangeShapeType="1" noTextEdit="1"/>
          </p:cNvSpPr>
          <p:nvPr/>
        </p:nvSpPr>
        <p:spPr bwMode="auto">
          <a:xfrm>
            <a:off x="2705100" y="2044700"/>
            <a:ext cx="6781800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KÍNH CHÀO QUÍ THẦY CÔ </a:t>
            </a:r>
          </a:p>
          <a:p>
            <a:pPr algn="ctr"/>
            <a:r>
              <a:rPr lang="en-US" sz="4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VÀ CÁC EM HỌC SINH</a:t>
            </a:r>
          </a:p>
        </p:txBody>
      </p:sp>
      <p:pic>
        <p:nvPicPr>
          <p:cNvPr id="143366" name="doan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8872" fill="hold"/>
                                        <p:tgtEl>
                                          <p:spTgt spid="143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66"/>
                </p:tgtEl>
              </p:cMediaNode>
            </p:audio>
          </p:childTnLst>
        </p:cTn>
      </p:par>
    </p:tnLst>
    <p:bldLst>
      <p:bldP spid="143363" grpId="0" animBg="1"/>
      <p:bldP spid="143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reamaqua_176_2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WordArt 3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3200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5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BÀI 37:</a:t>
            </a:r>
          </a:p>
        </p:txBody>
      </p:sp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8458200" cy="2514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59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SINH TRƯỞNG VÀ PHÁT TRIỂN</a:t>
            </a:r>
          </a:p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Ở ĐỘNG VẬT</a:t>
            </a:r>
            <a:endParaRPr lang="en-US" sz="36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2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E4F39732-B5BE-4BD4-840C-50368BA1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3962400" cy="15700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113404D0-8FD3-4B5E-B967-9395F939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33401"/>
            <a:ext cx="45720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Khái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niệm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sinh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trưởng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vật</a:t>
            </a:r>
            <a:endParaRPr lang="en-US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4C7C2797-B6E4-413B-8B95-E1121E26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743200"/>
            <a:ext cx="4648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9900"/>
                </a:solidFill>
                <a:latin typeface="+mn-lt"/>
              </a:rPr>
              <a:t>II. </a:t>
            </a:r>
            <a:r>
              <a:rPr lang="en-US" sz="2800" b="1" dirty="0" err="1">
                <a:solidFill>
                  <a:srgbClr val="009900"/>
                </a:solidFill>
                <a:latin typeface="+mn-lt"/>
              </a:rPr>
              <a:t>Phát</a:t>
            </a:r>
            <a:r>
              <a:rPr lang="en-US" sz="2800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+mn-lt"/>
              </a:rPr>
              <a:t>triển</a:t>
            </a:r>
            <a:r>
              <a:rPr lang="en-US" sz="2800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009900"/>
                </a:solidFill>
                <a:latin typeface="+mn-lt"/>
              </a:rPr>
              <a:t> qua </a:t>
            </a:r>
            <a:r>
              <a:rPr lang="en-US" sz="2800" b="1" dirty="0" err="1">
                <a:solidFill>
                  <a:srgbClr val="009900"/>
                </a:solidFill>
                <a:latin typeface="+mn-lt"/>
              </a:rPr>
              <a:t>biến</a:t>
            </a:r>
            <a:r>
              <a:rPr lang="en-US" sz="2800" b="1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latin typeface="+mn-lt"/>
              </a:rPr>
              <a:t>thái</a:t>
            </a:r>
            <a:endParaRPr lang="en-US" sz="28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637EBBC6-1E6B-4E8F-B22F-70F951230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876800"/>
            <a:ext cx="4572000" cy="990600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thái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D70EED2C-5B60-4792-B6C5-E1B666440BE5}"/>
              </a:ext>
            </a:extLst>
          </p:cNvPr>
          <p:cNvSpPr/>
          <p:nvPr/>
        </p:nvSpPr>
        <p:spPr>
          <a:xfrm>
            <a:off x="5486400" y="3200400"/>
            <a:ext cx="457200" cy="762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762E5F7C-14A9-4898-BB04-331AF6DDA056}"/>
              </a:ext>
            </a:extLst>
          </p:cNvPr>
          <p:cNvSpPr/>
          <p:nvPr/>
        </p:nvSpPr>
        <p:spPr>
          <a:xfrm rot="17734728">
            <a:off x="4922837" y="2298701"/>
            <a:ext cx="1889125" cy="10795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5579D508-43B6-46AE-8EB6-35DFD087A981}"/>
              </a:ext>
            </a:extLst>
          </p:cNvPr>
          <p:cNvSpPr/>
          <p:nvPr/>
        </p:nvSpPr>
        <p:spPr>
          <a:xfrm rot="3318906">
            <a:off x="5051426" y="4021137"/>
            <a:ext cx="1865312" cy="1063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bg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905000" y="5486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Nhận xét sự biến đổi từ trứng thành gà trưởng thành, từ chó con thành chó trưởng thành về kích thước và khối lượng?</a:t>
            </a:r>
            <a:endParaRPr lang="en-US" sz="3200" b="1" u="sng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471488"/>
            <a:ext cx="7700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I. Khái niệm sinh trưởng và phát triển ở động vật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28800" y="838200"/>
            <a:ext cx="362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* Khái niệm sinh trưởng :</a:t>
            </a:r>
            <a:r>
              <a:rPr lang="en-US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127" name="Picture 7" descr="anh029nz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143000"/>
            <a:ext cx="2452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362200" y="2971800"/>
            <a:ext cx="295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Gà con mới nở nặng 200g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529388" y="2971800"/>
            <a:ext cx="413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Gà trống, mái sau 4 tháng nặng 2kg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338" y="1371600"/>
            <a:ext cx="20748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905000" y="5522913"/>
            <a:ext cx="8534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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24000" y="1219200"/>
            <a:ext cx="122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003300"/>
                </a:solidFill>
                <a:latin typeface="Arial" charset="0"/>
                <a:cs typeface="Arial" charset="0"/>
              </a:rPr>
              <a:t> Ví dụ: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876800" y="3810000"/>
            <a:ext cx="2286000" cy="838200"/>
          </a:xfrm>
          <a:prstGeom prst="rightArrow">
            <a:avLst>
              <a:gd name="adj1" fmla="val 50000"/>
              <a:gd name="adj2" fmla="val 6537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>
                <a:solidFill>
                  <a:srgbClr val="FFFF66"/>
                </a:solidFill>
              </a:rPr>
              <a:t>Sinh Trưởng</a:t>
            </a:r>
          </a:p>
        </p:txBody>
      </p:sp>
      <p:pic>
        <p:nvPicPr>
          <p:cNvPr id="18" name="Picture 22" descr="dog3 278x300 Various Types of D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352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dog2 Various Types of 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8200" y="3429000"/>
            <a:ext cx="241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029200" y="1828800"/>
            <a:ext cx="2133600" cy="762000"/>
          </a:xfrm>
          <a:prstGeom prst="rightArrow">
            <a:avLst>
              <a:gd name="adj1" fmla="val 50000"/>
              <a:gd name="adj2" fmla="val 84428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>
                <a:solidFill>
                  <a:srgbClr val="FFFF66"/>
                </a:solidFill>
              </a:rPr>
              <a:t>Sinh Trưởng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286000" y="50292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Chó con mới nở nặng 500g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50292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Chó trưởng thành sau 6 tháng nặng 3kg</a:t>
            </a:r>
            <a:endParaRPr 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52800" y="5495925"/>
            <a:ext cx="4894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Sinh trưởng ở động vật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15" grpId="0"/>
      <p:bldP spid="16" grpId="0" animBg="1"/>
      <p:bldP spid="21" grpId="0" animBg="1"/>
      <p:bldP spid="22" grpId="0"/>
      <p:bldP spid="23" grpId="0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eacock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0"/>
          <p:cNvSpPr txBox="1">
            <a:spLocks noChangeArrowheads="1"/>
          </p:cNvSpPr>
          <p:nvPr/>
        </p:nvSpPr>
        <p:spPr bwMode="auto">
          <a:xfrm>
            <a:off x="4572000" y="4724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</a:p>
        </p:txBody>
      </p:sp>
      <p:pic>
        <p:nvPicPr>
          <p:cNvPr id="6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0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09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096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91600" y="1905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1600" y="3886200"/>
            <a:ext cx="1527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4876800"/>
            <a:ext cx="1527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768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hicks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4876800"/>
            <a:ext cx="1524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leghorn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4876800"/>
            <a:ext cx="1674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ay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85050" y="609600"/>
            <a:ext cx="1530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4572000" y="4724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62200" y="23622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Nhận xét sự biến đổi từ trứng thành gà con đến gà trưởng thành?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0" y="3352800"/>
            <a:ext cx="63960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652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Sự phát triển của cơ thể động vật là gì?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  <p:sp>
        <p:nvSpPr>
          <p:cNvPr id="9235" name="Line 27"/>
          <p:cNvSpPr>
            <a:spLocks noChangeShapeType="1"/>
          </p:cNvSpPr>
          <p:nvPr/>
        </p:nvSpPr>
        <p:spPr bwMode="auto">
          <a:xfrm>
            <a:off x="3657600" y="1447800"/>
            <a:ext cx="14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7"/>
          <p:cNvSpPr>
            <a:spLocks noChangeShapeType="1"/>
          </p:cNvSpPr>
          <p:nvPr/>
        </p:nvSpPr>
        <p:spPr bwMode="auto">
          <a:xfrm>
            <a:off x="5410200" y="1371600"/>
            <a:ext cx="14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7239000" y="1371600"/>
            <a:ext cx="149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27"/>
          <p:cNvSpPr>
            <a:spLocks noChangeShapeType="1"/>
          </p:cNvSpPr>
          <p:nvPr/>
        </p:nvSpPr>
        <p:spPr bwMode="auto">
          <a:xfrm>
            <a:off x="9753600" y="3581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 flipH="1">
            <a:off x="7162800" y="563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7"/>
          <p:cNvSpPr>
            <a:spLocks noChangeShapeType="1"/>
          </p:cNvSpPr>
          <p:nvPr/>
        </p:nvSpPr>
        <p:spPr bwMode="auto">
          <a:xfrm flipH="1">
            <a:off x="5334000" y="563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 flipH="1">
            <a:off x="3581400" y="563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5400000" flipV="1">
            <a:off x="8991600" y="5562600"/>
            <a:ext cx="609600" cy="609600"/>
          </a:xfrm>
          <a:prstGeom prst="bentUpArrow">
            <a:avLst>
              <a:gd name="adj1" fmla="val 7143"/>
              <a:gd name="adj2" fmla="val 14286"/>
              <a:gd name="adj3" fmla="val 46429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Bent-Up Arrow 31"/>
          <p:cNvSpPr/>
          <p:nvPr/>
        </p:nvSpPr>
        <p:spPr>
          <a:xfrm flipV="1">
            <a:off x="8991600" y="1143000"/>
            <a:ext cx="609600" cy="609600"/>
          </a:xfrm>
          <a:prstGeom prst="bentUpArrow">
            <a:avLst>
              <a:gd name="adj1" fmla="val 7143"/>
              <a:gd name="adj2" fmla="val 14286"/>
              <a:gd name="adj3" fmla="val 46429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bg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3048000"/>
            <a:ext cx="8382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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28800" y="1484313"/>
            <a:ext cx="8534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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524000" y="547688"/>
            <a:ext cx="7700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I. Khái niệm sinh trưởng và phát triển ở động vật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347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* Khái niệm sinh trưởng</a:t>
            </a:r>
            <a:r>
              <a:rPr lang="en-US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81200" y="25146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</a:rPr>
              <a:t>* Khái niệm phát triển</a:t>
            </a:r>
            <a:r>
              <a:rPr lang="en-US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bg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1524000" y="3581400"/>
            <a:ext cx="449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33"/>
          <p:cNvSpPr>
            <a:spLocks noChangeShapeType="1"/>
          </p:cNvSpPr>
          <p:nvPr/>
        </p:nvSpPr>
        <p:spPr bwMode="auto">
          <a:xfrm>
            <a:off x="6248400" y="3505200"/>
            <a:ext cx="441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9" name="Picture 37" descr="NGUOI LỚ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906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oup 33"/>
          <p:cNvGrpSpPr>
            <a:grpSpLocks/>
          </p:cNvGrpSpPr>
          <p:nvPr/>
        </p:nvGrpSpPr>
        <p:grpSpPr bwMode="auto">
          <a:xfrm>
            <a:off x="1524000" y="609600"/>
            <a:ext cx="8915400" cy="2743200"/>
            <a:chOff x="0" y="2121"/>
            <a:chExt cx="5760" cy="1911"/>
          </a:xfrm>
        </p:grpSpPr>
        <p:sp>
          <p:nvSpPr>
            <p:cNvPr id="11293" name="Text Box 16"/>
            <p:cNvSpPr txBox="1">
              <a:spLocks noChangeArrowheads="1"/>
            </p:cNvSpPr>
            <p:nvPr/>
          </p:nvSpPr>
          <p:spPr bwMode="auto">
            <a:xfrm>
              <a:off x="0" y="2121"/>
              <a:ext cx="57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SỰ PHÁT TRIỂN CỦA ĐỘNG VẬT ĐẺ CON</a:t>
              </a:r>
            </a:p>
          </p:txBody>
        </p:sp>
        <p:pic>
          <p:nvPicPr>
            <p:cNvPr id="11294" name="Picture 5" descr="SGk-sinh-hoc-trang148"/>
            <p:cNvPicPr>
              <a:picLocks noChangeAspect="1" noChangeArrowheads="1"/>
            </p:cNvPicPr>
            <p:nvPr/>
          </p:nvPicPr>
          <p:blipFill>
            <a:blip r:embed="rId4"/>
            <a:srcRect l="3745" b="38850"/>
            <a:stretch>
              <a:fillRect/>
            </a:stretch>
          </p:blipFill>
          <p:spPr bwMode="auto">
            <a:xfrm>
              <a:off x="0" y="2448"/>
              <a:ext cx="2976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5142" name="Line 39"/>
          <p:cNvSpPr>
            <a:spLocks noChangeShapeType="1"/>
          </p:cNvSpPr>
          <p:nvPr/>
        </p:nvSpPr>
        <p:spPr bwMode="auto">
          <a:xfrm>
            <a:off x="1524000" y="6281738"/>
            <a:ext cx="449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40"/>
          <p:cNvSpPr>
            <a:spLocks noChangeShapeType="1"/>
          </p:cNvSpPr>
          <p:nvPr/>
        </p:nvSpPr>
        <p:spPr bwMode="auto">
          <a:xfrm>
            <a:off x="6248400" y="6248400"/>
            <a:ext cx="441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73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4475" y="6418263"/>
            <a:ext cx="47339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1524000" y="6354763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latin typeface="Arial" charset="0"/>
                <a:cs typeface="Arial" charset="0"/>
              </a:rPr>
              <a:t>GIAI ĐOẠN PHÔI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172200" y="6354763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latin typeface="Arial" charset="0"/>
                <a:cs typeface="Arial" charset="0"/>
              </a:rPr>
              <a:t>GIAI ĐOẠN HẬU PHÔI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1524000" y="3654425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latin typeface="Arial" charset="0"/>
                <a:cs typeface="Arial" charset="0"/>
              </a:rPr>
              <a:t>GIAI ĐOẠN PHÔI THAI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6172200" y="3581400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latin typeface="Arial" charset="0"/>
                <a:cs typeface="Arial" charset="0"/>
              </a:rPr>
              <a:t>GIAI ĐOẠN SAU SINH</a:t>
            </a:r>
          </a:p>
        </p:txBody>
      </p:sp>
      <p:grpSp>
        <p:nvGrpSpPr>
          <p:cNvPr id="11278" name="Group 35"/>
          <p:cNvGrpSpPr>
            <a:grpSpLocks/>
          </p:cNvGrpSpPr>
          <p:nvPr/>
        </p:nvGrpSpPr>
        <p:grpSpPr bwMode="auto">
          <a:xfrm>
            <a:off x="1524000" y="4038600"/>
            <a:ext cx="9144000" cy="2133600"/>
            <a:chOff x="0" y="432"/>
            <a:chExt cx="5760" cy="1344"/>
          </a:xfrm>
        </p:grpSpPr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0" y="432"/>
              <a:ext cx="57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SỰ PHÁT TRIỂN CỦA ĐỘNG VẬT ĐẺ TRỨNG</a:t>
              </a:r>
            </a:p>
          </p:txBody>
        </p:sp>
        <p:grpSp>
          <p:nvGrpSpPr>
            <p:cNvPr id="11281" name="Group 37"/>
            <p:cNvGrpSpPr>
              <a:grpSpLocks/>
            </p:cNvGrpSpPr>
            <p:nvPr/>
          </p:nvGrpSpPr>
          <p:grpSpPr bwMode="auto">
            <a:xfrm>
              <a:off x="48" y="768"/>
              <a:ext cx="5664" cy="1008"/>
              <a:chOff x="0" y="720"/>
              <a:chExt cx="5760" cy="1104"/>
            </a:xfrm>
          </p:grpSpPr>
          <p:pic>
            <p:nvPicPr>
              <p:cNvPr id="11282" name="Picture 2" descr="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720"/>
                <a:ext cx="816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3" name="Picture 3" descr="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48" y="720"/>
                <a:ext cx="912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4" name="Picture 7" descr="1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68" y="720"/>
                <a:ext cx="864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8" descr="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976" y="720"/>
                <a:ext cx="864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6" name="Picture 10" descr="Chicks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984" y="720"/>
                <a:ext cx="816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7" name="Picture 11" descr="leghornm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44" y="720"/>
                <a:ext cx="816" cy="1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8" name="Line 27"/>
              <p:cNvSpPr>
                <a:spLocks noChangeShapeType="1"/>
              </p:cNvSpPr>
              <p:nvPr/>
            </p:nvSpPr>
            <p:spPr bwMode="auto">
              <a:xfrm>
                <a:off x="834" y="129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Line 28"/>
              <p:cNvSpPr>
                <a:spLocks noChangeShapeType="1"/>
              </p:cNvSpPr>
              <p:nvPr/>
            </p:nvSpPr>
            <p:spPr bwMode="auto">
              <a:xfrm>
                <a:off x="1872" y="127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29"/>
              <p:cNvSpPr>
                <a:spLocks noChangeShapeType="1"/>
              </p:cNvSpPr>
              <p:nvPr/>
            </p:nvSpPr>
            <p:spPr bwMode="auto">
              <a:xfrm>
                <a:off x="2862" y="12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30"/>
              <p:cNvSpPr>
                <a:spLocks noChangeShapeType="1"/>
              </p:cNvSpPr>
              <p:nvPr/>
            </p:nvSpPr>
            <p:spPr bwMode="auto">
              <a:xfrm>
                <a:off x="3870" y="124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31"/>
              <p:cNvSpPr>
                <a:spLocks noChangeShapeType="1"/>
              </p:cNvSpPr>
              <p:nvPr/>
            </p:nvSpPr>
            <p:spPr bwMode="auto">
              <a:xfrm>
                <a:off x="4836" y="125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7" grpId="0" animBg="1"/>
      <p:bldP spid="5142" grpId="0" animBg="1"/>
      <p:bldP spid="5143" grpId="0" animBg="1"/>
      <p:bldP spid="6188" grpId="0"/>
      <p:bldP spid="6189" grpId="0"/>
      <p:bldP spid="6190" grpId="0"/>
      <p:bldP spid="61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bg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05000" y="2209800"/>
            <a:ext cx="8534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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Biến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ngột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nở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5" name="AutoShape 31"/>
          <p:cNvSpPr>
            <a:spLocks noChangeArrowheads="1"/>
          </p:cNvSpPr>
          <p:nvPr/>
        </p:nvSpPr>
        <p:spPr bwMode="auto">
          <a:xfrm>
            <a:off x="3352800" y="2895600"/>
            <a:ext cx="914400" cy="152400"/>
          </a:xfrm>
          <a:prstGeom prst="rightArrow">
            <a:avLst>
              <a:gd name="adj1" fmla="val 22857"/>
              <a:gd name="adj2" fmla="val 100208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3352800" y="4724400"/>
            <a:ext cx="914400" cy="152400"/>
          </a:xfrm>
          <a:prstGeom prst="rightArrow">
            <a:avLst>
              <a:gd name="adj1" fmla="val 22857"/>
              <a:gd name="adj2" fmla="val 100208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524000" y="528638"/>
            <a:ext cx="923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I. Khái niệm về sinh trưởng và phát triển.</a:t>
            </a:r>
          </a:p>
        </p:txBody>
      </p:sp>
      <p:pic>
        <p:nvPicPr>
          <p:cNvPr id="74763" name="il_fi" descr="081015002456-748-6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37025"/>
            <a:ext cx="17303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e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37025"/>
            <a:ext cx="19034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13" descr="dog3 278x300 Various Types of D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133600"/>
            <a:ext cx="1682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4" descr="dog2 Various Types of Do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165350"/>
            <a:ext cx="190341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3124200" y="27432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FFFF00"/>
                </a:solidFill>
              </a:rPr>
              <a:t>Giống</a:t>
            </a: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3124200" y="45720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FFFF00"/>
                </a:solidFill>
              </a:rPr>
              <a:t>Khác</a:t>
            </a:r>
          </a:p>
        </p:txBody>
      </p:sp>
      <p:sp>
        <p:nvSpPr>
          <p:cNvPr id="74770" name="AutoShape 18"/>
          <p:cNvSpPr>
            <a:spLocks/>
          </p:cNvSpPr>
          <p:nvPr/>
        </p:nvSpPr>
        <p:spPr bwMode="auto">
          <a:xfrm>
            <a:off x="6248400" y="224155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4771" name="AutoShape 19"/>
          <p:cNvSpPr>
            <a:spLocks/>
          </p:cNvSpPr>
          <p:nvPr/>
        </p:nvSpPr>
        <p:spPr bwMode="auto">
          <a:xfrm>
            <a:off x="6248400" y="414655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765925" y="2317750"/>
            <a:ext cx="3902075" cy="1066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Phát triển 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không qua biến thái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6765925" y="4146550"/>
            <a:ext cx="3902075" cy="1066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Phát triển </a:t>
            </a: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 qua biến thái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87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tint val="0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37: SINH TRƯỞNG VÀ PHÁT TRIỂN Ở ĐỘNG VẬT</a:t>
            </a:r>
          </a:p>
        </p:txBody>
      </p:sp>
      <p:sp>
        <p:nvSpPr>
          <p:cNvPr id="12306" name="TextBox 19"/>
          <p:cNvSpPr txBox="1">
            <a:spLocks noChangeArrowheads="1"/>
          </p:cNvSpPr>
          <p:nvPr/>
        </p:nvSpPr>
        <p:spPr bwMode="auto">
          <a:xfrm>
            <a:off x="4419600" y="60198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7" name="Text Box 6"/>
          <p:cNvSpPr txBox="1">
            <a:spLocks noChangeArrowheads="1"/>
          </p:cNvSpPr>
          <p:nvPr/>
        </p:nvSpPr>
        <p:spPr bwMode="auto">
          <a:xfrm>
            <a:off x="1828800" y="914400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Arial" charset="0"/>
                <a:cs typeface="Arial" charset="0"/>
              </a:rPr>
              <a:t>* Khái niệm sinh trưởng</a:t>
            </a:r>
            <a:endParaRPr lang="en-US" sz="240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2308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343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Arial" charset="0"/>
                <a:cs typeface="Arial" charset="0"/>
              </a:rPr>
              <a:t>* Khái niệm phát triển</a:t>
            </a:r>
            <a:endParaRPr lang="en-US" sz="240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28800" y="1671638"/>
            <a:ext cx="177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Arial" charset="0"/>
                <a:cs typeface="Arial" charset="0"/>
              </a:rPr>
              <a:t>* Biến thái</a:t>
            </a:r>
            <a:r>
              <a:rPr lang="en-US" sz="240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6248400" y="914400"/>
            <a:ext cx="4038600" cy="990600"/>
          </a:xfrm>
          <a:prstGeom prst="cloudCallout">
            <a:avLst>
              <a:gd name="adj1" fmla="val -41612"/>
              <a:gd name="adj2" fmla="val 81902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6248400" y="1981200"/>
            <a:ext cx="4419600" cy="2590800"/>
          </a:xfrm>
          <a:prstGeom prst="cloudCallout">
            <a:avLst>
              <a:gd name="adj1" fmla="val -40340"/>
              <a:gd name="adj2" fmla="val 82668"/>
            </a:avLst>
          </a:prstGeom>
          <a:solidFill>
            <a:srgbClr val="00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non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2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 animBg="1"/>
      <p:bldP spid="25" grpId="1" animBg="1"/>
      <p:bldP spid="26" grpId="0" animBg="1"/>
      <p:bldP spid="26" grpId="1" animBg="1"/>
      <p:bldP spid="74768" grpId="0" animBg="1"/>
      <p:bldP spid="74768" grpId="1" animBg="1"/>
      <p:bldP spid="74767" grpId="0" animBg="1"/>
      <p:bldP spid="74767" grpId="1" animBg="1"/>
      <p:bldP spid="74770" grpId="0" animBg="1"/>
      <p:bldP spid="74770" grpId="1" animBg="1"/>
      <p:bldP spid="74771" grpId="0" animBg="1"/>
      <p:bldP spid="74771" grpId="1" animBg="1"/>
      <p:bldP spid="74773" grpId="0" animBg="1"/>
      <p:bldP spid="74773" grpId="1" animBg="1"/>
      <p:bldP spid="74774" grpId="0" animBg="1"/>
      <p:bldP spid="74774" grpId="1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V dự thi: Đặng Thị Thu Hà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ÀI DỰ THI SH11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ÀI DỰ THI SH11 [Compatibility Mode]" id="{10DAA445-0B91-46A0-844D-F4D864DEAB56}" vid="{7D8F93AC-585D-4426-A742-6B7BE08F1A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DỰ THI SH11(2)</Template>
  <TotalTime>1</TotalTime>
  <Words>515</Words>
  <Application>Microsoft Office PowerPoint</Application>
  <PresentationFormat>Custom</PresentationFormat>
  <Paragraphs>65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Comic Sans MS</vt:lpstr>
      <vt:lpstr>Wingdings</vt:lpstr>
      <vt:lpstr>BÀI DỰ THI SH11(2)</vt:lpstr>
      <vt:lpstr>GV dự thi: Đặng Thị Thu Hà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dự thi: Đặng Thị Thu Hà</dc:title>
  <dc:creator>User</dc:creator>
  <cp:lastModifiedBy>User</cp:lastModifiedBy>
  <cp:revision>2</cp:revision>
  <dcterms:created xsi:type="dcterms:W3CDTF">2018-05-17T14:29:00Z</dcterms:created>
  <dcterms:modified xsi:type="dcterms:W3CDTF">2018-05-17T14:30:07Z</dcterms:modified>
</cp:coreProperties>
</file>