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96" r:id="rId4"/>
    <p:sldId id="284" r:id="rId5"/>
    <p:sldId id="259" r:id="rId6"/>
    <p:sldId id="260" r:id="rId7"/>
    <p:sldId id="291" r:id="rId8"/>
    <p:sldId id="261" r:id="rId9"/>
    <p:sldId id="270" r:id="rId10"/>
    <p:sldId id="262" r:id="rId11"/>
    <p:sldId id="285" r:id="rId12"/>
    <p:sldId id="263" r:id="rId13"/>
    <p:sldId id="264" r:id="rId14"/>
    <p:sldId id="293" r:id="rId15"/>
    <p:sldId id="294" r:id="rId16"/>
    <p:sldId id="295" r:id="rId17"/>
    <p:sldId id="265" r:id="rId18"/>
    <p:sldId id="266" r:id="rId19"/>
    <p:sldId id="267" r:id="rId20"/>
    <p:sldId id="268" r:id="rId21"/>
    <p:sldId id="271" r:id="rId22"/>
    <p:sldId id="272" r:id="rId23"/>
    <p:sldId id="273" r:id="rId24"/>
    <p:sldId id="290" r:id="rId25"/>
    <p:sldId id="279" r:id="rId26"/>
    <p:sldId id="292" r:id="rId27"/>
    <p:sldId id="274" r:id="rId28"/>
    <p:sldId id="275" r:id="rId29"/>
    <p:sldId id="276" r:id="rId30"/>
    <p:sldId id="277" r:id="rId31"/>
    <p:sldId id="278" r:id="rId32"/>
    <p:sldId id="280" r:id="rId33"/>
    <p:sldId id="281" r:id="rId34"/>
    <p:sldId id="282" r:id="rId35"/>
    <p:sldId id="283" r:id="rId36"/>
    <p:sldId id="286" r:id="rId37"/>
  </p:sldIdLst>
  <p:sldSz cx="30248225" cy="17419638"/>
  <p:notesSz cx="9144000" cy="6858000"/>
  <p:defaultTextStyle>
    <a:defPPr>
      <a:defRPr lang="en-US"/>
    </a:defPPr>
    <a:lvl1pPr marL="0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61907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23815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085722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47629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09537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171444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533352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895259" algn="l" defTabSz="272381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>
        <p:scale>
          <a:sx n="30" d="100"/>
          <a:sy n="30" d="100"/>
        </p:scale>
        <p:origin x="-516" y="72"/>
      </p:cViewPr>
      <p:guideLst>
        <p:guide orient="horz" pos="5487"/>
        <p:guide pos="9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617" y="5411379"/>
            <a:ext cx="25710991" cy="3733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234" y="9871128"/>
            <a:ext cx="21173758" cy="44516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6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2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4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1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533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89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1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9963" y="697594"/>
            <a:ext cx="6805851" cy="148631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411" y="697594"/>
            <a:ext cx="19913415" cy="148631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1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1" y="11193731"/>
            <a:ext cx="25710991" cy="3459734"/>
          </a:xfrm>
        </p:spPr>
        <p:txBody>
          <a:bodyPr anchor="t"/>
          <a:lstStyle>
            <a:lvl1pPr algn="l">
              <a:defRPr sz="1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401" y="7383187"/>
            <a:ext cx="25710991" cy="3810545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619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2381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08572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4762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0953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17144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53335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89525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411" y="4064583"/>
            <a:ext cx="13359633" cy="11496156"/>
          </a:xfrm>
        </p:spPr>
        <p:txBody>
          <a:bodyPr/>
          <a:lstStyle>
            <a:lvl1pPr>
              <a:defRPr sz="8300"/>
            </a:lvl1pPr>
            <a:lvl2pPr>
              <a:defRPr sz="71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6181" y="4064583"/>
            <a:ext cx="13359633" cy="11496156"/>
          </a:xfrm>
        </p:spPr>
        <p:txBody>
          <a:bodyPr/>
          <a:lstStyle>
            <a:lvl1pPr>
              <a:defRPr sz="8300"/>
            </a:lvl1pPr>
            <a:lvl2pPr>
              <a:defRPr sz="71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3899258"/>
            <a:ext cx="13364886" cy="1625025"/>
          </a:xfrm>
        </p:spPr>
        <p:txBody>
          <a:bodyPr anchor="b"/>
          <a:lstStyle>
            <a:lvl1pPr marL="0" indent="0">
              <a:buNone/>
              <a:defRPr sz="7100" b="1"/>
            </a:lvl1pPr>
            <a:lvl2pPr marL="1361907" indent="0">
              <a:buNone/>
              <a:defRPr sz="6000" b="1"/>
            </a:lvl2pPr>
            <a:lvl3pPr marL="2723815" indent="0">
              <a:buNone/>
              <a:defRPr sz="5400" b="1"/>
            </a:lvl3pPr>
            <a:lvl4pPr marL="4085722" indent="0">
              <a:buNone/>
              <a:defRPr sz="4800" b="1"/>
            </a:lvl4pPr>
            <a:lvl5pPr marL="5447629" indent="0">
              <a:buNone/>
              <a:defRPr sz="4800" b="1"/>
            </a:lvl5pPr>
            <a:lvl6pPr marL="6809537" indent="0">
              <a:buNone/>
              <a:defRPr sz="4800" b="1"/>
            </a:lvl6pPr>
            <a:lvl7pPr marL="8171444" indent="0">
              <a:buNone/>
              <a:defRPr sz="4800" b="1"/>
            </a:lvl7pPr>
            <a:lvl8pPr marL="9533352" indent="0">
              <a:buNone/>
              <a:defRPr sz="4800" b="1"/>
            </a:lvl8pPr>
            <a:lvl9pPr marL="10895259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411" y="5524283"/>
            <a:ext cx="13364886" cy="10036455"/>
          </a:xfrm>
        </p:spPr>
        <p:txBody>
          <a:bodyPr/>
          <a:lstStyle>
            <a:lvl1pPr>
              <a:defRPr sz="71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5680" y="3899258"/>
            <a:ext cx="13370136" cy="1625025"/>
          </a:xfrm>
        </p:spPr>
        <p:txBody>
          <a:bodyPr anchor="b"/>
          <a:lstStyle>
            <a:lvl1pPr marL="0" indent="0">
              <a:buNone/>
              <a:defRPr sz="7100" b="1"/>
            </a:lvl1pPr>
            <a:lvl2pPr marL="1361907" indent="0">
              <a:buNone/>
              <a:defRPr sz="6000" b="1"/>
            </a:lvl2pPr>
            <a:lvl3pPr marL="2723815" indent="0">
              <a:buNone/>
              <a:defRPr sz="5400" b="1"/>
            </a:lvl3pPr>
            <a:lvl4pPr marL="4085722" indent="0">
              <a:buNone/>
              <a:defRPr sz="4800" b="1"/>
            </a:lvl4pPr>
            <a:lvl5pPr marL="5447629" indent="0">
              <a:buNone/>
              <a:defRPr sz="4800" b="1"/>
            </a:lvl5pPr>
            <a:lvl6pPr marL="6809537" indent="0">
              <a:buNone/>
              <a:defRPr sz="4800" b="1"/>
            </a:lvl6pPr>
            <a:lvl7pPr marL="8171444" indent="0">
              <a:buNone/>
              <a:defRPr sz="4800" b="1"/>
            </a:lvl7pPr>
            <a:lvl8pPr marL="9533352" indent="0">
              <a:buNone/>
              <a:defRPr sz="4800" b="1"/>
            </a:lvl8pPr>
            <a:lvl9pPr marL="10895259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5680" y="5524283"/>
            <a:ext cx="13370136" cy="10036455"/>
          </a:xfrm>
        </p:spPr>
        <p:txBody>
          <a:bodyPr/>
          <a:lstStyle>
            <a:lvl1pPr>
              <a:defRPr sz="71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3" y="693560"/>
            <a:ext cx="9951458" cy="2951661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216" y="693561"/>
            <a:ext cx="16909598" cy="14867178"/>
          </a:xfrm>
        </p:spPr>
        <p:txBody>
          <a:bodyPr/>
          <a:lstStyle>
            <a:lvl1pPr>
              <a:defRPr sz="9500"/>
            </a:lvl1pPr>
            <a:lvl2pPr>
              <a:defRPr sz="8300"/>
            </a:lvl2pPr>
            <a:lvl3pPr>
              <a:defRPr sz="71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413" y="3645222"/>
            <a:ext cx="9951458" cy="11915518"/>
          </a:xfrm>
        </p:spPr>
        <p:txBody>
          <a:bodyPr/>
          <a:lstStyle>
            <a:lvl1pPr marL="0" indent="0">
              <a:buNone/>
              <a:defRPr sz="4200"/>
            </a:lvl1pPr>
            <a:lvl2pPr marL="1361907" indent="0">
              <a:buNone/>
              <a:defRPr sz="3600"/>
            </a:lvl2pPr>
            <a:lvl3pPr marL="2723815" indent="0">
              <a:buNone/>
              <a:defRPr sz="3000"/>
            </a:lvl3pPr>
            <a:lvl4pPr marL="4085722" indent="0">
              <a:buNone/>
              <a:defRPr sz="2700"/>
            </a:lvl4pPr>
            <a:lvl5pPr marL="5447629" indent="0">
              <a:buNone/>
              <a:defRPr sz="2700"/>
            </a:lvl5pPr>
            <a:lvl6pPr marL="6809537" indent="0">
              <a:buNone/>
              <a:defRPr sz="2700"/>
            </a:lvl6pPr>
            <a:lvl7pPr marL="8171444" indent="0">
              <a:buNone/>
              <a:defRPr sz="2700"/>
            </a:lvl7pPr>
            <a:lvl8pPr marL="9533352" indent="0">
              <a:buNone/>
              <a:defRPr sz="2700"/>
            </a:lvl8pPr>
            <a:lvl9pPr marL="10895259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4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864" y="12193746"/>
            <a:ext cx="18148935" cy="1439541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8864" y="1556477"/>
            <a:ext cx="18148935" cy="10451783"/>
          </a:xfrm>
        </p:spPr>
        <p:txBody>
          <a:bodyPr/>
          <a:lstStyle>
            <a:lvl1pPr marL="0" indent="0">
              <a:buNone/>
              <a:defRPr sz="9500"/>
            </a:lvl1pPr>
            <a:lvl2pPr marL="1361907" indent="0">
              <a:buNone/>
              <a:defRPr sz="8300"/>
            </a:lvl2pPr>
            <a:lvl3pPr marL="2723815" indent="0">
              <a:buNone/>
              <a:defRPr sz="7100"/>
            </a:lvl3pPr>
            <a:lvl4pPr marL="4085722" indent="0">
              <a:buNone/>
              <a:defRPr sz="6000"/>
            </a:lvl4pPr>
            <a:lvl5pPr marL="5447629" indent="0">
              <a:buNone/>
              <a:defRPr sz="6000"/>
            </a:lvl5pPr>
            <a:lvl6pPr marL="6809537" indent="0">
              <a:buNone/>
              <a:defRPr sz="6000"/>
            </a:lvl6pPr>
            <a:lvl7pPr marL="8171444" indent="0">
              <a:buNone/>
              <a:defRPr sz="6000"/>
            </a:lvl7pPr>
            <a:lvl8pPr marL="9533352" indent="0">
              <a:buNone/>
              <a:defRPr sz="6000"/>
            </a:lvl8pPr>
            <a:lvl9pPr marL="10895259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864" y="13633287"/>
            <a:ext cx="18148935" cy="2044387"/>
          </a:xfrm>
        </p:spPr>
        <p:txBody>
          <a:bodyPr/>
          <a:lstStyle>
            <a:lvl1pPr marL="0" indent="0">
              <a:buNone/>
              <a:defRPr sz="4200"/>
            </a:lvl1pPr>
            <a:lvl2pPr marL="1361907" indent="0">
              <a:buNone/>
              <a:defRPr sz="3600"/>
            </a:lvl2pPr>
            <a:lvl3pPr marL="2723815" indent="0">
              <a:buNone/>
              <a:defRPr sz="3000"/>
            </a:lvl3pPr>
            <a:lvl4pPr marL="4085722" indent="0">
              <a:buNone/>
              <a:defRPr sz="2700"/>
            </a:lvl4pPr>
            <a:lvl5pPr marL="5447629" indent="0">
              <a:buNone/>
              <a:defRPr sz="2700"/>
            </a:lvl5pPr>
            <a:lvl6pPr marL="6809537" indent="0">
              <a:buNone/>
              <a:defRPr sz="2700"/>
            </a:lvl6pPr>
            <a:lvl7pPr marL="8171444" indent="0">
              <a:buNone/>
              <a:defRPr sz="2700"/>
            </a:lvl7pPr>
            <a:lvl8pPr marL="9533352" indent="0">
              <a:buNone/>
              <a:defRPr sz="2700"/>
            </a:lvl8pPr>
            <a:lvl9pPr marL="10895259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411" y="697593"/>
            <a:ext cx="27223403" cy="2903273"/>
          </a:xfrm>
          <a:prstGeom prst="rect">
            <a:avLst/>
          </a:prstGeom>
        </p:spPr>
        <p:txBody>
          <a:bodyPr vert="horz" lIns="272381" tIns="136191" rIns="272381" bIns="1361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4064583"/>
            <a:ext cx="27223403" cy="11496156"/>
          </a:xfrm>
          <a:prstGeom prst="rect">
            <a:avLst/>
          </a:prstGeom>
        </p:spPr>
        <p:txBody>
          <a:bodyPr vert="horz" lIns="272381" tIns="136191" rIns="272381" bIns="13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411" y="16145425"/>
            <a:ext cx="7057919" cy="927434"/>
          </a:xfrm>
          <a:prstGeom prst="rect">
            <a:avLst/>
          </a:prstGeom>
        </p:spPr>
        <p:txBody>
          <a:bodyPr vert="horz" lIns="272381" tIns="136191" rIns="272381" bIns="136191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3F94-84F2-4DC9-8E8E-13989DC0472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4810" y="16145425"/>
            <a:ext cx="9578605" cy="927434"/>
          </a:xfrm>
          <a:prstGeom prst="rect">
            <a:avLst/>
          </a:prstGeom>
        </p:spPr>
        <p:txBody>
          <a:bodyPr vert="horz" lIns="272381" tIns="136191" rIns="272381" bIns="136191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7895" y="16145425"/>
            <a:ext cx="7057919" cy="927434"/>
          </a:xfrm>
          <a:prstGeom prst="rect">
            <a:avLst/>
          </a:prstGeom>
        </p:spPr>
        <p:txBody>
          <a:bodyPr vert="horz" lIns="272381" tIns="136191" rIns="272381" bIns="136191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DD20-E444-48CF-A368-2C01BCED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23815" rtl="0" eaLnBrk="1" latinLnBrk="0" hangingPunct="1">
        <a:spcBef>
          <a:spcPct val="0"/>
        </a:spcBef>
        <a:buNone/>
        <a:defRPr sz="1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1431" indent="-1021431" algn="l" defTabSz="2723815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213099" indent="-851192" algn="l" defTabSz="2723815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3404768" indent="-680954" algn="l" defTabSz="2723815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4766676" indent="-680954" algn="l" defTabSz="2723815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28583" indent="-680954" algn="l" defTabSz="2723815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490490" indent="-680954" algn="l" defTabSz="272381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852398" indent="-680954" algn="l" defTabSz="272381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14305" indent="-680954" algn="l" defTabSz="272381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213" indent="-680954" algn="l" defTabSz="272381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61907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23815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085722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47629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09537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171444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533352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895259" algn="l" defTabSz="2723815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20"/>
            <a:ext cx="30161635" cy="173474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1" y="387103"/>
            <a:ext cx="27223403" cy="29032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170111" y="4550904"/>
            <a:ext cx="24765001" cy="10788315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41144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70" y="0"/>
            <a:ext cx="30300895" cy="1741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411" y="5032341"/>
            <a:ext cx="27223403" cy="105283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0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87206" cy="1741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5" y="5225891"/>
            <a:ext cx="27223403" cy="290327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8225" cy="174196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08274" y="4451685"/>
            <a:ext cx="27979608" cy="10645334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31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7" y="5780"/>
            <a:ext cx="30097738" cy="174138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5341" y="687539"/>
            <a:ext cx="8212919" cy="157643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38947" y="687540"/>
            <a:ext cx="18905141" cy="33770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8947" y="4645237"/>
            <a:ext cx="18905141" cy="25161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38947" y="7742061"/>
            <a:ext cx="18905141" cy="30968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38947" y="12000196"/>
            <a:ext cx="18905141" cy="44950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8318260" y="3096826"/>
            <a:ext cx="2520689" cy="5472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 flipV="1">
            <a:off x="8318260" y="5903322"/>
            <a:ext cx="2520689" cy="2666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8318260" y="8569709"/>
            <a:ext cx="2520689" cy="720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8318260" y="8569709"/>
            <a:ext cx="2520689" cy="5677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5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86" y="387103"/>
            <a:ext cx="30248225" cy="17032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83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5" y="2129067"/>
            <a:ext cx="13359633" cy="6580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76" y="2129067"/>
            <a:ext cx="14115838" cy="658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" y="10258231"/>
            <a:ext cx="13359633" cy="682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76" y="10258231"/>
            <a:ext cx="14115838" cy="68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206" y="387104"/>
            <a:ext cx="27979608" cy="15173635"/>
          </a:xfrm>
        </p:spPr>
        <p:txBody>
          <a:bodyPr/>
          <a:lstStyle/>
          <a:p>
            <a:pPr marL="0" indent="0">
              <a:buNone/>
            </a:pP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8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8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6" y="3290376"/>
            <a:ext cx="14367907" cy="6000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113" y="3030382"/>
            <a:ext cx="14619975" cy="6967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6" y="9290474"/>
            <a:ext cx="14409290" cy="7548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113" y="9998236"/>
            <a:ext cx="14619975" cy="74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5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206" y="580655"/>
            <a:ext cx="28735814" cy="164518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" y="4838790"/>
            <a:ext cx="8570330" cy="5782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73" y="4862981"/>
            <a:ext cx="8822399" cy="5733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93" y="10659415"/>
            <a:ext cx="8334015" cy="5986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" y="10679635"/>
            <a:ext cx="8570330" cy="5965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602" y="5334762"/>
            <a:ext cx="8807351" cy="5262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411" y="10679635"/>
            <a:ext cx="11458540" cy="63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5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56"/>
            <a:ext cx="30248225" cy="17382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70" y="9484025"/>
            <a:ext cx="11896130" cy="7935613"/>
          </a:xfrm>
        </p:spPr>
      </p:pic>
      <p:sp>
        <p:nvSpPr>
          <p:cNvPr id="4" name="Cloud Callout 3"/>
          <p:cNvSpPr/>
          <p:nvPr/>
        </p:nvSpPr>
        <p:spPr>
          <a:xfrm>
            <a:off x="1764480" y="1025533"/>
            <a:ext cx="27223403" cy="754851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79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500294" cy="17435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8903" y="4957231"/>
            <a:ext cx="5545508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44378" y="5032340"/>
            <a:ext cx="5293439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90560" y="5032340"/>
            <a:ext cx="5406305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653072" y="5032340"/>
            <a:ext cx="5545508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702717" y="5032340"/>
            <a:ext cx="5293439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>
            <a:off x="15124114" y="3600866"/>
            <a:ext cx="69597" cy="135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  <a:endCxn id="14" idx="0"/>
          </p:cNvCxnSpPr>
          <p:nvPr/>
        </p:nvCxnSpPr>
        <p:spPr>
          <a:xfrm>
            <a:off x="15124112" y="3600866"/>
            <a:ext cx="6301714" cy="14314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  <a:endCxn id="15" idx="0"/>
          </p:cNvCxnSpPr>
          <p:nvPr/>
        </p:nvCxnSpPr>
        <p:spPr>
          <a:xfrm>
            <a:off x="15124113" y="3600866"/>
            <a:ext cx="12225324" cy="14314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2"/>
          </p:cNvCxnSpPr>
          <p:nvPr/>
        </p:nvCxnSpPr>
        <p:spPr>
          <a:xfrm flipH="1">
            <a:off x="9191099" y="3600866"/>
            <a:ext cx="5933015" cy="135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2"/>
          </p:cNvCxnSpPr>
          <p:nvPr/>
        </p:nvCxnSpPr>
        <p:spPr>
          <a:xfrm flipH="1">
            <a:off x="3011657" y="3600866"/>
            <a:ext cx="12112456" cy="135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3" y="0"/>
            <a:ext cx="30287206" cy="1741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0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54" y="4064583"/>
            <a:ext cx="25458923" cy="12463914"/>
          </a:xfrm>
        </p:spPr>
      </p:pic>
    </p:spTree>
    <p:extLst>
      <p:ext uri="{BB962C8B-B14F-4D97-AF65-F5344CB8AC3E}">
        <p14:creationId xmlns:p14="http://schemas.microsoft.com/office/powerpoint/2010/main" val="17186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9403821" y="1523662"/>
            <a:ext cx="12603427" cy="17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381" tIns="136191" rIns="272381" bIns="136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500" dirty="0">
                <a:solidFill>
                  <a:srgbClr val="FF0000"/>
                </a:solidFill>
                <a:sym typeface="Wingdings" pitchFamily="2" charset="2"/>
              </a:rPr>
              <a:t></a:t>
            </a:r>
            <a:endParaRPr lang="en-US" sz="95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56206" y="5454145"/>
            <a:ext cx="31665221" cy="6322851"/>
          </a:xfrm>
          <a:prstGeom prst="rect">
            <a:avLst/>
          </a:prstGeom>
          <a:noFill/>
        </p:spPr>
        <p:txBody>
          <a:bodyPr wrap="square" lIns="272381" tIns="136191" rIns="272381" bIns="136191">
            <a:spAutoFit/>
          </a:bodyPr>
          <a:lstStyle/>
          <a:p>
            <a:pPr algn="ctr">
              <a:defRPr/>
            </a:pPr>
            <a:r>
              <a:rPr lang="en-US" sz="1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 TRANH TRONG </a:t>
            </a:r>
          </a:p>
          <a:p>
            <a:pPr algn="ctr">
              <a:defRPr/>
            </a:pPr>
            <a:r>
              <a:rPr lang="en-US" sz="1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 XUẤT VÀ LƯU THÔNG </a:t>
            </a:r>
          </a:p>
          <a:p>
            <a:pPr algn="ctr">
              <a:defRPr/>
            </a:pPr>
            <a:r>
              <a:rPr lang="en-US" sz="1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 HÓA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96044" y="3007558"/>
            <a:ext cx="4018980" cy="1921647"/>
          </a:xfrm>
          <a:prstGeom prst="rect">
            <a:avLst/>
          </a:prstGeom>
          <a:noFill/>
        </p:spPr>
        <p:txBody>
          <a:bodyPr wrap="none" lIns="272381" tIns="136191" rIns="272381" bIns="136191">
            <a:spAutoFit/>
          </a:bodyPr>
          <a:lstStyle/>
          <a:p>
            <a:pPr algn="ctr">
              <a:defRPr/>
            </a:pPr>
            <a:r>
              <a:rPr lang="en-US" sz="10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225737"/>
              </p:ext>
            </p:extLst>
          </p:nvPr>
        </p:nvGraphicFramePr>
        <p:xfrm>
          <a:off x="22007248" y="13298602"/>
          <a:ext cx="8138903" cy="412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2755800" imgH="1819080" progId="CorelDRAW.Graphic.12">
                  <p:embed/>
                </p:oleObj>
              </mc:Choice>
              <mc:Fallback>
                <p:oleObj r:id="rId3" imgW="2755800" imgH="18190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7248" y="13298602"/>
                        <a:ext cx="8138903" cy="41210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 descr="D:\gvg 1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" y="12774401"/>
            <a:ext cx="8790890" cy="46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10150" y="9006868"/>
            <a:ext cx="4269049" cy="1736981"/>
          </a:xfrm>
          <a:prstGeom prst="rect">
            <a:avLst/>
          </a:prstGeom>
          <a:noFill/>
        </p:spPr>
        <p:txBody>
          <a:bodyPr wrap="none" lIns="272381" tIns="136191" rIns="272381" bIns="136191" rtlCol="0">
            <a:spAutoFit/>
          </a:bodyPr>
          <a:lstStyle/>
          <a:p>
            <a:r>
              <a:rPr lang="en-US" sz="9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 tiết)</a:t>
            </a:r>
          </a:p>
        </p:txBody>
      </p:sp>
    </p:spTree>
    <p:extLst>
      <p:ext uri="{BB962C8B-B14F-4D97-AF65-F5344CB8AC3E}">
        <p14:creationId xmlns:p14="http://schemas.microsoft.com/office/powerpoint/2010/main" val="20491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87206" cy="1741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0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7" y="4451685"/>
            <a:ext cx="14115838" cy="118066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113" y="4451685"/>
            <a:ext cx="14115838" cy="120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8225" cy="17397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endParaRPr lang="en-US" sz="1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17" y="7354958"/>
            <a:ext cx="10838947" cy="73556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770" y="6774305"/>
            <a:ext cx="15817301" cy="83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" y="0"/>
            <a:ext cx="30161695" cy="1734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endParaRPr lang="en-US" sz="1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376" y="5225893"/>
            <a:ext cx="13820505" cy="1067422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0" y="5262333"/>
            <a:ext cx="14225932" cy="108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"/>
            <a:ext cx="30248225" cy="17397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10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5" y="4323134"/>
            <a:ext cx="12855496" cy="115163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838" y="4354910"/>
            <a:ext cx="15250147" cy="115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500294" cy="17435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1" y="688927"/>
            <a:ext cx="27223403" cy="29032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8903" y="4957231"/>
            <a:ext cx="5545508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44378" y="5032340"/>
            <a:ext cx="5293439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90560" y="5032340"/>
            <a:ext cx="5406305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653072" y="5032340"/>
            <a:ext cx="5545508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702717" y="5032340"/>
            <a:ext cx="5293439" cy="120001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2" idx="2"/>
          </p:cNvCxnSpPr>
          <p:nvPr/>
        </p:nvCxnSpPr>
        <p:spPr>
          <a:xfrm>
            <a:off x="15124114" y="3592200"/>
            <a:ext cx="69597" cy="135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  <a:endCxn id="14" idx="0"/>
          </p:cNvCxnSpPr>
          <p:nvPr/>
        </p:nvCxnSpPr>
        <p:spPr>
          <a:xfrm>
            <a:off x="15124112" y="3592200"/>
            <a:ext cx="6301714" cy="144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  <a:endCxn id="15" idx="0"/>
          </p:cNvCxnSpPr>
          <p:nvPr/>
        </p:nvCxnSpPr>
        <p:spPr>
          <a:xfrm>
            <a:off x="15124113" y="3592200"/>
            <a:ext cx="12225324" cy="144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2"/>
          </p:cNvCxnSpPr>
          <p:nvPr/>
        </p:nvCxnSpPr>
        <p:spPr>
          <a:xfrm flipH="1">
            <a:off x="9191099" y="3592200"/>
            <a:ext cx="5933015" cy="135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2"/>
          </p:cNvCxnSpPr>
          <p:nvPr/>
        </p:nvCxnSpPr>
        <p:spPr>
          <a:xfrm flipH="1">
            <a:off x="3011657" y="3592200"/>
            <a:ext cx="12112456" cy="1356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" y="14444"/>
            <a:ext cx="30262089" cy="17405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06" y="4838788"/>
            <a:ext cx="28483745" cy="6000098"/>
          </a:xfrm>
        </p:spPr>
        <p:txBody>
          <a:bodyPr>
            <a:normAutofit/>
          </a:bodyPr>
          <a:lstStyle/>
          <a:p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14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59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" y="-69333"/>
            <a:ext cx="30251989" cy="17256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528960" y="6000097"/>
            <a:ext cx="20417552" cy="7935613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loud 3"/>
          <p:cNvSpPr/>
          <p:nvPr/>
        </p:nvSpPr>
        <p:spPr>
          <a:xfrm>
            <a:off x="3442429" y="5322667"/>
            <a:ext cx="21677895" cy="929047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9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9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9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9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79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22"/>
            <a:ext cx="30248225" cy="17347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13" y="20223"/>
            <a:ext cx="13335000" cy="5592773"/>
          </a:xfrm>
        </p:spPr>
      </p:pic>
      <p:sp>
        <p:nvSpPr>
          <p:cNvPr id="5" name="Oval 4"/>
          <p:cNvSpPr/>
          <p:nvPr/>
        </p:nvSpPr>
        <p:spPr>
          <a:xfrm>
            <a:off x="1260343" y="5419443"/>
            <a:ext cx="13107564" cy="112259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1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880318" y="5419443"/>
            <a:ext cx="13107564" cy="112259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1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31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68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" y="0"/>
            <a:ext cx="30157930" cy="1741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7" y="3871031"/>
            <a:ext cx="29239951" cy="1296795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, KH-KT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10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10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45" y="40443"/>
            <a:ext cx="30353568" cy="17379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1" y="387103"/>
            <a:ext cx="27223403" cy="29032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411" y="5032341"/>
            <a:ext cx="27223403" cy="114961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quáng</a:t>
            </a:r>
            <a:endParaRPr lang="en-US" sz="1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1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1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41158" y="1548412"/>
            <a:ext cx="7562056" cy="1374215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677919" y="1403967"/>
            <a:ext cx="17392729" cy="38710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77919" y="6483976"/>
            <a:ext cx="17351346" cy="38710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636536" y="11225989"/>
            <a:ext cx="17392729" cy="40645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9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97268" y="3236930"/>
            <a:ext cx="3333322" cy="5080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6" idx="1"/>
          </p:cNvCxnSpPr>
          <p:nvPr/>
        </p:nvCxnSpPr>
        <p:spPr>
          <a:xfrm>
            <a:off x="8303215" y="8419492"/>
            <a:ext cx="33747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03215" y="8419492"/>
            <a:ext cx="3333322" cy="5129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87206" cy="1741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1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1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 err="1" smtClean="0"/>
              <a:t>Câu</a:t>
            </a:r>
            <a:r>
              <a:rPr lang="en-US" b="1" i="1" dirty="0" smtClean="0"/>
              <a:t> 1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32146" indent="-1532146">
              <a:buAutoNum type="alphaU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thoái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1532146" indent="-1532146">
              <a:buAutoNum type="alphaU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1532146" indent="-1532146">
              <a:buAutoNum type="alphaU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1532146" indent="-1532146">
              <a:buAutoNum type="alphaU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un 9"/>
          <p:cNvSpPr/>
          <p:nvPr/>
        </p:nvSpPr>
        <p:spPr>
          <a:xfrm>
            <a:off x="1408112" y="8517117"/>
            <a:ext cx="1512411" cy="1704552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" y="0"/>
            <a:ext cx="30287206" cy="17419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411" y="3290377"/>
            <a:ext cx="27223403" cy="12270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Câu</a:t>
            </a:r>
            <a:r>
              <a:rPr lang="en-US" b="1" i="1" dirty="0" smtClean="0"/>
              <a:t> 2. </a:t>
            </a:r>
            <a:r>
              <a:rPr lang="en-US" b="1" i="1" dirty="0" err="1" smtClean="0"/>
              <a:t>Khi</a:t>
            </a:r>
            <a:r>
              <a:rPr lang="en-US" b="1" i="1" dirty="0" smtClean="0"/>
              <a:t> </a:t>
            </a:r>
            <a:r>
              <a:rPr lang="en-US" b="1" i="1" dirty="0" err="1" smtClean="0"/>
              <a:t>hàng</a:t>
            </a:r>
            <a:r>
              <a:rPr lang="en-US" b="1" i="1" dirty="0" smtClean="0"/>
              <a:t> </a:t>
            </a:r>
            <a:r>
              <a:rPr lang="en-US" b="1" i="1" dirty="0" err="1" smtClean="0"/>
              <a:t>hoá</a:t>
            </a:r>
            <a:r>
              <a:rPr lang="en-US" b="1" i="1" dirty="0" smtClean="0"/>
              <a:t> </a:t>
            </a:r>
            <a:r>
              <a:rPr lang="en-US" b="1" i="1" dirty="0" err="1" smtClean="0"/>
              <a:t>cùng</a:t>
            </a:r>
            <a:r>
              <a:rPr lang="en-US" b="1" i="1" dirty="0" smtClean="0"/>
              <a:t> </a:t>
            </a:r>
            <a:r>
              <a:rPr lang="en-US" b="1" i="1" dirty="0" err="1" smtClean="0"/>
              <a:t>loại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có</a:t>
            </a:r>
            <a:r>
              <a:rPr lang="en-US" b="1" i="1" dirty="0" smtClean="0"/>
              <a:t> </a:t>
            </a:r>
            <a:r>
              <a:rPr lang="en-US" b="1" i="1" dirty="0" err="1" smtClean="0"/>
              <a:t>nhiều</a:t>
            </a:r>
            <a:r>
              <a:rPr lang="en-US" b="1" i="1" dirty="0" smtClean="0"/>
              <a:t> </a:t>
            </a:r>
            <a:r>
              <a:rPr lang="en-US" b="1" i="1" dirty="0" err="1" smtClean="0"/>
              <a:t>người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bán</a:t>
            </a:r>
            <a:r>
              <a:rPr lang="en-US" b="1" i="1" dirty="0" smtClean="0"/>
              <a:t> </a:t>
            </a:r>
            <a:r>
              <a:rPr lang="en-US" b="1" i="1" dirty="0" err="1" smtClean="0"/>
              <a:t>nhưng</a:t>
            </a:r>
            <a:r>
              <a:rPr lang="en-US" b="1" i="1" dirty="0" smtClean="0"/>
              <a:t> </a:t>
            </a:r>
            <a:r>
              <a:rPr lang="en-US" b="1" i="1" dirty="0" err="1" smtClean="0"/>
              <a:t>có</a:t>
            </a:r>
            <a:r>
              <a:rPr lang="en-US" b="1" i="1" dirty="0" smtClean="0"/>
              <a:t> </a:t>
            </a:r>
            <a:r>
              <a:rPr lang="en-US" b="1" i="1" dirty="0" err="1" smtClean="0"/>
              <a:t>ít</a:t>
            </a:r>
            <a:r>
              <a:rPr lang="en-US" b="1" i="1" dirty="0" smtClean="0"/>
              <a:t> </a:t>
            </a:r>
            <a:r>
              <a:rPr lang="en-US" b="1" i="1" dirty="0" err="1" smtClean="0"/>
              <a:t>người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mua</a:t>
            </a:r>
            <a:r>
              <a:rPr lang="en-US" b="1" i="1" dirty="0" smtClean="0"/>
              <a:t> </a:t>
            </a:r>
            <a:r>
              <a:rPr lang="en-US" b="1" i="1" dirty="0" err="1" smtClean="0"/>
              <a:t>thì</a:t>
            </a:r>
            <a:r>
              <a:rPr lang="en-US" b="1" i="1" dirty="0" smtClean="0"/>
              <a:t> </a:t>
            </a:r>
            <a:r>
              <a:rPr lang="en-US" b="1" i="1" dirty="0" err="1" smtClean="0"/>
              <a:t>sẽ</a:t>
            </a:r>
            <a:r>
              <a:rPr lang="en-US" b="1" i="1" dirty="0" smtClean="0"/>
              <a:t> </a:t>
            </a:r>
            <a:r>
              <a:rPr lang="en-US" b="1" i="1" dirty="0" err="1" smtClean="0"/>
              <a:t>diễn</a:t>
            </a:r>
            <a:r>
              <a:rPr lang="en-US" b="1" i="1" dirty="0" smtClean="0"/>
              <a:t> </a:t>
            </a:r>
            <a:r>
              <a:rPr lang="en-US" b="1" i="1" dirty="0" err="1" smtClean="0"/>
              <a:t>ra</a:t>
            </a:r>
            <a:r>
              <a:rPr lang="en-US" b="1" i="1" dirty="0" smtClean="0"/>
              <a:t> </a:t>
            </a:r>
            <a:r>
              <a:rPr lang="en-US" b="1" i="1" dirty="0" err="1" smtClean="0"/>
              <a:t>sự</a:t>
            </a:r>
            <a:r>
              <a:rPr lang="en-US" b="1" i="1" dirty="0" smtClean="0"/>
              <a:t> </a:t>
            </a:r>
            <a:r>
              <a:rPr lang="en-US" b="1" i="1" dirty="0" err="1" smtClean="0"/>
              <a:t>cạnh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tranh</a:t>
            </a:r>
            <a:r>
              <a:rPr lang="en-US" b="1" i="1" dirty="0" smtClean="0"/>
              <a:t> </a:t>
            </a:r>
            <a:r>
              <a:rPr lang="en-US" b="1" i="1" dirty="0" err="1" smtClean="0"/>
              <a:t>giữa</a:t>
            </a:r>
            <a:r>
              <a:rPr lang="en-US" b="1" i="1" dirty="0" smtClean="0"/>
              <a:t> :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D.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ngành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1008273" y="9548019"/>
            <a:ext cx="2268617" cy="1741964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34" y="0"/>
            <a:ext cx="30248225" cy="17397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977" y="2516171"/>
            <a:ext cx="27223403" cy="1381877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 err="1" smtClean="0"/>
              <a:t>Câu</a:t>
            </a:r>
            <a:r>
              <a:rPr lang="en-US" b="1" i="1" dirty="0" smtClean="0"/>
              <a:t> 3. </a:t>
            </a:r>
            <a:r>
              <a:rPr lang="en-US" b="1" i="1" dirty="0" err="1" smtClean="0"/>
              <a:t>Khi</a:t>
            </a:r>
            <a:r>
              <a:rPr lang="en-US" b="1" i="1" dirty="0" smtClean="0"/>
              <a:t> </a:t>
            </a:r>
            <a:r>
              <a:rPr lang="en-US" b="1" i="1" dirty="0" err="1"/>
              <a:t>hàng</a:t>
            </a:r>
            <a:r>
              <a:rPr lang="en-US" b="1" i="1" dirty="0"/>
              <a:t> </a:t>
            </a:r>
            <a:r>
              <a:rPr lang="en-US" b="1" i="1" dirty="0" err="1"/>
              <a:t>hoá</a:t>
            </a:r>
            <a:r>
              <a:rPr lang="en-US" b="1" i="1" dirty="0"/>
              <a:t> </a:t>
            </a:r>
            <a:r>
              <a:rPr lang="en-US" b="1" i="1" dirty="0" err="1"/>
              <a:t>cùng</a:t>
            </a:r>
            <a:r>
              <a:rPr lang="en-US" b="1" i="1" dirty="0"/>
              <a:t> </a:t>
            </a:r>
            <a:r>
              <a:rPr lang="en-US" b="1" i="1" dirty="0" err="1"/>
              <a:t>loại</a:t>
            </a:r>
            <a:r>
              <a:rPr lang="en-US" b="1" i="1" dirty="0"/>
              <a:t>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ít</a:t>
            </a:r>
            <a:r>
              <a:rPr lang="en-US" b="1" i="1" dirty="0"/>
              <a:t> </a:t>
            </a:r>
            <a:r>
              <a:rPr lang="en-US" b="1" i="1" dirty="0" err="1"/>
              <a:t>người</a:t>
            </a:r>
            <a:r>
              <a:rPr lang="en-US" b="1" i="1" dirty="0"/>
              <a:t> </a:t>
            </a:r>
            <a:r>
              <a:rPr lang="en-US" b="1" i="1" dirty="0" err="1"/>
              <a:t>bán</a:t>
            </a:r>
            <a:r>
              <a:rPr lang="en-US" b="1" i="1" dirty="0"/>
              <a:t> </a:t>
            </a:r>
            <a:r>
              <a:rPr lang="en-US" b="1" i="1" dirty="0" err="1"/>
              <a:t>nhưng</a:t>
            </a:r>
            <a:r>
              <a:rPr lang="en-US" b="1" i="1" dirty="0"/>
              <a:t>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nhiều</a:t>
            </a:r>
            <a:r>
              <a:rPr lang="en-US" b="1" i="1" dirty="0"/>
              <a:t> </a:t>
            </a:r>
            <a:r>
              <a:rPr lang="en-US" b="1" i="1" dirty="0" err="1"/>
              <a:t>người</a:t>
            </a:r>
            <a:r>
              <a:rPr lang="en-US" b="1" i="1" dirty="0"/>
              <a:t> </a:t>
            </a:r>
            <a:r>
              <a:rPr lang="en-US" b="1" i="1" dirty="0" err="1"/>
              <a:t>mua</a:t>
            </a:r>
            <a:r>
              <a:rPr lang="en-US" b="1" i="1" dirty="0"/>
              <a:t> </a:t>
            </a:r>
            <a:r>
              <a:rPr lang="en-US" b="1" i="1" dirty="0" err="1"/>
              <a:t>thì</a:t>
            </a:r>
            <a:r>
              <a:rPr lang="en-US" b="1" i="1" dirty="0"/>
              <a:t> </a:t>
            </a:r>
            <a:r>
              <a:rPr lang="en-US" b="1" i="1" dirty="0" err="1"/>
              <a:t>sẽ</a:t>
            </a:r>
            <a:r>
              <a:rPr lang="en-US" b="1" i="1" dirty="0"/>
              <a:t> </a:t>
            </a:r>
            <a:r>
              <a:rPr lang="en-US" b="1" i="1" dirty="0" err="1"/>
              <a:t>diễn</a:t>
            </a:r>
            <a:r>
              <a:rPr lang="en-US" b="1" i="1" dirty="0"/>
              <a:t> </a:t>
            </a:r>
            <a:r>
              <a:rPr lang="en-US" b="1" i="1" dirty="0" err="1"/>
              <a:t>ra</a:t>
            </a:r>
            <a:r>
              <a:rPr lang="en-US" b="1" i="1" dirty="0"/>
              <a:t> </a:t>
            </a:r>
            <a:r>
              <a:rPr lang="en-US" b="1" i="1" dirty="0" err="1"/>
              <a:t>sự</a:t>
            </a:r>
            <a:r>
              <a:rPr lang="en-US" b="1" i="1" dirty="0"/>
              <a:t> </a:t>
            </a:r>
            <a:r>
              <a:rPr lang="en-US" b="1" i="1" dirty="0" err="1"/>
              <a:t>cạnh</a:t>
            </a:r>
            <a:r>
              <a:rPr lang="en-US" b="1" i="1" dirty="0"/>
              <a:t> </a:t>
            </a:r>
            <a:r>
              <a:rPr lang="en-US" b="1" i="1" dirty="0" err="1"/>
              <a:t>tranh</a:t>
            </a:r>
            <a:r>
              <a:rPr lang="en-US" b="1" i="1" dirty="0"/>
              <a:t> </a:t>
            </a:r>
            <a:r>
              <a:rPr lang="en-US" b="1" i="1" dirty="0" err="1"/>
              <a:t>giữa</a:t>
            </a:r>
            <a:r>
              <a:rPr lang="en-US" b="1" i="1" dirty="0"/>
              <a:t> :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D.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ngành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en-US" b="1" dirty="0"/>
          </a:p>
        </p:txBody>
      </p:sp>
      <p:sp>
        <p:nvSpPr>
          <p:cNvPr id="5" name="Sun 4"/>
          <p:cNvSpPr/>
          <p:nvPr/>
        </p:nvSpPr>
        <p:spPr>
          <a:xfrm>
            <a:off x="1260343" y="7195271"/>
            <a:ext cx="2016548" cy="1548412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8225" cy="17397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480" y="3096826"/>
            <a:ext cx="27223403" cy="114961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32146" indent="-1532146">
              <a:buAutoNum type="alphaU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nhuận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1532146" indent="-1532146">
              <a:buAutoNum type="alphaU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guồn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1532146" indent="-1532146">
              <a:buAutoNum type="alphaU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32146" indent="-1532146">
              <a:buAutoNum type="alphaU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un 5"/>
          <p:cNvSpPr/>
          <p:nvPr/>
        </p:nvSpPr>
        <p:spPr>
          <a:xfrm>
            <a:off x="1232378" y="6375992"/>
            <a:ext cx="2520685" cy="1548412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647324"/>
              </p:ext>
            </p:extLst>
          </p:nvPr>
        </p:nvGraphicFramePr>
        <p:xfrm>
          <a:off x="756206" y="80893"/>
          <a:ext cx="28735814" cy="17248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11792084"/>
                <a:gridCol w="16943730"/>
              </a:tblGrid>
              <a:tr h="1273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 err="1" smtClean="0">
                          <a:effectLst/>
                          <a:latin typeface="Times New Roman"/>
                          <a:ea typeface="Times New Roman"/>
                        </a:rPr>
                        <a:t>Cột</a:t>
                      </a:r>
                      <a:r>
                        <a:rPr lang="en-US" sz="5100" dirty="0" smtClean="0">
                          <a:effectLst/>
                          <a:latin typeface="Times New Roman"/>
                          <a:ea typeface="Times New Roman"/>
                        </a:rPr>
                        <a:t> A</a:t>
                      </a:r>
                      <a:endParaRPr lang="en-US" sz="5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6862" marR="2268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Cột</a:t>
                      </a:r>
                      <a:r>
                        <a:rPr lang="en-US" sz="5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/>
                </a:tc>
              </a:tr>
              <a:tr h="23690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1. </a:t>
                      </a:r>
                      <a:r>
                        <a:rPr lang="en-US" sz="5100" dirty="0" err="1">
                          <a:effectLst/>
                        </a:rPr>
                        <a:t>Cạnh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tranh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>
                          <a:effectLst/>
                        </a:rPr>
                        <a:t>a. Các chủ thể kinh tế tự do sản xuất kinh doanh, có điều kiện sản xuất và lợi ích khác nhau.</a:t>
                      </a:r>
                      <a:endParaRPr lang="en-US" sz="5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  <a:tr h="23690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2. </a:t>
                      </a:r>
                      <a:r>
                        <a:rPr lang="en-US" sz="5100" dirty="0" err="1">
                          <a:effectLst/>
                        </a:rPr>
                        <a:t>Nguyên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nhân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của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cạnh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tranh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b. </a:t>
                      </a:r>
                      <a:r>
                        <a:rPr lang="en-US" sz="5100" dirty="0" err="1">
                          <a:effectLst/>
                        </a:rPr>
                        <a:t>Sự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ganh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đua</a:t>
                      </a:r>
                      <a:r>
                        <a:rPr lang="en-US" sz="5100" dirty="0">
                          <a:effectLst/>
                        </a:rPr>
                        <a:t>, </a:t>
                      </a:r>
                      <a:r>
                        <a:rPr lang="en-US" sz="5100" dirty="0" err="1">
                          <a:effectLst/>
                        </a:rPr>
                        <a:t>đấu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tranh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giữa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các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chủ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thể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trong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sản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xuất</a:t>
                      </a:r>
                      <a:r>
                        <a:rPr lang="en-US" sz="5100" dirty="0">
                          <a:effectLst/>
                        </a:rPr>
                        <a:t>, </a:t>
                      </a:r>
                      <a:r>
                        <a:rPr lang="en-US" sz="5100" dirty="0" err="1">
                          <a:effectLst/>
                        </a:rPr>
                        <a:t>kinh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doanh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để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thu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được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nhiều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lợi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nhuận</a:t>
                      </a:r>
                      <a:r>
                        <a:rPr lang="en-US" sz="5100" dirty="0">
                          <a:effectLst/>
                        </a:rPr>
                        <a:t>.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  <a:tr h="10706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>
                          <a:effectLst/>
                        </a:rPr>
                        <a:t>3. Mục đích của cạnh tranh</a:t>
                      </a:r>
                      <a:endParaRPr lang="en-US" sz="5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c. </a:t>
                      </a:r>
                      <a:r>
                        <a:rPr lang="en-US" sz="5100" dirty="0" err="1">
                          <a:effectLst/>
                        </a:rPr>
                        <a:t>Kích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thích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năng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suất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lao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động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tăng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lên</a:t>
                      </a:r>
                      <a:r>
                        <a:rPr lang="en-US" sz="5100" dirty="0">
                          <a:effectLst/>
                        </a:rPr>
                        <a:t>.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  <a:tr h="15793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>
                          <a:effectLst/>
                        </a:rPr>
                        <a:t>4. Tác động tích cực của cạnh tranh</a:t>
                      </a:r>
                      <a:endParaRPr lang="en-US" sz="5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spc="-30" dirty="0">
                          <a:effectLst/>
                        </a:rPr>
                        <a:t>d. </a:t>
                      </a:r>
                      <a:r>
                        <a:rPr lang="en-US" sz="5100" spc="-30" dirty="0" err="1">
                          <a:effectLst/>
                        </a:rPr>
                        <a:t>Giành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lợi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nhuận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về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phần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mình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nhiều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hơn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người</a:t>
                      </a:r>
                      <a:r>
                        <a:rPr lang="en-US" sz="5100" spc="-30" dirty="0">
                          <a:effectLst/>
                        </a:rPr>
                        <a:t> </a:t>
                      </a:r>
                      <a:r>
                        <a:rPr lang="en-US" sz="5100" spc="-30" dirty="0" err="1">
                          <a:effectLst/>
                        </a:rPr>
                        <a:t>khác</a:t>
                      </a:r>
                      <a:r>
                        <a:rPr lang="en-US" sz="5100" spc="-30" dirty="0">
                          <a:effectLst/>
                        </a:rPr>
                        <a:t>.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  <a:tr h="2185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>
                          <a:effectLst/>
                        </a:rPr>
                        <a:t>5. Tác động tiêu cực của cạnh tranh</a:t>
                      </a:r>
                      <a:endParaRPr lang="en-US" sz="5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e. </a:t>
                      </a:r>
                      <a:r>
                        <a:rPr lang="en-US" sz="5100" dirty="0" err="1">
                          <a:effectLst/>
                        </a:rPr>
                        <a:t>Đầu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cơ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tích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trữ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gây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rối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loạn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thị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trường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để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tăng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giá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nhằm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thu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lời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bất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chính</a:t>
                      </a:r>
                      <a:r>
                        <a:rPr lang="en-US" sz="5100" dirty="0">
                          <a:effectLst/>
                        </a:rPr>
                        <a:t>.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  <a:tr h="2185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>
                          <a:effectLst/>
                        </a:rPr>
                        <a:t> </a:t>
                      </a:r>
                      <a:endParaRPr lang="en-US" sz="5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g. </a:t>
                      </a:r>
                      <a:r>
                        <a:rPr lang="en-US" sz="5100" dirty="0" err="1">
                          <a:effectLst/>
                        </a:rPr>
                        <a:t>Thúc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đẩy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tăng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trưởng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kinh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tế</a:t>
                      </a:r>
                      <a:r>
                        <a:rPr lang="en-US" sz="5100" dirty="0">
                          <a:effectLst/>
                        </a:rPr>
                        <a:t>, </a:t>
                      </a:r>
                      <a:r>
                        <a:rPr lang="en-US" sz="5100" dirty="0" err="1">
                          <a:effectLst/>
                        </a:rPr>
                        <a:t>nâng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cao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năng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lực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cạnh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tranh</a:t>
                      </a:r>
                      <a:r>
                        <a:rPr lang="en-US" sz="5100" dirty="0">
                          <a:effectLst/>
                        </a:rPr>
                        <a:t>.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  <a:tr h="2185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>
                          <a:effectLst/>
                        </a:rPr>
                        <a:t> </a:t>
                      </a:r>
                      <a:endParaRPr lang="en-US" sz="5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h. </a:t>
                      </a:r>
                      <a:r>
                        <a:rPr lang="en-US" sz="5100" dirty="0" err="1">
                          <a:effectLst/>
                        </a:rPr>
                        <a:t>Khai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thác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tài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nguyên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làm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môi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trường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bị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suy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thoái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và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mất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cân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bằng</a:t>
                      </a:r>
                      <a:r>
                        <a:rPr lang="en-US" sz="5100" dirty="0">
                          <a:effectLst/>
                        </a:rPr>
                        <a:t>.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  <a:tr h="2030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>
                          <a:effectLst/>
                        </a:rPr>
                        <a:t> </a:t>
                      </a:r>
                      <a:endParaRPr lang="en-US" sz="5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2000"/>
                        </a:lnSpc>
                        <a:spcBef>
                          <a:spcPts val="250"/>
                        </a:spcBef>
                        <a:spcAft>
                          <a:spcPts val="50"/>
                        </a:spcAft>
                      </a:pPr>
                      <a:r>
                        <a:rPr lang="en-US" sz="5100" dirty="0">
                          <a:effectLst/>
                        </a:rPr>
                        <a:t>i. </a:t>
                      </a:r>
                      <a:r>
                        <a:rPr lang="en-US" sz="5100" dirty="0" err="1">
                          <a:effectLst/>
                        </a:rPr>
                        <a:t>Khai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thác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tối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đa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mọi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nguồn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lực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của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đất</a:t>
                      </a:r>
                      <a:r>
                        <a:rPr lang="en-US" sz="5100" dirty="0">
                          <a:effectLst/>
                        </a:rPr>
                        <a:t> </a:t>
                      </a:r>
                      <a:r>
                        <a:rPr lang="en-US" sz="5100" dirty="0" err="1">
                          <a:effectLst/>
                        </a:rPr>
                        <a:t>nước</a:t>
                      </a:r>
                      <a:r>
                        <a:rPr lang="en-US" sz="5100" dirty="0">
                          <a:effectLst/>
                        </a:rPr>
                        <a:t>.</a:t>
                      </a:r>
                      <a:endParaRPr lang="en-US" sz="5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6862" marR="2268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2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87206" cy="174196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1 – b </a:t>
            </a:r>
          </a:p>
          <a:p>
            <a:pPr marL="0" indent="0">
              <a:buNone/>
            </a:pP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2 – a </a:t>
            </a:r>
          </a:p>
          <a:p>
            <a:pPr marL="0" indent="0">
              <a:buNone/>
            </a:pP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3 – d </a:t>
            </a:r>
          </a:p>
          <a:p>
            <a:pPr marL="0" indent="0">
              <a:buNone/>
            </a:pP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4 – c, g, i </a:t>
            </a:r>
          </a:p>
          <a:p>
            <a:pPr marL="0" indent="0">
              <a:buNone/>
            </a:pP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5 – e, 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" y="-69333"/>
            <a:ext cx="30158201" cy="17419638"/>
          </a:xfrm>
        </p:spPr>
      </p:pic>
      <p:sp>
        <p:nvSpPr>
          <p:cNvPr id="5" name="Oval 4"/>
          <p:cNvSpPr/>
          <p:nvPr/>
        </p:nvSpPr>
        <p:spPr>
          <a:xfrm>
            <a:off x="4586142" y="2891718"/>
            <a:ext cx="22182032" cy="118066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2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87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8225" cy="1741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80" y="6774304"/>
            <a:ext cx="27223403" cy="290327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9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0" y="145164"/>
            <a:ext cx="30034810" cy="17274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02" y="5419443"/>
            <a:ext cx="20417552" cy="10064680"/>
          </a:xfrm>
        </p:spPr>
      </p:pic>
      <p:sp>
        <p:nvSpPr>
          <p:cNvPr id="4" name="Oval 3"/>
          <p:cNvSpPr/>
          <p:nvPr/>
        </p:nvSpPr>
        <p:spPr>
          <a:xfrm>
            <a:off x="2" y="387103"/>
            <a:ext cx="30154169" cy="48387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hãng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843483" y="4838788"/>
            <a:ext cx="27144398" cy="118066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hãng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9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19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967635" y="5292334"/>
            <a:ext cx="25710988" cy="1006468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3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43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15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6" y="6834787"/>
            <a:ext cx="12659861" cy="8322716"/>
          </a:xfrm>
        </p:spPr>
      </p:pic>
      <p:sp>
        <p:nvSpPr>
          <p:cNvPr id="4" name="Rounded Rectangle 3"/>
          <p:cNvSpPr/>
          <p:nvPr/>
        </p:nvSpPr>
        <p:spPr>
          <a:xfrm>
            <a:off x="1008274" y="580655"/>
            <a:ext cx="27979608" cy="58065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9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9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770" y="6774305"/>
            <a:ext cx="15124113" cy="994298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789302" y="7161407"/>
            <a:ext cx="19661346" cy="812916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9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49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411" y="4258135"/>
            <a:ext cx="27223403" cy="114961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4482" y="4240801"/>
            <a:ext cx="9548505" cy="6580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8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83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8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3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8592" y="4409795"/>
            <a:ext cx="12351359" cy="645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8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8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8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mua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6193" y="10861995"/>
            <a:ext cx="14998078" cy="63872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8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83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8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dirty="0" err="1"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8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3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55"/>
            <a:ext cx="30248225" cy="17330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34" y="9290474"/>
            <a:ext cx="17392729" cy="5032340"/>
          </a:xfrm>
        </p:spPr>
      </p:pic>
      <p:sp>
        <p:nvSpPr>
          <p:cNvPr id="4" name="Cloud Callout 3"/>
          <p:cNvSpPr/>
          <p:nvPr/>
        </p:nvSpPr>
        <p:spPr>
          <a:xfrm>
            <a:off x="1764480" y="89555"/>
            <a:ext cx="26215128" cy="823316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72381" tIns="136191" rIns="272381" bIns="136191" rtlCol="0" anchor="ctr"/>
          <a:lstStyle/>
          <a:p>
            <a:pPr algn="ctr"/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7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12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8225" cy="17435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44" y="4064583"/>
            <a:ext cx="27979605" cy="11496156"/>
          </a:xfrm>
        </p:spPr>
      </p:pic>
    </p:spTree>
    <p:extLst>
      <p:ext uri="{BB962C8B-B14F-4D97-AF65-F5344CB8AC3E}">
        <p14:creationId xmlns:p14="http://schemas.microsoft.com/office/powerpoint/2010/main" val="2654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1177</Words>
  <Application>Microsoft Office PowerPoint</Application>
  <PresentationFormat>Custom</PresentationFormat>
  <Paragraphs>128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CorelDRAW.Graphic.12</vt:lpstr>
      <vt:lpstr>Kiểm tra bài cũ</vt:lpstr>
      <vt:lpstr>PowerPoint Presentation</vt:lpstr>
      <vt:lpstr>PowerPoint Presentation</vt:lpstr>
      <vt:lpstr>1. Cạnh tranh và nguyên nhân dẫn đến cạnh tranh</vt:lpstr>
      <vt:lpstr>PowerPoint Presentation</vt:lpstr>
      <vt:lpstr>PowerPoint Presentation</vt:lpstr>
      <vt:lpstr>Thể hiện ở 3 khía cạnh</vt:lpstr>
      <vt:lpstr>PowerPoint Presentation</vt:lpstr>
      <vt:lpstr>Các hãng ô tô trên thế giới</vt:lpstr>
      <vt:lpstr>Nguyên nhân dẫn đến cạnh tranh</vt:lpstr>
      <vt:lpstr>2. Mục đích của cạnh tranh và các loại cạnh tranh</vt:lpstr>
      <vt:lpstr>Mục đích của cạnh tranh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loại cạnh tranh</vt:lpstr>
      <vt:lpstr>Cạnh tranh giữa người bán với nhau</vt:lpstr>
      <vt:lpstr>Cạnh tranh giữa người mua với nhau</vt:lpstr>
      <vt:lpstr>Cạnh tranh trong nội bộ ngành</vt:lpstr>
      <vt:lpstr>Cạnh tranh giữa các ngành</vt:lpstr>
      <vt:lpstr>Cạnh tranh trong nước và nước ngoài</vt:lpstr>
      <vt:lpstr>Các loại cạnh tranh</vt:lpstr>
      <vt:lpstr>3. Tính hai mặt của cạnh tranh</vt:lpstr>
      <vt:lpstr>Vai trò của cạnh tranh</vt:lpstr>
      <vt:lpstr>PowerPoint Presentation</vt:lpstr>
      <vt:lpstr>Mặt tích cực</vt:lpstr>
      <vt:lpstr>Mặt hạn chế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Đáp án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THPT Xuân Hòa</dc:title>
  <dc:creator>SIC Computer</dc:creator>
  <cp:lastModifiedBy>MRDUC</cp:lastModifiedBy>
  <cp:revision>36</cp:revision>
  <dcterms:created xsi:type="dcterms:W3CDTF">2017-10-26T14:51:08Z</dcterms:created>
  <dcterms:modified xsi:type="dcterms:W3CDTF">2019-01-20T12:24:27Z</dcterms:modified>
</cp:coreProperties>
</file>