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83" r:id="rId2"/>
    <p:sldId id="273" r:id="rId3"/>
    <p:sldId id="276" r:id="rId4"/>
    <p:sldId id="275" r:id="rId5"/>
    <p:sldId id="277" r:id="rId6"/>
    <p:sldId id="259" r:id="rId7"/>
    <p:sldId id="287" r:id="rId8"/>
    <p:sldId id="282" r:id="rId9"/>
    <p:sldId id="265" r:id="rId10"/>
    <p:sldId id="279" r:id="rId11"/>
    <p:sldId id="288" r:id="rId12"/>
    <p:sldId id="289" r:id="rId13"/>
    <p:sldId id="291" r:id="rId14"/>
    <p:sldId id="292" r:id="rId15"/>
    <p:sldId id="29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nh" initials="huyn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37"/>
    <a:srgbClr val="BEC749"/>
    <a:srgbClr val="E3DF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172" autoAdjust="0"/>
  </p:normalViewPr>
  <p:slideViewPr>
    <p:cSldViewPr>
      <p:cViewPr>
        <p:scale>
          <a:sx n="56" d="100"/>
          <a:sy n="56" d="100"/>
        </p:scale>
        <p:origin x="-177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90E9-54B6-4CD2-B773-639B5D9AC44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C707E-12E3-442F-AA5F-573544658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53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B6675-1B0B-4CB7-99C0-D1439D6967E5}" type="slidenum">
              <a:rPr lang="vi-VN"/>
              <a:pPr/>
              <a:t>2</a:t>
            </a:fld>
            <a:endParaRPr lang="vi-VN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475" tIns="47239" rIns="94475" bIns="47239" anchor="b"/>
          <a:lstStyle/>
          <a:p>
            <a:pPr algn="r" defTabSz="942975"/>
            <a:fld id="{4790A49B-001E-492C-8A18-237AD08AA701}" type="slidenum">
              <a:rPr lang="en-GB" sz="1300"/>
              <a:pPr algn="r" defTabSz="942975"/>
              <a:t>2</a:t>
            </a:fld>
            <a:endParaRPr lang="en-GB" sz="1300"/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9238" y="4883150"/>
            <a:ext cx="6430962" cy="3767138"/>
          </a:xfrm>
        </p:spPr>
        <p:txBody>
          <a:bodyPr lIns="89384" tIns="44694" rIns="89384" bIns="44694"/>
          <a:lstStyle/>
          <a:p>
            <a:endParaRPr lang="en-GB" dirty="0"/>
          </a:p>
        </p:txBody>
      </p:sp>
      <p:sp>
        <p:nvSpPr>
          <p:cNvPr id="614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68838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C707E-12E3-442F-AA5F-5735446581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6BAD-39DB-4AC3-9708-D80A9C25295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4AD7-5112-4082-882A-CC6C503E2A4B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59B9-BB2A-48D2-85FD-56A5F9DF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40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HỘI THI GIÁO VIÊN DẠY GIỎI THPT CẤP TỈNH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NĂM HỌC 2017 - 2018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MÔN: HOÁ HỌC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i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LỚP 10A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 TRÂN TRỌNG MỜI QUÝ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THẦY CÔ VỀ DỰ GIỜ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i="1" dirty="0" smtClean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i="1" dirty="0" smtClean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i="1" dirty="0" smtClean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600" b="1" i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GV THỰC HIỆN: PHAN THỊ DUNG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TRƯỜNG THPT PHAN ĐĂNG LƯU –HUYỆN KRÔNG BUK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600" b="1" i="1" dirty="0" err="1" smtClean="0">
                <a:solidFill>
                  <a:srgbClr val="0000FF"/>
                </a:solidFill>
              </a:rPr>
              <a:t>Đăk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lăk</a:t>
            </a:r>
            <a:r>
              <a:rPr lang="en-US" sz="2600" b="1" i="1" dirty="0" smtClean="0">
                <a:solidFill>
                  <a:srgbClr val="0000FF"/>
                </a:solidFill>
              </a:rPr>
              <a:t>,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tháng</a:t>
            </a:r>
            <a:r>
              <a:rPr lang="en-US" sz="2600" b="1" i="1" dirty="0" smtClean="0">
                <a:solidFill>
                  <a:srgbClr val="0000FF"/>
                </a:solidFill>
              </a:rPr>
              <a:t> 01/2018</a:t>
            </a:r>
          </a:p>
        </p:txBody>
      </p:sp>
      <p:pic>
        <p:nvPicPr>
          <p:cNvPr id="3075" name="Picture 3" descr="CRNRC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1569" y="27781"/>
            <a:ext cx="1495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RNRC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21563" y="5203825"/>
            <a:ext cx="1495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RNRC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1495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RNRC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4619" y="5245894"/>
            <a:ext cx="1495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RNRC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848475" y="45624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RNRC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970713" y="-1682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RNRC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464502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RNRC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57150" y="-8255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057400"/>
            <a:ext cx="4343400" cy="212365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3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86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chuyển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hóa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534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trình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209800"/>
            <a:ext cx="7620000" cy="426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6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KClO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Cl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CaOCl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Br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1013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/>
              <a:t>Câu</a:t>
            </a:r>
            <a:r>
              <a:rPr lang="en-US" sz="3600" b="1" u="sng" dirty="0" smtClean="0"/>
              <a:t> 1</a:t>
            </a:r>
            <a:r>
              <a:rPr lang="en-US" sz="3600" b="1" dirty="0" smtClean="0"/>
              <a:t>.</a:t>
            </a:r>
            <a:r>
              <a:rPr lang="en-US" sz="3600" dirty="0" smtClean="0"/>
              <a:t> Cho 2,24 lit (</a:t>
            </a:r>
            <a:r>
              <a:rPr lang="en-US" sz="3600" dirty="0" err="1" smtClean="0"/>
              <a:t>đktc</a:t>
            </a:r>
            <a:r>
              <a:rPr lang="en-US" sz="3600" dirty="0" smtClean="0"/>
              <a:t>) halogen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err="1" smtClean="0"/>
              <a:t>tác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vừa</a:t>
            </a:r>
            <a:r>
              <a:rPr lang="en-US" sz="3600" dirty="0" smtClean="0"/>
              <a:t> </a:t>
            </a:r>
            <a:r>
              <a:rPr lang="en-US" sz="3600" dirty="0" err="1" smtClean="0"/>
              <a:t>đủ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magie</a:t>
            </a:r>
            <a:r>
              <a:rPr lang="en-US" sz="3600" dirty="0" smtClean="0"/>
              <a:t> </a:t>
            </a:r>
            <a:r>
              <a:rPr lang="en-US" sz="3600" dirty="0" err="1" smtClean="0"/>
              <a:t>thu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9,5g MgX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.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tố</a:t>
            </a:r>
            <a:r>
              <a:rPr lang="en-US" sz="3600" dirty="0" smtClean="0"/>
              <a:t> halogen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. (Cho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F=19, </a:t>
            </a:r>
            <a:r>
              <a:rPr lang="en-US" sz="3600" dirty="0" err="1" smtClean="0"/>
              <a:t>Cl</a:t>
            </a:r>
            <a:r>
              <a:rPr lang="en-US" sz="3600" dirty="0" smtClean="0"/>
              <a:t>=35,5, Br=80, I=127)</a:t>
            </a:r>
          </a:p>
          <a:p>
            <a:pPr algn="ctr"/>
            <a:endParaRPr lang="en-US" sz="3600" dirty="0" smtClean="0"/>
          </a:p>
          <a:p>
            <a:pPr marL="742950" indent="-742950"/>
            <a:r>
              <a:rPr lang="en-US" sz="3600" dirty="0" smtClean="0"/>
              <a:t>         A. </a:t>
            </a:r>
            <a:r>
              <a:rPr lang="en-US" sz="3600" dirty="0" err="1" smtClean="0"/>
              <a:t>flo</a:t>
            </a:r>
            <a:r>
              <a:rPr lang="en-US" sz="3600" dirty="0" smtClean="0"/>
              <a:t> .		         B. </a:t>
            </a:r>
            <a:r>
              <a:rPr lang="en-US" sz="3600" dirty="0" err="1" smtClean="0"/>
              <a:t>clo</a:t>
            </a:r>
            <a:r>
              <a:rPr lang="en-US" sz="3600" dirty="0" smtClean="0"/>
              <a:t>.		</a:t>
            </a:r>
          </a:p>
          <a:p>
            <a:pPr marL="742950" indent="-742950"/>
            <a:r>
              <a:rPr lang="en-US" sz="3600" dirty="0" smtClean="0"/>
              <a:t>        C. </a:t>
            </a:r>
            <a:r>
              <a:rPr lang="en-US" sz="3600" dirty="0" err="1" smtClean="0"/>
              <a:t>brom</a:t>
            </a:r>
            <a:r>
              <a:rPr lang="en-US" sz="3600" dirty="0" smtClean="0"/>
              <a:t>.		         D. </a:t>
            </a:r>
            <a:r>
              <a:rPr lang="en-US" sz="3600" dirty="0" err="1" smtClean="0"/>
              <a:t>iot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 </a:t>
            </a:r>
          </a:p>
          <a:p>
            <a:pPr marL="342900" indent="-342900" eaLnBrk="0" hangingPunct="0">
              <a:spcBef>
                <a:spcPct val="50000"/>
              </a:spcBef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1447800" y="457200"/>
            <a:ext cx="6705600" cy="57888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 smtClean="0">
                <a:latin typeface=".VnTimeH" pitchFamily="34" charset="0"/>
              </a:rPr>
              <a:t>HoẠT</a:t>
            </a:r>
            <a:r>
              <a:rPr lang="en-US" sz="2800" b="1" dirty="0" smtClean="0">
                <a:latin typeface=".VnTimeH" pitchFamily="34" charset="0"/>
              </a:rPr>
              <a:t> ĐỘNG 4 (BT  </a:t>
            </a:r>
            <a:r>
              <a:rPr lang="en-US" sz="2800" b="1" dirty="0" err="1" smtClean="0">
                <a:latin typeface=".VnTimeH" pitchFamily="34" charset="0"/>
              </a:rPr>
              <a:t>ĐỊnh</a:t>
            </a:r>
            <a:r>
              <a:rPr lang="en-US" sz="2800" b="1" dirty="0" smtClean="0">
                <a:latin typeface=".VnTimeH" pitchFamily="34" charset="0"/>
              </a:rPr>
              <a:t> </a:t>
            </a:r>
            <a:r>
              <a:rPr lang="vi-VN" sz="2800" b="1" dirty="0" smtClean="0">
                <a:latin typeface=".VnTimeH" pitchFamily="34" charset="0"/>
              </a:rPr>
              <a:t>L</a:t>
            </a:r>
            <a:r>
              <a:rPr lang="en-US" sz="2800" b="1" dirty="0" smtClean="0">
                <a:latin typeface=".VnTimeH" pitchFamily="34" charset="0"/>
              </a:rPr>
              <a:t>ƯỢNG)</a:t>
            </a:r>
            <a:endParaRPr lang="en-US" sz="2800" b="1" dirty="0">
              <a:latin typeface=".VnTimeH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876800" y="4038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80397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9,14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hỗn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Mg, Al, Cu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dịch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7,84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đktc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dung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dịch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2,54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rắn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2286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31,45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		B. 32,15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33,25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		D. 30,35gam.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57200" y="2895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402104"/>
            <a:ext cx="8077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23,7g KMnO</a:t>
            </a:r>
            <a:r>
              <a:rPr kumimoji="0" lang="pt-BR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phản ứng hết với dung dịch HCl đặc dư thu được V lít khí Cl</a:t>
            </a:r>
            <a:r>
              <a:rPr kumimoji="0" lang="pt-BR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(đktc). Giá trị của V: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A.3,36 lít			      B. 6,72 lít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8,40 lít		</a:t>
            </a:r>
            <a:r>
              <a:rPr kumimoji="0" lang="pt-B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5,60 lit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914400" y="2743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430649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31,6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KMnO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30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rắn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rắn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X.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clorua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clorua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30%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tạp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A.72,57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D. 57,72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C. 77,25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D. 35,56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304800" y="3505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4384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dirty="0" err="1" smtClean="0">
                <a:solidFill>
                  <a:srgbClr val="FF3300"/>
                </a:solidFill>
              </a:rPr>
              <a:t>Kết</a:t>
            </a:r>
            <a:r>
              <a:rPr lang="en-US" sz="7200" b="1" dirty="0" smtClean="0">
                <a:solidFill>
                  <a:srgbClr val="FF3300"/>
                </a:solidFill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</a:rPr>
              <a:t>thúc</a:t>
            </a:r>
            <a:r>
              <a:rPr lang="en-US" sz="7200" b="1" dirty="0" smtClean="0">
                <a:solidFill>
                  <a:srgbClr val="FF3300"/>
                </a:solidFill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</a:rPr>
              <a:t>tiết</a:t>
            </a:r>
            <a:r>
              <a:rPr lang="en-US" sz="7200" b="1" dirty="0" smtClean="0">
                <a:solidFill>
                  <a:srgbClr val="FF3300"/>
                </a:solidFill>
              </a:rPr>
              <a:t> 1</a:t>
            </a:r>
            <a:endParaRPr lang="en-US" sz="7200" dirty="0" smtClean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" y="2667000"/>
            <a:ext cx="8991600" cy="30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solidFill>
                  <a:srgbClr val="0000FF">
                    <a:alpha val="83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Cảm ơn quý thầy cô cùng các em học sinh</a:t>
            </a:r>
            <a:endParaRPr lang="en-US" sz="2400" kern="10" dirty="0">
              <a:solidFill>
                <a:srgbClr val="0000FF">
                  <a:alpha val="83000"/>
                </a:srgb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152400"/>
            <a:ext cx="9144000" cy="6705600"/>
            <a:chOff x="0" y="152400"/>
            <a:chExt cx="9144000" cy="6705600"/>
          </a:xfrm>
        </p:grpSpPr>
        <p:pic>
          <p:nvPicPr>
            <p:cNvPr id="20505" name="Picture 5" descr="Bang tuan hoan cac NTH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6680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7958138" y="1143000"/>
              <a:ext cx="457200" cy="3443288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8153400" y="685800"/>
              <a:ext cx="0" cy="45720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6400800" y="152400"/>
              <a:ext cx="27432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NHÓM HALOGEN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6248400" cy="892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2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UniverseH" pitchFamily="34" charset="0"/>
            </a:endParaRPr>
          </a:p>
          <a:p>
            <a:pPr>
              <a:defRPr/>
            </a:pPr>
            <a:r>
              <a:rPr lang="en-US" sz="2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BÀI 26</a:t>
            </a:r>
            <a:r>
              <a:rPr lang="en-US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: </a:t>
            </a:r>
            <a:r>
              <a:rPr lang="en-US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NHÓM HALOGEN</a:t>
            </a: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7848600" y="3962400"/>
            <a:ext cx="566737" cy="5286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28600" y="2876550"/>
            <a:ext cx="2881313" cy="1371600"/>
          </a:xfrm>
          <a:prstGeom prst="flowChartAlternateProcess">
            <a:avLst/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NHÓM HALOGEN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92458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 smtClean="0">
                <a:solidFill>
                  <a:srgbClr val="CC3300"/>
                </a:solidFill>
              </a:rPr>
              <a:t>I. </a:t>
            </a:r>
            <a:r>
              <a:rPr lang="nl-NL" sz="2800" b="1" u="sng" dirty="0" smtClean="0">
                <a:solidFill>
                  <a:srgbClr val="CC3300"/>
                </a:solidFill>
              </a:rPr>
              <a:t>KIẾN THỨC CẦN NHỚ</a:t>
            </a:r>
            <a:endParaRPr lang="en-US" sz="2800" b="1" dirty="0">
              <a:solidFill>
                <a:srgbClr val="CC3300"/>
              </a:solidFill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3124200" y="1676400"/>
            <a:ext cx="1371600" cy="19050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3124200" y="3048000"/>
            <a:ext cx="1371600" cy="5334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3124200" y="3581400"/>
            <a:ext cx="1371600" cy="9144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124200" y="3581400"/>
            <a:ext cx="1295400" cy="22098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495800" y="1255693"/>
            <a:ext cx="4191000" cy="95410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Halogen</a:t>
            </a:r>
            <a:endParaRPr lang="en-US" sz="2800" b="1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495800" y="2627293"/>
            <a:ext cx="4210050" cy="95410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endParaRPr lang="en-US" sz="2800" b="1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448174" y="4201180"/>
            <a:ext cx="4238626" cy="52322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/>
              <a:t>Phương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endParaRPr lang="en-US" sz="2800" b="1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419600" y="5496580"/>
            <a:ext cx="4267200" cy="52322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52400"/>
            <a:ext cx="815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 26: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NHÓM HALOGEN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15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TiÕt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</a:rPr>
              <a:t> 45: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NHÓM HALOGEN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543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I. </a:t>
            </a:r>
            <a:r>
              <a:rPr lang="en-US" sz="2800" b="1" dirty="0" smtClean="0">
                <a:latin typeface=".VnTimeH" pitchFamily="34" charset="0"/>
              </a:rPr>
              <a:t> «n </a:t>
            </a:r>
            <a:r>
              <a:rPr lang="en-US" sz="2800" b="1" dirty="0" err="1" smtClean="0">
                <a:latin typeface=".VnTimeH" pitchFamily="34" charset="0"/>
              </a:rPr>
              <a:t>tËp</a:t>
            </a:r>
            <a:r>
              <a:rPr lang="en-US" sz="2800" b="1" dirty="0" smtClean="0">
                <a:latin typeface=".VnTimeH" pitchFamily="34" charset="0"/>
              </a:rPr>
              <a:t> </a:t>
            </a:r>
            <a:r>
              <a:rPr lang="en-US" sz="2800" b="1" dirty="0" err="1" smtClean="0">
                <a:latin typeface=".VnTimeH" pitchFamily="34" charset="0"/>
              </a:rPr>
              <a:t>lÝ</a:t>
            </a:r>
            <a:r>
              <a:rPr lang="en-US" sz="2800" b="1" dirty="0" smtClean="0">
                <a:latin typeface=".VnTimeH" pitchFamily="34" charset="0"/>
              </a:rPr>
              <a:t> </a:t>
            </a:r>
            <a:r>
              <a:rPr lang="en-US" sz="2800" b="1" dirty="0" err="1" smtClean="0">
                <a:latin typeface=".VnTimeH" pitchFamily="34" charset="0"/>
              </a:rPr>
              <a:t>thuyÕt</a:t>
            </a:r>
            <a:r>
              <a:rPr lang="en-US" sz="2800" b="1" dirty="0" smtClean="0">
                <a:latin typeface=".VnTimeH" pitchFamily="34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TRÒ CHƠI Ô CHỮ</a:t>
            </a:r>
            <a:r>
              <a:rPr lang="en-US" sz="2800" b="1" dirty="0" smtClean="0">
                <a:latin typeface=".VnTimeH" pitchFamily="34" charset="0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575" y="2600325"/>
            <a:ext cx="7642225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II. </a:t>
            </a:r>
            <a:r>
              <a:rPr lang="en-US" sz="2800" b="1" dirty="0" smtClean="0"/>
              <a:t> NHẬN BIẾT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429000"/>
            <a:ext cx="7620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III. THIẾT LẬP SƠ ĐỒ PHẢN ỨNG VÀ VIẾT PT PỨ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267200"/>
            <a:ext cx="76200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IV. </a:t>
            </a:r>
            <a:r>
              <a:rPr lang="en-US" sz="2800" b="1" dirty="0" smtClean="0"/>
              <a:t>BÀI TẬP ĐỊNH LƯỢNG (TRẮC NGHỊÊM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905000" y="2209800"/>
            <a:ext cx="5562600" cy="3505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 CHƠI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 CHỮ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990600" y="609600"/>
            <a:ext cx="7315200" cy="1143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KẾT NỐI KIẾN THỨC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" name="Rectangle 327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8F6F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8F6F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92" name="Group 6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2506299"/>
              </p:ext>
            </p:extLst>
          </p:nvPr>
        </p:nvGraphicFramePr>
        <p:xfrm>
          <a:off x="1219200" y="685800"/>
          <a:ext cx="6172200" cy="5238750"/>
        </p:xfrm>
        <a:graphic>
          <a:graphicData uri="http://schemas.openxmlformats.org/drawingml/2006/table">
            <a:tbl>
              <a:tblPr/>
              <a:tblGrid>
                <a:gridCol w="617538"/>
                <a:gridCol w="617537"/>
                <a:gridCol w="615950"/>
                <a:gridCol w="617538"/>
                <a:gridCol w="617537"/>
                <a:gridCol w="617538"/>
                <a:gridCol w="617537"/>
                <a:gridCol w="615950"/>
                <a:gridCol w="617538"/>
                <a:gridCol w="61753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00" name="Picture 108" descr="connected_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43" r="21428" b="17390"/>
          <a:stretch>
            <a:fillRect/>
          </a:stretch>
        </p:blipFill>
        <p:spPr bwMode="auto">
          <a:xfrm>
            <a:off x="7848600" y="533400"/>
            <a:ext cx="762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20" name="Oval 328"/>
          <p:cNvSpPr>
            <a:spLocks noChangeArrowheads="1"/>
          </p:cNvSpPr>
          <p:nvPr/>
        </p:nvSpPr>
        <p:spPr bwMode="auto">
          <a:xfrm>
            <a:off x="1697182" y="762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8521" name="Oval 329"/>
          <p:cNvSpPr>
            <a:spLocks noChangeArrowheads="1"/>
          </p:cNvSpPr>
          <p:nvPr/>
        </p:nvSpPr>
        <p:spPr bwMode="auto">
          <a:xfrm>
            <a:off x="2230582" y="1295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8522" name="Oval 330"/>
          <p:cNvSpPr>
            <a:spLocks noChangeArrowheads="1"/>
          </p:cNvSpPr>
          <p:nvPr/>
        </p:nvSpPr>
        <p:spPr bwMode="auto">
          <a:xfrm>
            <a:off x="1087582" y="1905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8523" name="Oval 331"/>
          <p:cNvSpPr>
            <a:spLocks noChangeArrowheads="1"/>
          </p:cNvSpPr>
          <p:nvPr/>
        </p:nvSpPr>
        <p:spPr bwMode="auto">
          <a:xfrm>
            <a:off x="2306782" y="2473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8524" name="Oval 332"/>
          <p:cNvSpPr>
            <a:spLocks noChangeArrowheads="1"/>
          </p:cNvSpPr>
          <p:nvPr/>
        </p:nvSpPr>
        <p:spPr bwMode="auto">
          <a:xfrm>
            <a:off x="477982" y="3048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8525" name="Oval 333"/>
          <p:cNvSpPr>
            <a:spLocks noChangeArrowheads="1"/>
          </p:cNvSpPr>
          <p:nvPr/>
        </p:nvSpPr>
        <p:spPr bwMode="auto">
          <a:xfrm>
            <a:off x="477982" y="3657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8526" name="Oval 334"/>
          <p:cNvSpPr>
            <a:spLocks noChangeArrowheads="1"/>
          </p:cNvSpPr>
          <p:nvPr/>
        </p:nvSpPr>
        <p:spPr bwMode="auto">
          <a:xfrm>
            <a:off x="2306782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7</a:t>
            </a:r>
          </a:p>
        </p:txBody>
      </p:sp>
      <p:graphicFrame>
        <p:nvGraphicFramePr>
          <p:cNvPr id="8548" name="Group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099678"/>
              </p:ext>
            </p:extLst>
          </p:nvPr>
        </p:nvGraphicFramePr>
        <p:xfrm>
          <a:off x="2443884" y="685800"/>
          <a:ext cx="1851025" cy="577850"/>
        </p:xfrm>
        <a:graphic>
          <a:graphicData uri="http://schemas.openxmlformats.org/drawingml/2006/table">
            <a:tbl>
              <a:tblPr/>
              <a:tblGrid>
                <a:gridCol w="615950"/>
                <a:gridCol w="617537"/>
                <a:gridCol w="617538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550" name="Text Box 358"/>
          <p:cNvSpPr txBox="1">
            <a:spLocks noChangeArrowheads="1"/>
          </p:cNvSpPr>
          <p:nvPr/>
        </p:nvSpPr>
        <p:spPr bwMode="auto">
          <a:xfrm>
            <a:off x="477982" y="5465212"/>
            <a:ext cx="7065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halogen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93" name="Group 6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0366363"/>
              </p:ext>
            </p:extLst>
          </p:nvPr>
        </p:nvGraphicFramePr>
        <p:xfrm>
          <a:off x="3127154" y="1271587"/>
          <a:ext cx="4250391" cy="557213"/>
        </p:xfrm>
        <a:graphic>
          <a:graphicData uri="http://schemas.openxmlformats.org/drawingml/2006/table">
            <a:tbl>
              <a:tblPr/>
              <a:tblGrid>
                <a:gridCol w="607644"/>
                <a:gridCol w="607645"/>
                <a:gridCol w="607644"/>
                <a:gridCol w="607645"/>
                <a:gridCol w="607645"/>
                <a:gridCol w="606084"/>
                <a:gridCol w="606084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Ợ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Ấ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86" name="Text Box 394"/>
          <p:cNvSpPr txBox="1">
            <a:spLocks noChangeArrowheads="1"/>
          </p:cNvSpPr>
          <p:nvPr/>
        </p:nvSpPr>
        <p:spPr bwMode="auto">
          <a:xfrm>
            <a:off x="772391" y="5399002"/>
            <a:ext cx="7218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flohidrit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25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078655"/>
              </p:ext>
            </p:extLst>
          </p:nvPr>
        </p:nvGraphicFramePr>
        <p:xfrm>
          <a:off x="1790701" y="1844675"/>
          <a:ext cx="4952998" cy="577850"/>
        </p:xfrm>
        <a:graphic>
          <a:graphicData uri="http://schemas.openxmlformats.org/drawingml/2006/table">
            <a:tbl>
              <a:tblPr/>
              <a:tblGrid>
                <a:gridCol w="618328"/>
                <a:gridCol w="619921"/>
                <a:gridCol w="619922"/>
                <a:gridCol w="619921"/>
                <a:gridCol w="619922"/>
                <a:gridCol w="618328"/>
                <a:gridCol w="618328"/>
                <a:gridCol w="618328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Ủ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33" name="Text Box 441"/>
          <p:cNvSpPr txBox="1">
            <a:spLocks noChangeArrowheads="1"/>
          </p:cNvSpPr>
          <p:nvPr/>
        </p:nvSpPr>
        <p:spPr bwMode="auto">
          <a:xfrm>
            <a:off x="863455" y="5620038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halogen?</a:t>
            </a:r>
          </a:p>
        </p:txBody>
      </p:sp>
      <p:graphicFrame>
        <p:nvGraphicFramePr>
          <p:cNvPr id="8673" name="Group 4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411782"/>
              </p:ext>
            </p:extLst>
          </p:nvPr>
        </p:nvGraphicFramePr>
        <p:xfrm>
          <a:off x="3048000" y="2438399"/>
          <a:ext cx="3733799" cy="518160"/>
        </p:xfrm>
        <a:graphic>
          <a:graphicData uri="http://schemas.openxmlformats.org/drawingml/2006/table">
            <a:tbl>
              <a:tblPr/>
              <a:tblGrid>
                <a:gridCol w="571324"/>
                <a:gridCol w="643816"/>
                <a:gridCol w="643815"/>
                <a:gridCol w="571324"/>
                <a:gridCol w="642161"/>
                <a:gridCol w="661359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674" name="Text Box 482"/>
          <p:cNvSpPr txBox="1">
            <a:spLocks noChangeArrowheads="1"/>
          </p:cNvSpPr>
          <p:nvPr/>
        </p:nvSpPr>
        <p:spPr bwMode="auto">
          <a:xfrm>
            <a:off x="1597746" y="5436542"/>
            <a:ext cx="480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halogen</a:t>
            </a:r>
            <a:r>
              <a:rPr lang="en-US" dirty="0"/>
              <a:t>?</a:t>
            </a:r>
          </a:p>
        </p:txBody>
      </p:sp>
      <p:graphicFrame>
        <p:nvGraphicFramePr>
          <p:cNvPr id="8738" name="Group 5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5348595"/>
              </p:ext>
            </p:extLst>
          </p:nvPr>
        </p:nvGraphicFramePr>
        <p:xfrm>
          <a:off x="1198418" y="2987675"/>
          <a:ext cx="6163234" cy="577850"/>
        </p:xfrm>
        <a:graphic>
          <a:graphicData uri="http://schemas.openxmlformats.org/drawingml/2006/table">
            <a:tbl>
              <a:tblPr/>
              <a:tblGrid>
                <a:gridCol w="627585"/>
                <a:gridCol w="627584"/>
                <a:gridCol w="625971"/>
                <a:gridCol w="627585"/>
                <a:gridCol w="627584"/>
                <a:gridCol w="627585"/>
                <a:gridCol w="627584"/>
                <a:gridCol w="516587"/>
                <a:gridCol w="627585"/>
                <a:gridCol w="627584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Ị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39" name="Text Box 547"/>
          <p:cNvSpPr txBox="1">
            <a:spLocks noChangeArrowheads="1"/>
          </p:cNvSpPr>
          <p:nvPr/>
        </p:nvSpPr>
        <p:spPr bwMode="auto">
          <a:xfrm>
            <a:off x="1676400" y="5511665"/>
            <a:ext cx="4283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74" name="Text Box 582"/>
          <p:cNvSpPr txBox="1">
            <a:spLocks noChangeArrowheads="1"/>
          </p:cNvSpPr>
          <p:nvPr/>
        </p:nvSpPr>
        <p:spPr bwMode="auto">
          <a:xfrm>
            <a:off x="658091" y="56343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91" name="Group 5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754673"/>
              </p:ext>
            </p:extLst>
          </p:nvPr>
        </p:nvGraphicFramePr>
        <p:xfrm>
          <a:off x="3048000" y="4191000"/>
          <a:ext cx="2590801" cy="577850"/>
        </p:xfrm>
        <a:graphic>
          <a:graphicData uri="http://schemas.openxmlformats.org/drawingml/2006/table">
            <a:tbl>
              <a:tblPr/>
              <a:tblGrid>
                <a:gridCol w="647698"/>
                <a:gridCol w="647701"/>
                <a:gridCol w="647701"/>
                <a:gridCol w="647701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39" name="Group 6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196689"/>
              </p:ext>
            </p:extLst>
          </p:nvPr>
        </p:nvGraphicFramePr>
        <p:xfrm>
          <a:off x="152400" y="0"/>
          <a:ext cx="8890146" cy="578550"/>
        </p:xfrm>
        <a:graphic>
          <a:graphicData uri="http://schemas.openxmlformats.org/drawingml/2006/table">
            <a:tbl>
              <a:tblPr/>
              <a:tblGrid>
                <a:gridCol w="987794"/>
                <a:gridCol w="987794"/>
                <a:gridCol w="987794"/>
                <a:gridCol w="987794"/>
                <a:gridCol w="987794"/>
                <a:gridCol w="987794"/>
                <a:gridCol w="987794"/>
                <a:gridCol w="987794"/>
                <a:gridCol w="987794"/>
              </a:tblGrid>
              <a:tr h="57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320901"/>
              </p:ext>
            </p:extLst>
          </p:nvPr>
        </p:nvGraphicFramePr>
        <p:xfrm>
          <a:off x="1790700" y="4800600"/>
          <a:ext cx="4953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25"/>
                <a:gridCol w="619125"/>
                <a:gridCol w="619125"/>
                <a:gridCol w="619125"/>
                <a:gridCol w="619125"/>
                <a:gridCol w="619125"/>
                <a:gridCol w="619125"/>
                <a:gridCol w="61912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Ẩ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8069" y="5572125"/>
            <a:ext cx="57150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4876800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74569">
                <a:schemeClr val="bg1"/>
              </a:gs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4800600"/>
            <a:ext cx="7467600" cy="1828800"/>
            <a:chOff x="1128076" y="4853739"/>
            <a:chExt cx="7087669" cy="1828800"/>
          </a:xfrm>
        </p:grpSpPr>
        <p:sp>
          <p:nvSpPr>
            <p:cNvPr id="8549" name="Text Box 357"/>
            <p:cNvSpPr txBox="1">
              <a:spLocks noChangeArrowheads="1"/>
            </p:cNvSpPr>
            <p:nvPr/>
          </p:nvSpPr>
          <p:spPr bwMode="auto">
            <a:xfrm>
              <a:off x="1128076" y="6032789"/>
              <a:ext cx="57911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Chất</a:t>
              </a:r>
              <a:r>
                <a:rPr lang="en-US" dirty="0" smtClean="0"/>
                <a:t> </a:t>
              </a:r>
              <a:r>
                <a:rPr lang="en-US" dirty="0" err="1" smtClean="0"/>
                <a:t>nào</a:t>
              </a:r>
              <a:r>
                <a:rPr lang="en-US" dirty="0" smtClean="0"/>
                <a:t> </a:t>
              </a:r>
              <a:r>
                <a:rPr lang="en-US" dirty="0" err="1" smtClean="0"/>
                <a:t>gây</a:t>
              </a:r>
              <a:r>
                <a:rPr lang="en-US" dirty="0" smtClean="0"/>
                <a:t> </a:t>
              </a:r>
              <a:r>
                <a:rPr lang="en-US" dirty="0" err="1" smtClean="0"/>
                <a:t>nên</a:t>
              </a:r>
              <a:r>
                <a:rPr lang="en-US" dirty="0" smtClean="0"/>
                <a:t> </a:t>
              </a:r>
              <a:r>
                <a:rPr lang="en-US" dirty="0" err="1" smtClean="0"/>
                <a:t>hiện</a:t>
              </a:r>
              <a:r>
                <a:rPr lang="en-US" dirty="0" smtClean="0"/>
                <a:t> </a:t>
              </a:r>
              <a:r>
                <a:rPr lang="en-US" dirty="0" err="1" smtClean="0"/>
                <a:t>tượng</a:t>
              </a:r>
              <a:r>
                <a:rPr lang="en-US" dirty="0" smtClean="0"/>
                <a:t> </a:t>
              </a:r>
              <a:r>
                <a:rPr lang="en-US" dirty="0" err="1" smtClean="0"/>
                <a:t>này</a:t>
              </a:r>
              <a:r>
                <a:rPr lang="en-US" dirty="0" smtClean="0"/>
                <a:t>? 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92966" y="4853739"/>
              <a:ext cx="2722779" cy="18288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87582" y="76200"/>
            <a:ext cx="5846618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0"/>
            <a:ext cx="2743200" cy="12842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Ô CHỮ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92601" y="3581400"/>
            <a:ext cx="660399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Group 4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411782"/>
              </p:ext>
            </p:extLst>
          </p:nvPr>
        </p:nvGraphicFramePr>
        <p:xfrm>
          <a:off x="1219200" y="3581400"/>
          <a:ext cx="3733799" cy="577850"/>
        </p:xfrm>
        <a:graphic>
          <a:graphicData uri="http://schemas.openxmlformats.org/drawingml/2006/table">
            <a:tbl>
              <a:tblPr/>
              <a:tblGrid>
                <a:gridCol w="571324"/>
                <a:gridCol w="643816"/>
                <a:gridCol w="643815"/>
                <a:gridCol w="571324"/>
                <a:gridCol w="642161"/>
                <a:gridCol w="66135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11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8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520" grpId="0" animBg="1"/>
      <p:bldP spid="8521" grpId="0" animBg="1"/>
      <p:bldP spid="8522" grpId="0" animBg="1"/>
      <p:bldP spid="8523" grpId="0" animBg="1"/>
      <p:bldP spid="8524" grpId="0" animBg="1"/>
      <p:bldP spid="8525" grpId="0" animBg="1"/>
      <p:bldP spid="8526" grpId="0" animBg="1"/>
      <p:bldP spid="8550" grpId="0"/>
      <p:bldP spid="8550" grpId="1"/>
      <p:bldP spid="8586" grpId="0"/>
      <p:bldP spid="8586" grpId="1"/>
      <p:bldP spid="8633" grpId="0"/>
      <p:bldP spid="8633" grpId="1"/>
      <p:bldP spid="8674" grpId="0"/>
      <p:bldP spid="8674" grpId="1"/>
      <p:bldP spid="8739" grpId="0"/>
      <p:bldP spid="8739" grpId="1"/>
      <p:bldP spid="8774" grpId="0"/>
      <p:bldP spid="8774" grpId="1"/>
      <p:bldP spid="3" grpId="0"/>
      <p:bldP spid="3" grpId="1"/>
      <p:bldP spid="5" grpId="0" animBg="1"/>
      <p:bldP spid="8" grpId="0"/>
      <p:bldP spid="8" grpId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0" y="5759450"/>
            <a:ext cx="9144000" cy="109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6600" i="1"/>
          </a:p>
        </p:txBody>
      </p:sp>
      <p:graphicFrame>
        <p:nvGraphicFramePr>
          <p:cNvPr id="10360" name="Group 120"/>
          <p:cNvGraphicFramePr>
            <a:graphicFrameLocks noGrp="1"/>
          </p:cNvGraphicFramePr>
          <p:nvPr>
            <p:ph sz="half" idx="1"/>
          </p:nvPr>
        </p:nvGraphicFramePr>
        <p:xfrm>
          <a:off x="0" y="1189038"/>
          <a:ext cx="8686800" cy="5668964"/>
        </p:xfrm>
        <a:graphic>
          <a:graphicData uri="http://schemas.openxmlformats.org/drawingml/2006/table">
            <a:tbl>
              <a:tblPr/>
              <a:tblGrid>
                <a:gridCol w="877455"/>
                <a:gridCol w="1930400"/>
                <a:gridCol w="1930400"/>
                <a:gridCol w="1930400"/>
                <a:gridCol w="2018145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Với Kim loại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Với khí H</a:t>
                      </a:r>
                      <a:r>
                        <a:rPr kumimoji="0" lang="vi-VN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Với 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990600" y="1722438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Oxi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hóa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được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tất</a:t>
            </a:r>
            <a:r>
              <a:rPr lang="en-US" b="1" dirty="0">
                <a:latin typeface="Times New Roman" pitchFamily="18" charset="0"/>
              </a:rPr>
              <a:t> cả </a:t>
            </a:r>
            <a:r>
              <a:rPr lang="en-US" b="1" dirty="0" err="1">
                <a:latin typeface="Times New Roman" pitchFamily="18" charset="0"/>
              </a:rPr>
              <a:t>kim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loại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muối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florua</a:t>
            </a:r>
            <a:endParaRPr lang="en-US" b="1" dirty="0">
              <a:solidFill>
                <a:srgbClr val="0000CC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971800" y="171450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Oxi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hóa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được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hầu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hết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loại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muối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clorua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cần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đun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nóng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876800" y="1700213"/>
            <a:ext cx="1676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Oxi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hóa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được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nhiều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loại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muối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Bromua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cần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đun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nóng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781800" y="1747838"/>
            <a:ext cx="1828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Oxi hóa được nhiều kim loại </a:t>
            </a:r>
            <a:r>
              <a:rPr lang="en-US" sz="1600" b="1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muối iotua</a:t>
            </a:r>
            <a:r>
              <a:rPr lang="en-US" sz="1600" b="1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chỉ xảy ra khi đun nóng hoặc xúc tác</a:t>
            </a:r>
            <a:endParaRPr lang="en-US" sz="1600" b="1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1066800" y="3152775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Trong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bóng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tối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, t</a:t>
            </a:r>
            <a:r>
              <a:rPr lang="en-US" b="1" baseline="30000" dirty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thấp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(-252</a:t>
            </a:r>
            <a:r>
              <a:rPr lang="en-US" b="1" baseline="30000" dirty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C)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va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̀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nô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̉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mạnh</a:t>
            </a:r>
            <a:endParaRPr lang="en-US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990600" y="449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>
                <a:latin typeface="Times New Roman" pitchFamily="18" charset="0"/>
              </a:rPr>
              <a:t>H</a:t>
            </a:r>
            <a:r>
              <a:rPr lang="de-DE" b="1" baseline="-25000" dirty="0">
                <a:latin typeface="Times New Roman" pitchFamily="18" charset="0"/>
              </a:rPr>
              <a:t>2</a:t>
            </a:r>
            <a:r>
              <a:rPr lang="de-DE" b="1" dirty="0">
                <a:latin typeface="Times New Roman" pitchFamily="18" charset="0"/>
              </a:rPr>
              <a:t> + F</a:t>
            </a:r>
            <a:r>
              <a:rPr lang="de-DE" b="1" baseline="-25000" dirty="0">
                <a:latin typeface="Times New Roman" pitchFamily="18" charset="0"/>
              </a:rPr>
              <a:t>2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b="1" dirty="0">
                <a:latin typeface="Times New Roman" pitchFamily="18" charset="0"/>
              </a:rPr>
              <a:t> 2HF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3048000" y="3200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Cần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chiếu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sáng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phản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ứng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nô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̉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895600" y="44958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b="1" dirty="0">
                <a:latin typeface="Times New Roman" pitchFamily="18" charset="0"/>
              </a:rPr>
              <a:t>H</a:t>
            </a:r>
            <a:r>
              <a:rPr lang="de-DE" sz="1600" b="1" baseline="-25000" dirty="0">
                <a:latin typeface="Times New Roman" pitchFamily="18" charset="0"/>
              </a:rPr>
              <a:t>2</a:t>
            </a:r>
            <a:r>
              <a:rPr lang="de-DE" sz="1600" b="1" dirty="0">
                <a:latin typeface="Times New Roman" pitchFamily="18" charset="0"/>
              </a:rPr>
              <a:t>+ Cl</a:t>
            </a:r>
            <a:r>
              <a:rPr lang="de-DE" sz="1600" b="1" baseline="-25000" dirty="0">
                <a:latin typeface="Times New Roman" pitchFamily="18" charset="0"/>
              </a:rPr>
              <a:t>2</a:t>
            </a:r>
            <a:r>
              <a:rPr lang="de-DE" sz="1600" b="1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sym typeface="Symbol" pitchFamily="18" charset="2"/>
              </a:rPr>
              <a:t>  </a:t>
            </a:r>
            <a:r>
              <a:rPr lang="de-DE" sz="1600" b="1" dirty="0">
                <a:latin typeface="Times New Roman" pitchFamily="18" charset="0"/>
              </a:rPr>
              <a:t>2HCl  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800600" y="3200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Cần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nhiệt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đô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̣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cao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6791325" y="3200400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Cần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nhiệt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đô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̣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cao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hơn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4876800" y="44958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b="1" dirty="0">
                <a:latin typeface="Times New Roman" pitchFamily="18" charset="0"/>
              </a:rPr>
              <a:t>H</a:t>
            </a:r>
            <a:r>
              <a:rPr lang="de-DE" sz="1600" b="1" baseline="-25000" dirty="0">
                <a:latin typeface="Times New Roman" pitchFamily="18" charset="0"/>
              </a:rPr>
              <a:t>2</a:t>
            </a:r>
            <a:r>
              <a:rPr lang="de-DE" sz="1600" b="1" dirty="0">
                <a:latin typeface="Times New Roman" pitchFamily="18" charset="0"/>
              </a:rPr>
              <a:t>+ Br</a:t>
            </a:r>
            <a:r>
              <a:rPr lang="de-DE" sz="1600" b="1" baseline="-25000" dirty="0">
                <a:latin typeface="Times New Roman" pitchFamily="18" charset="0"/>
              </a:rPr>
              <a:t>2</a:t>
            </a:r>
            <a:r>
              <a:rPr lang="de-DE" sz="1600" b="1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sym typeface="Symbol" pitchFamily="18" charset="2"/>
              </a:rPr>
              <a:t>  </a:t>
            </a:r>
            <a:r>
              <a:rPr lang="de-DE" sz="1600" b="1" dirty="0">
                <a:latin typeface="Times New Roman" pitchFamily="18" charset="0"/>
              </a:rPr>
              <a:t>2HBr  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781800" y="449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>
                <a:latin typeface="Times New Roman" pitchFamily="18" charset="0"/>
              </a:rPr>
              <a:t>H</a:t>
            </a:r>
            <a:r>
              <a:rPr lang="de-DE" b="1" baseline="-25000" dirty="0">
                <a:latin typeface="Times New Roman" pitchFamily="18" charset="0"/>
              </a:rPr>
              <a:t>2</a:t>
            </a:r>
            <a:r>
              <a:rPr lang="de-DE" b="1" dirty="0">
                <a:latin typeface="Times New Roman" pitchFamily="18" charset="0"/>
              </a:rPr>
              <a:t>+ I</a:t>
            </a:r>
            <a:r>
              <a:rPr lang="de-DE" b="1" baseline="-25000" dirty="0">
                <a:latin typeface="Times New Roman" pitchFamily="18" charset="0"/>
              </a:rPr>
              <a:t>2  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     </a:t>
            </a:r>
            <a:r>
              <a:rPr lang="de-DE" b="1" dirty="0">
                <a:latin typeface="Times New Roman" pitchFamily="18" charset="0"/>
              </a:rPr>
              <a:t>2HI</a:t>
            </a:r>
            <a:r>
              <a:rPr lang="de-DE" b="1" dirty="0"/>
              <a:t> </a:t>
            </a:r>
            <a:endParaRPr lang="en-US" b="1" dirty="0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3657600" y="4343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</a:rPr>
              <a:t>as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638800" y="43719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t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1143000" y="5005388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Phân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hủy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mãnh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liệt</a:t>
            </a:r>
            <a:r>
              <a:rPr lang="en-US" b="1" dirty="0">
                <a:latin typeface="Times New Roman" pitchFamily="18" charset="0"/>
              </a:rPr>
              <a:t> H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O ở (t</a:t>
            </a:r>
            <a:r>
              <a:rPr lang="en-US" b="1" baseline="30000" dirty="0">
                <a:latin typeface="Times New Roman" pitchFamily="18" charset="0"/>
              </a:rPr>
              <a:t>o</a:t>
            </a:r>
            <a:r>
              <a:rPr lang="en-US" b="1" dirty="0">
                <a:latin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</a:rPr>
              <a:t>thường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3124200" y="508158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Ở </a:t>
            </a:r>
            <a:r>
              <a:rPr lang="en-US" b="1" dirty="0" err="1">
                <a:latin typeface="Times New Roman" pitchFamily="18" charset="0"/>
              </a:rPr>
              <a:t>nhiệt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</a:rPr>
              <a:t>̣ </a:t>
            </a:r>
            <a:r>
              <a:rPr lang="en-US" b="1" dirty="0" err="1">
                <a:latin typeface="Times New Roman" pitchFamily="18" charset="0"/>
              </a:rPr>
              <a:t>thường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029200" y="5062538"/>
            <a:ext cx="160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Ở (t</a:t>
            </a:r>
            <a:r>
              <a:rPr lang="en-US" b="1" baseline="30000" dirty="0">
                <a:latin typeface="Times New Roman" pitchFamily="18" charset="0"/>
              </a:rPr>
              <a:t>o</a:t>
            </a:r>
            <a:r>
              <a:rPr lang="en-US" b="1" dirty="0">
                <a:latin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</a:rPr>
              <a:t>thường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chậm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</a:rPr>
              <a:t> so </a:t>
            </a:r>
            <a:r>
              <a:rPr lang="en-US" b="1" dirty="0" err="1">
                <a:latin typeface="Times New Roman" pitchFamily="18" charset="0"/>
              </a:rPr>
              <a:t>với</a:t>
            </a:r>
            <a:r>
              <a:rPr lang="en-US" b="1" dirty="0">
                <a:latin typeface="Times New Roman" pitchFamily="18" charset="0"/>
              </a:rPr>
              <a:t> Cl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6781800" y="5180013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Hầu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tác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dụng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1066800" y="59483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700" b="1" dirty="0">
                <a:latin typeface="Times New Roman" pitchFamily="18" charset="0"/>
              </a:rPr>
              <a:t>2H</a:t>
            </a:r>
            <a:r>
              <a:rPr lang="de-DE" sz="1700" b="1" baseline="-25000" dirty="0">
                <a:latin typeface="Times New Roman" pitchFamily="18" charset="0"/>
              </a:rPr>
              <a:t>2</a:t>
            </a:r>
            <a:r>
              <a:rPr lang="de-DE" sz="1700" b="1" dirty="0">
                <a:latin typeface="Times New Roman" pitchFamily="18" charset="0"/>
              </a:rPr>
              <a:t>O + 2F</a:t>
            </a:r>
            <a:r>
              <a:rPr lang="de-DE" sz="1700" b="1" baseline="-25000" dirty="0">
                <a:latin typeface="Times New Roman" pitchFamily="18" charset="0"/>
              </a:rPr>
              <a:t>2</a:t>
            </a:r>
            <a:r>
              <a:rPr lang="de-DE" sz="1700" b="1" dirty="0">
                <a:latin typeface="Times New Roman" pitchFamily="18" charset="0"/>
              </a:rPr>
              <a:t> </a:t>
            </a:r>
            <a:r>
              <a:rPr lang="en-US" sz="17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1700" b="1" dirty="0">
                <a:latin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17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1700" b="1" dirty="0">
                <a:latin typeface="Times New Roman" pitchFamily="18" charset="0"/>
              </a:rPr>
              <a:t> 4HF + O</a:t>
            </a:r>
            <a:r>
              <a:rPr lang="de-DE" sz="1700" b="1" baseline="-25000" dirty="0">
                <a:latin typeface="Times New Roman" pitchFamily="18" charset="0"/>
              </a:rPr>
              <a:t>2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2819400" y="6011863"/>
            <a:ext cx="175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b="1" dirty="0">
                <a:latin typeface="Times New Roman" pitchFamily="18" charset="0"/>
              </a:rPr>
              <a:t>H</a:t>
            </a:r>
            <a:r>
              <a:rPr lang="de-DE" sz="1600" b="1" baseline="-25000" dirty="0">
                <a:latin typeface="Times New Roman" pitchFamily="18" charset="0"/>
              </a:rPr>
              <a:t>2</a:t>
            </a:r>
            <a:r>
              <a:rPr lang="de-DE" sz="1600" b="1" dirty="0">
                <a:latin typeface="Times New Roman" pitchFamily="18" charset="0"/>
              </a:rPr>
              <a:t>O + Cl</a:t>
            </a:r>
            <a:r>
              <a:rPr lang="de-DE" sz="1600" b="1" baseline="-25000" dirty="0">
                <a:latin typeface="Times New Roman" pitchFamily="18" charset="0"/>
              </a:rPr>
              <a:t>2   </a:t>
            </a:r>
            <a:endParaRPr lang="de-DE" sz="1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 b="1" dirty="0">
                <a:latin typeface="Times New Roman" pitchFamily="18" charset="0"/>
              </a:rPr>
              <a:t>         HCl + HClO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4514850" y="6061075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H="1">
            <a:off x="4495800" y="6146800"/>
            <a:ext cx="347663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3538538" y="6399213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3562350" y="6484938"/>
            <a:ext cx="347663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4876800" y="6010275"/>
            <a:ext cx="16716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>
                <a:latin typeface="Times New Roman" pitchFamily="18" charset="0"/>
              </a:rPr>
              <a:t>H</a:t>
            </a:r>
            <a:r>
              <a:rPr lang="de-DE" sz="1400" b="1" baseline="-25000" dirty="0">
                <a:latin typeface="Times New Roman" pitchFamily="18" charset="0"/>
              </a:rPr>
              <a:t>2</a:t>
            </a:r>
            <a:r>
              <a:rPr lang="de-DE" sz="1400" b="1" dirty="0">
                <a:latin typeface="Times New Roman" pitchFamily="18" charset="0"/>
              </a:rPr>
              <a:t>O + Br</a:t>
            </a:r>
            <a:r>
              <a:rPr lang="de-DE" sz="1400" b="1" baseline="-25000" dirty="0">
                <a:latin typeface="Times New Roman" pitchFamily="18" charset="0"/>
              </a:rPr>
              <a:t>2   </a:t>
            </a:r>
          </a:p>
          <a:p>
            <a:r>
              <a:rPr lang="de-DE" sz="1400" b="1" dirty="0">
                <a:latin typeface="Times New Roman" pitchFamily="18" charset="0"/>
              </a:rPr>
              <a:t>         </a:t>
            </a:r>
          </a:p>
          <a:p>
            <a:r>
              <a:rPr lang="de-DE" sz="1400" b="1" dirty="0">
                <a:latin typeface="Times New Roman" pitchFamily="18" charset="0"/>
              </a:rPr>
              <a:t>          HBr </a:t>
            </a:r>
            <a:r>
              <a:rPr lang="de-DE" sz="1400" b="1" dirty="0" smtClean="0">
                <a:latin typeface="Times New Roman" pitchFamily="18" charset="0"/>
              </a:rPr>
              <a:t>+ HBrO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324600" y="624205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>
            <a:off x="6334125" y="6327775"/>
            <a:ext cx="347663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5662613" y="6480175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H="1">
            <a:off x="5657850" y="6580188"/>
            <a:ext cx="347663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2738" y="-19050"/>
            <a:ext cx="8488362" cy="4508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Bài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26. LUYỆN TẬP: NHÓM HALOGEN (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Tiết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6687" y="533400"/>
            <a:ext cx="8748713" cy="5334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 u="sng" dirty="0" smtClean="0">
                <a:latin typeface="Times New Roman" pitchFamily="18" charset="0"/>
              </a:rPr>
              <a:t>CÁC  PT  PỨ CHỨNG MINH  TỪ F </a:t>
            </a:r>
            <a:r>
              <a:rPr lang="en-US" sz="2200" b="1" u="sng" dirty="0" smtClean="0">
                <a:latin typeface="Times New Roman" pitchFamily="18" charset="0"/>
                <a:sym typeface="Wingdings" pitchFamily="2" charset="2"/>
              </a:rPr>
              <a:t>I TÍNH OXH  GIẢM DẦN</a:t>
            </a:r>
            <a:endParaRPr lang="en-US" sz="2200" b="1" u="sng" dirty="0">
              <a:latin typeface="Times New Roman" pitchFamily="18" charset="0"/>
            </a:endParaRPr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>
            <a:off x="0" y="1219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28575" y="1404938"/>
            <a:ext cx="519113" cy="3206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300">
                <a:latin typeface="Times New Roman" pitchFamily="18" charset="0"/>
              </a:rPr>
              <a:t>Phản ứng</a:t>
            </a:r>
          </a:p>
        </p:txBody>
      </p:sp>
      <p:graphicFrame>
        <p:nvGraphicFramePr>
          <p:cNvPr id="10431" name="Object 191"/>
          <p:cNvGraphicFramePr>
            <a:graphicFrameLocks noChangeAspect="1"/>
          </p:cNvGraphicFramePr>
          <p:nvPr/>
        </p:nvGraphicFramePr>
        <p:xfrm>
          <a:off x="7620000" y="4495800"/>
          <a:ext cx="304800" cy="304800"/>
        </p:xfrm>
        <a:graphic>
          <a:graphicData uri="http://schemas.openxmlformats.org/presentationml/2006/ole">
            <p:oleObj spid="_x0000_s1026" name="Equation" r:id="rId3" imgW="431640" imgH="228600" progId="Equation.3">
              <p:embed/>
            </p:oleObj>
          </a:graphicData>
        </a:graphic>
      </p:graphicFrame>
      <p:sp>
        <p:nvSpPr>
          <p:cNvPr id="10436" name="Line 196"/>
          <p:cNvSpPr>
            <a:spLocks noChangeShapeType="1"/>
          </p:cNvSpPr>
          <p:nvPr/>
        </p:nvSpPr>
        <p:spPr bwMode="auto">
          <a:xfrm flipH="1">
            <a:off x="7620000" y="474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9" name="Line 199"/>
          <p:cNvSpPr>
            <a:spLocks noChangeShapeType="1"/>
          </p:cNvSpPr>
          <p:nvPr/>
        </p:nvSpPr>
        <p:spPr bwMode="auto">
          <a:xfrm>
            <a:off x="5943600" y="617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0" name="Line 200"/>
          <p:cNvSpPr>
            <a:spLocks noChangeShapeType="1"/>
          </p:cNvSpPr>
          <p:nvPr/>
        </p:nvSpPr>
        <p:spPr bwMode="auto">
          <a:xfrm flipH="1">
            <a:off x="58674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3" name="Line 203"/>
          <p:cNvSpPr>
            <a:spLocks noChangeShapeType="1"/>
          </p:cNvSpPr>
          <p:nvPr/>
        </p:nvSpPr>
        <p:spPr bwMode="auto">
          <a:xfrm>
            <a:off x="38862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" name="Line 205"/>
          <p:cNvSpPr>
            <a:spLocks noChangeShapeType="1"/>
          </p:cNvSpPr>
          <p:nvPr/>
        </p:nvSpPr>
        <p:spPr bwMode="auto">
          <a:xfrm flipH="1">
            <a:off x="38100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362200"/>
            <a:ext cx="43434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1816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 BIẾT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0"/>
            <a:ext cx="8915400" cy="6629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 PHƯƠNG PHÁP HÓA HỌC NHẬN BIẾT CÁC DUNG DỊCH MẤT NHÃN SAU</a:t>
            </a:r>
          </a:p>
          <a:p>
            <a:pPr algn="ctr"/>
            <a:endParaRPr lang="de-DE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KCl, KNO</a:t>
            </a:r>
            <a:r>
              <a:rPr lang="de-DE" sz="3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NaI, HCl, HNO</a:t>
            </a:r>
            <a:r>
              <a:rPr lang="de-DE" sz="3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e-DE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243" y="582706"/>
            <a:ext cx="595955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KCl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NaI, HCl,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de-DE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, KNO</a:t>
            </a:r>
            <a:r>
              <a:rPr lang="de-DE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1518" y="1167481"/>
            <a:ext cx="0" cy="939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36342" y="1195410"/>
            <a:ext cx="2057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QUỲ TÍM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69714" y="2241177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65628" y="2698377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57185" y="2833882"/>
            <a:ext cx="0" cy="628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0490" y="3429000"/>
            <a:ext cx="30480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, KNO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271044" y="3461411"/>
            <a:ext cx="2350994" cy="7430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HCl, HNO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86418" y="4195482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5327" y="4213411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7616" y="5074024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74791" y="5074024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376107" y="5051612"/>
            <a:ext cx="1767893" cy="1407460"/>
            <a:chOff x="7376107" y="5051612"/>
            <a:chExt cx="1767893" cy="140746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349618" y="5051612"/>
              <a:ext cx="0" cy="510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376107" y="5580530"/>
              <a:ext cx="1767893" cy="878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Kh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tượng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de-DE" sz="20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de-DE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6198592" y="4334434"/>
            <a:ext cx="0" cy="2510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50592" y="4285129"/>
            <a:ext cx="0" cy="2510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95400" y="4693024"/>
            <a:ext cx="1278474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793742" y="4670611"/>
            <a:ext cx="1163170" cy="38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6525244" y="2241177"/>
            <a:ext cx="1701726" cy="5782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5945" y="2241177"/>
            <a:ext cx="2199365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-32380"/>
            <a:ext cx="9144000" cy="4895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NHẬN BIẾT </a:t>
            </a:r>
            <a:endParaRPr lang="en-US" sz="28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2921992" y="5074024"/>
            <a:ext cx="1295400" cy="1389530"/>
            <a:chOff x="2921992" y="5074024"/>
            <a:chExt cx="1295400" cy="138953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396118" y="5074024"/>
              <a:ext cx="0" cy="56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921992" y="5656730"/>
              <a:ext cx="1295400" cy="8068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de-DE" sz="2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Vàng đậm</a:t>
              </a:r>
            </a:p>
            <a:p>
              <a:pPr algn="ctr"/>
              <a:r>
                <a:rPr lang="de-DE" sz="2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NaI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048000" y="5775512"/>
              <a:ext cx="0" cy="27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643627" y="5040407"/>
            <a:ext cx="1425155" cy="1405218"/>
            <a:chOff x="5643627" y="5040407"/>
            <a:chExt cx="1425155" cy="14052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311608" y="5040407"/>
              <a:ext cx="0" cy="5065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643627" y="5567083"/>
              <a:ext cx="1425155" cy="8785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Trắng</a:t>
              </a:r>
            </a:p>
            <a:p>
              <a:pPr algn="ctr"/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019800" y="5730689"/>
              <a:ext cx="0" cy="27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0" y="5074024"/>
            <a:ext cx="1295400" cy="1389530"/>
            <a:chOff x="0" y="5074024"/>
            <a:chExt cx="1295400" cy="138953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27295" y="5074024"/>
              <a:ext cx="0" cy="56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0" y="5638800"/>
              <a:ext cx="1295400" cy="8247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de-DE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rắng</a:t>
              </a:r>
            </a:p>
            <a:p>
              <a:pPr algn="ctr"/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NaCl</a:t>
              </a:r>
              <a:endParaRPr lang="en-US" sz="20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47616" y="5730689"/>
              <a:ext cx="0" cy="27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0" y="0"/>
            <a:ext cx="8915400" cy="685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ĐỂ PHÂN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 </a:t>
            </a:r>
            <a:r>
              <a:rPr lang="en-US" sz="3000" b="1" dirty="0" smtClean="0">
                <a:solidFill>
                  <a:srgbClr val="FF0000"/>
                </a:solidFill>
              </a:rPr>
              <a:t>CÁC ION F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000" b="1" dirty="0" smtClean="0">
                <a:solidFill>
                  <a:srgbClr val="FF0000"/>
                </a:solidFill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</a:rPr>
              <a:t>Cl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 , Br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000" b="1" dirty="0" smtClean="0">
                <a:solidFill>
                  <a:srgbClr val="FF0000"/>
                </a:solidFill>
              </a:rPr>
              <a:t> , I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-  </a:t>
            </a:r>
          </a:p>
          <a:p>
            <a:pPr algn="ctr"/>
            <a:r>
              <a:rPr lang="en-US" sz="3000" b="1" baseline="30000" dirty="0" smtClean="0">
                <a:solidFill>
                  <a:srgbClr val="FF0000"/>
                </a:solidFill>
              </a:rPr>
              <a:t>    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800" b="1" u="sng" dirty="0" err="1" smtClean="0">
                <a:sym typeface="Wingdings" pitchFamily="2" charset="2"/>
              </a:rPr>
              <a:t>Dùng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thuốc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thử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là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dd</a:t>
            </a:r>
            <a:r>
              <a:rPr lang="en-US" sz="2800" b="1" u="sng" dirty="0" smtClean="0">
                <a:sym typeface="Wingdings" pitchFamily="2" charset="2"/>
              </a:rPr>
              <a:t> AgNO</a:t>
            </a:r>
            <a:r>
              <a:rPr lang="en-US" sz="2800" b="1" u="sng" baseline="-25000" dirty="0" smtClean="0">
                <a:sym typeface="Wingdings" pitchFamily="2" charset="2"/>
              </a:rPr>
              <a:t>3</a:t>
            </a:r>
          </a:p>
          <a:p>
            <a:pPr algn="ctr"/>
            <a:r>
              <a:rPr lang="en-US" sz="2800" dirty="0" err="1" smtClean="0"/>
              <a:t>NaF</a:t>
            </a:r>
            <a:r>
              <a:rPr lang="en-US" sz="2800" dirty="0" smtClean="0"/>
              <a:t> + AgNO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không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tác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dụng</a:t>
            </a:r>
            <a:endParaRPr lang="en-US" sz="2800" dirty="0" smtClean="0">
              <a:sym typeface="Wingdings" pitchFamily="2" charset="2"/>
            </a:endParaRPr>
          </a:p>
          <a:p>
            <a:pPr algn="ctr"/>
            <a:r>
              <a:rPr lang="en-US" sz="2800" dirty="0" err="1" smtClean="0">
                <a:sym typeface="Wingdings" pitchFamily="2" charset="2"/>
              </a:rPr>
              <a:t>NaCl</a:t>
            </a:r>
            <a:r>
              <a:rPr lang="en-US" sz="2800" dirty="0" smtClean="0">
                <a:sym typeface="Wingdings" pitchFamily="2" charset="2"/>
              </a:rPr>
              <a:t> + AgNO</a:t>
            </a:r>
            <a:r>
              <a:rPr lang="en-US" sz="2800" baseline="-25000" dirty="0" smtClean="0">
                <a:sym typeface="Wingdings" pitchFamily="2" charset="2"/>
              </a:rPr>
              <a:t>3 </a:t>
            </a:r>
            <a:r>
              <a:rPr lang="en-US" sz="2800" dirty="0" smtClean="0">
                <a:sym typeface="Wingdings" pitchFamily="2" charset="2"/>
              </a:rPr>
              <a:t> </a:t>
            </a:r>
            <a:r>
              <a:rPr lang="en-US" sz="2800" dirty="0" err="1" smtClean="0">
                <a:sym typeface="Wingdings" pitchFamily="2" charset="2"/>
              </a:rPr>
              <a:t>AgCl</a:t>
            </a:r>
            <a:r>
              <a:rPr lang="en-US" sz="2800" dirty="0" smtClean="0">
                <a:sym typeface="Wingdings" pitchFamily="2" charset="2"/>
              </a:rPr>
              <a:t> ↓</a:t>
            </a:r>
            <a:r>
              <a:rPr lang="en-US" sz="2800" u="sng" dirty="0" err="1" smtClean="0">
                <a:solidFill>
                  <a:srgbClr val="FF0000"/>
                </a:solidFill>
                <a:sym typeface="Wingdings" pitchFamily="2" charset="2"/>
              </a:rPr>
              <a:t>trắng</a:t>
            </a:r>
            <a:r>
              <a:rPr lang="en-US" sz="2800" dirty="0" smtClean="0">
                <a:sym typeface="Wingdings" pitchFamily="2" charset="2"/>
              </a:rPr>
              <a:t>  + NaNO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</a:p>
          <a:p>
            <a:pPr algn="ctr"/>
            <a:r>
              <a:rPr lang="en-US" sz="2800" dirty="0" err="1" smtClean="0">
                <a:sym typeface="Wingdings" pitchFamily="2" charset="2"/>
              </a:rPr>
              <a:t>NaBr</a:t>
            </a:r>
            <a:r>
              <a:rPr lang="en-US" sz="2800" dirty="0" smtClean="0">
                <a:sym typeface="Wingdings" pitchFamily="2" charset="2"/>
              </a:rPr>
              <a:t> +AgNO</a:t>
            </a:r>
            <a:r>
              <a:rPr lang="en-US" sz="2800" baseline="-25000" dirty="0" smtClean="0">
                <a:sym typeface="Wingdings" pitchFamily="2" charset="2"/>
              </a:rPr>
              <a:t>3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err="1" smtClean="0">
                <a:sym typeface="Wingdings" pitchFamily="2" charset="2"/>
              </a:rPr>
              <a:t>AgBr↓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nhạt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ym typeface="Wingdings" pitchFamily="2" charset="2"/>
              </a:rPr>
              <a:t>+ NaNO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</a:p>
          <a:p>
            <a:pPr algn="ctr"/>
            <a:r>
              <a:rPr lang="en-US" sz="2800" dirty="0" err="1" smtClean="0">
                <a:sym typeface="Wingdings" pitchFamily="2" charset="2"/>
              </a:rPr>
              <a:t>NaI</a:t>
            </a:r>
            <a:r>
              <a:rPr lang="en-US" sz="2800" dirty="0" smtClean="0">
                <a:sym typeface="Wingdings" pitchFamily="2" charset="2"/>
              </a:rPr>
              <a:t> + AgNO</a:t>
            </a:r>
            <a:r>
              <a:rPr lang="en-US" sz="2800" baseline="-25000" dirty="0" smtClean="0">
                <a:sym typeface="Wingdings" pitchFamily="2" charset="2"/>
              </a:rPr>
              <a:t>3 </a:t>
            </a:r>
            <a:r>
              <a:rPr lang="en-US" sz="2800" dirty="0" smtClean="0">
                <a:sym typeface="Wingdings" pitchFamily="2" charset="2"/>
              </a:rPr>
              <a:t> </a:t>
            </a:r>
            <a:r>
              <a:rPr lang="en-US" sz="2800" dirty="0" err="1" smtClean="0">
                <a:sym typeface="Wingdings" pitchFamily="2" charset="2"/>
              </a:rPr>
              <a:t>AgI</a:t>
            </a:r>
            <a:r>
              <a:rPr lang="en-US" sz="2800" dirty="0" smtClean="0">
                <a:sym typeface="Wingdings" pitchFamily="2" charset="2"/>
              </a:rPr>
              <a:t> ↓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đậm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ym typeface="Wingdings" pitchFamily="2" charset="2"/>
              </a:rPr>
              <a:t>+ NaNO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5703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1" grpId="0" animBg="1"/>
      <p:bldP spid="30" grpId="0" animBg="1"/>
      <p:bldP spid="31" grpId="0" animBg="1"/>
      <p:bldP spid="32" grpId="0" animBg="1"/>
      <p:bldP spid="33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9&quot;&gt;&lt;object type=&quot;3&quot; unique_id=&quot;10095&quot;&gt;&lt;property id=&quot;20148&quot; value=&quot;5&quot;/&gt;&lt;property id=&quot;20300&quot; value=&quot;Slide 6&quot;/&gt;&lt;property id=&quot;20307&quot; value=&quot;259&quot;/&gt;&lt;/object&gt;&lt;object type=&quot;3&quot; unique_id=&quot;10098&quot;&gt;&lt;property id=&quot;20148&quot; value=&quot;5&quot;/&gt;&lt;property id=&quot;20300&quot; value=&quot;Slide 9&quot;/&gt;&lt;property id=&quot;20307&quot; value=&quot;265&quot;/&gt;&lt;/object&gt;&lt;object type=&quot;3&quot; unique_id=&quot;10365&quot;&gt;&lt;property id=&quot;20148&quot; value=&quot;5&quot;/&gt;&lt;property id=&quot;20300&quot; value=&quot;Slide 2&quot;/&gt;&lt;property id=&quot;20307&quot; value=&quot;273&quot;/&gt;&lt;/object&gt;&lt;object type=&quot;3&quot; unique_id=&quot;10366&quot;&gt;&lt;property id=&quot;20148&quot; value=&quot;5&quot;/&gt;&lt;property id=&quot;20300&quot; value=&quot;Slide 3&quot;/&gt;&lt;property id=&quot;20307&quot; value=&quot;276&quot;/&gt;&lt;/object&gt;&lt;object type=&quot;3&quot; unique_id=&quot;10367&quot;&gt;&lt;property id=&quot;20148&quot; value=&quot;5&quot;/&gt;&lt;property id=&quot;20300&quot; value=&quot;Slide 4&quot;/&gt;&lt;property id=&quot;20307&quot; value=&quot;275&quot;/&gt;&lt;/object&gt;&lt;object type=&quot;3&quot; unique_id=&quot;10368&quot;&gt;&lt;property id=&quot;20148&quot; value=&quot;5&quot;/&gt;&lt;property id=&quot;20300&quot; value=&quot;Slide 5&quot;/&gt;&lt;property id=&quot;20307&quot; value=&quot;277&quot;/&gt;&lt;/object&gt;&lt;object type=&quot;3&quot; unique_id=&quot;10436&quot;&gt;&lt;property id=&quot;20148&quot; value=&quot;5&quot;/&gt;&lt;property id=&quot;20300&quot; value=&quot;Slide 10&quot;/&gt;&lt;property id=&quot;20307&quot; value=&quot;279&quot;/&gt;&lt;/object&gt;&lt;object type=&quot;3&quot; unique_id=&quot;10569&quot;&gt;&lt;property id=&quot;20148&quot; value=&quot;5&quot;/&gt;&lt;property id=&quot;20300&quot; value=&quot;Slide 8&quot;/&gt;&lt;property id=&quot;20307&quot; value=&quot;282&quot;/&gt;&lt;/object&gt;&lt;object type=&quot;3&quot; unique_id=&quot;10601&quot;&gt;&lt;property id=&quot;20148&quot; value=&quot;5&quot;/&gt;&lt;property id=&quot;20300&quot; value=&quot;Slide 1&quot;/&gt;&lt;property id=&quot;20307&quot; value=&quot;283&quot;/&gt;&lt;/object&gt;&lt;object type=&quot;3&quot; unique_id=&quot;10687&quot;&gt;&lt;property id=&quot;20148&quot; value=&quot;5&quot;/&gt;&lt;property id=&quot;20300&quot; value=&quot;Slide 7&quot;/&gt;&lt;property id=&quot;20307&quot; value=&quot;287&quot;/&gt;&lt;/object&gt;&lt;object type=&quot;3&quot; unique_id=&quot;10792&quot;&gt;&lt;property id=&quot;20148&quot; value=&quot;5&quot;/&gt;&lt;property id=&quot;20300&quot; value=&quot;Slide 11&quot;/&gt;&lt;property id=&quot;20307&quot; value=&quot;288&quot;/&gt;&lt;/object&gt;&lt;object type=&quot;3&quot; unique_id=&quot;10793&quot;&gt;&lt;property id=&quot;20148&quot; value=&quot;5&quot;/&gt;&lt;property id=&quot;20300&quot; value=&quot;Slide 12&quot;/&gt;&lt;property id=&quot;20307&quot; value=&quot;289&quot;/&gt;&lt;/object&gt;&lt;object type=&quot;3&quot; unique_id=&quot;10794&quot;&gt;&lt;property id=&quot;20148&quot; value=&quot;5&quot;/&gt;&lt;property id=&quot;20300&quot; value=&quot;Slide 13&quot;/&gt;&lt;property id=&quot;20307&quot; value=&quot;291&quot;/&gt;&lt;/object&gt;&lt;object type=&quot;3&quot; unique_id=&quot;10795&quot;&gt;&lt;property id=&quot;20148&quot; value=&quot;5&quot;/&gt;&lt;property id=&quot;20300&quot; value=&quot;Slide 14&quot;/&gt;&lt;property id=&quot;20307&quot; value=&quot;292&quot;/&gt;&lt;/object&gt;&lt;object type=&quot;3&quot; unique_id=&quot;10796&quot;&gt;&lt;property id=&quot;20148&quot; value=&quot;5&quot;/&gt;&lt;property id=&quot;20300&quot; value=&quot;Slide 15&quot;/&gt;&lt;property id=&quot;20307&quot; value=&quot;290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900</Words>
  <Application>Microsoft Office PowerPoint</Application>
  <PresentationFormat>On-screen Show (4:3)</PresentationFormat>
  <Paragraphs>204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MyNgoc</dc:creator>
  <cp:lastModifiedBy>User</cp:lastModifiedBy>
  <cp:revision>227</cp:revision>
  <dcterms:created xsi:type="dcterms:W3CDTF">2015-01-19T16:48:02Z</dcterms:created>
  <dcterms:modified xsi:type="dcterms:W3CDTF">2018-05-17T14:36:44Z</dcterms:modified>
</cp:coreProperties>
</file>