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8"/>
  </p:notesMasterIdLst>
  <p:sldIdLst>
    <p:sldId id="258" r:id="rId2"/>
    <p:sldId id="259" r:id="rId3"/>
    <p:sldId id="319" r:id="rId4"/>
    <p:sldId id="284" r:id="rId5"/>
    <p:sldId id="313" r:id="rId6"/>
    <p:sldId id="285" r:id="rId7"/>
    <p:sldId id="286" r:id="rId8"/>
    <p:sldId id="290" r:id="rId9"/>
    <p:sldId id="291" r:id="rId10"/>
    <p:sldId id="292" r:id="rId11"/>
    <p:sldId id="295" r:id="rId12"/>
    <p:sldId id="296" r:id="rId13"/>
    <p:sldId id="302" r:id="rId14"/>
    <p:sldId id="314" r:id="rId15"/>
    <p:sldId id="316" r:id="rId16"/>
    <p:sldId id="317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3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863D4-0829-4310-8370-BED3623A841B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63D8-099D-448B-8AAD-E08CD8BA1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71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4A2440-F6B8-47E8-AC33-F1DB3899D714}" type="slidenum">
              <a:rPr lang="en-US">
                <a:latin typeface="DAUL-EQN2" pitchFamily="18" charset="-127"/>
              </a:rPr>
              <a:pPr eaLnBrk="1" hangingPunct="1"/>
              <a:t>10</a:t>
            </a:fld>
            <a:endParaRPr lang="en-US">
              <a:latin typeface="DAUL-EQN2" pitchFamily="18" charset="-127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xmlns="" val="223995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3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13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1032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360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1355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079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56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774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2BD6D5-0099-479A-8C12-987A41284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790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6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761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23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882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861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0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22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39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9AAD-11E3-4289-B3BB-60C10A901CE5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37A18B0-CEC2-4709-B922-05746F9B7D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951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3.png"/><Relationship Id="rId5" Type="http://schemas.microsoft.com/office/2007/relationships/media" Target="../media/media1.mp4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96686" y="35526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129334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6200" y="2433186"/>
            <a:ext cx="4452257" cy="3150232"/>
            <a:chOff x="1603375" y="3083023"/>
            <a:chExt cx="5940425" cy="3355784"/>
          </a:xfrm>
        </p:grpSpPr>
        <p:grpSp>
          <p:nvGrpSpPr>
            <p:cNvPr id="2" name="Group 1"/>
            <p:cNvGrpSpPr/>
            <p:nvPr/>
          </p:nvGrpSpPr>
          <p:grpSpPr>
            <a:xfrm>
              <a:off x="1603375" y="3083023"/>
              <a:ext cx="5940425" cy="3355784"/>
              <a:chOff x="1603375" y="3083023"/>
              <a:chExt cx="5940425" cy="3355784"/>
            </a:xfrm>
          </p:grpSpPr>
          <p:pic>
            <p:nvPicPr>
              <p:cNvPr id="9" name="Picture 22" descr="mach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375" y="3083023"/>
                <a:ext cx="5940425" cy="2551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3" descr="1chieu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7530" y="4705019"/>
                <a:ext cx="4804756" cy="1294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AutoShape 24"/>
              <p:cNvSpPr>
                <a:spLocks noChangeArrowheads="1"/>
              </p:cNvSpPr>
              <p:nvPr/>
            </p:nvSpPr>
            <p:spPr bwMode="auto">
              <a:xfrm>
                <a:off x="2667000" y="6215748"/>
                <a:ext cx="3232290" cy="223059"/>
              </a:xfrm>
              <a:prstGeom prst="leftArrow">
                <a:avLst>
                  <a:gd name="adj1" fmla="val 50000"/>
                  <a:gd name="adj2" fmla="val 231250"/>
                </a:avLst>
              </a:prstGeom>
              <a:solidFill>
                <a:srgbClr val="FF00FF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b="1">
                    <a:solidFill>
                      <a:srgbClr val="0000FF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3600" b="0" dirty="0">
                    <a:latin typeface=".VnBodoniH" panose="020B7200000000000000" pitchFamily="34" charset="0"/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4360862" y="6096000"/>
              <a:ext cx="28733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thí nghiệm hiện tượng dương cực ta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st="4477" end="37270.7233"/>
                  <p14:bmkLst>
                    <p14:bmk name="Bookmark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04657" y="2829052"/>
            <a:ext cx="4419600" cy="23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102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1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914400" y="123825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DOØNG ÑIEÄN TRONG CHAÁT KHÍ</a:t>
            </a:r>
          </a:p>
        </p:txBody>
      </p:sp>
      <p:sp>
        <p:nvSpPr>
          <p:cNvPr id="19460" name="Oval 6"/>
          <p:cNvSpPr>
            <a:spLocks noChangeArrowheads="1"/>
          </p:cNvSpPr>
          <p:nvPr/>
        </p:nvSpPr>
        <p:spPr bwMode="auto">
          <a:xfrm>
            <a:off x="76200" y="76200"/>
            <a:ext cx="1371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BAØI 15</a:t>
            </a:r>
          </a:p>
        </p:txBody>
      </p:sp>
      <p:sp>
        <p:nvSpPr>
          <p:cNvPr id="19461" name="Text Box 13"/>
          <p:cNvSpPr txBox="1">
            <a:spLocks noChangeArrowheads="1"/>
          </p:cNvSpPr>
          <p:nvPr/>
        </p:nvSpPr>
        <p:spPr bwMode="auto">
          <a:xfrm>
            <a:off x="609600" y="1143000"/>
            <a:ext cx="7772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  <a:latin typeface="Times New Roman" panose="02020603050405020304" pitchFamily="18" charset="0"/>
              </a:rPr>
              <a:t>III. BẢN CHẤT DÒNG ĐIỆN TRONG CHẤT KHÍ</a:t>
            </a:r>
          </a:p>
        </p:txBody>
      </p:sp>
      <p:sp>
        <p:nvSpPr>
          <p:cNvPr id="19462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769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1. Sự ion hoá chất khí </a:t>
            </a: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tác nhân ion hoá</a:t>
            </a:r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1447800" y="2438400"/>
            <a:ext cx="6858000" cy="528638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Quá trình ion hóa do tác nhân ion hóa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1371600" y="3429000"/>
            <a:ext cx="7010400" cy="528638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Ban đầu chất khí gồm các phân tử trung hòa</a:t>
            </a:r>
            <a:endParaRPr lang="vi-VN" sz="2800" b="1">
              <a:latin typeface="Times New Roman" panose="02020603050405020304" pitchFamily="18" charset="0"/>
            </a:endParaRPr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1371600" y="4343400"/>
            <a:ext cx="7010400" cy="955675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Tác nhân ion hóa biến phân tử trung hòa thành ion dương và electron</a:t>
            </a:r>
            <a:endParaRPr lang="vi-VN" sz="2800" b="1">
              <a:latin typeface="Times New Roman" panose="02020603050405020304" pitchFamily="18" charset="0"/>
            </a:endParaRPr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1371600" y="5715000"/>
            <a:ext cx="7010400" cy="955675"/>
          </a:xfrm>
          <a:prstGeom prst="rect">
            <a:avLst/>
          </a:prstGeom>
          <a:solidFill>
            <a:srgbClr val="00CCFF"/>
          </a:solidFill>
          <a:ln w="9525" algn="ctr">
            <a:solidFill>
              <a:srgbClr val="EF77E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Electron kết hợp với phân tử trung hòa thành ion âm</a:t>
            </a:r>
            <a:endParaRPr lang="vi-VN" sz="2800" b="1">
              <a:latin typeface="Times New Roman" panose="02020603050405020304" pitchFamily="18" charset="0"/>
            </a:endParaRPr>
          </a:p>
        </p:txBody>
      </p:sp>
      <p:sp>
        <p:nvSpPr>
          <p:cNvPr id="73748" name="AutoShape 20"/>
          <p:cNvSpPr>
            <a:spLocks noChangeArrowheads="1"/>
          </p:cNvSpPr>
          <p:nvPr/>
        </p:nvSpPr>
        <p:spPr bwMode="auto">
          <a:xfrm>
            <a:off x="4114800" y="29718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49" name="AutoShape 21"/>
          <p:cNvSpPr>
            <a:spLocks noChangeArrowheads="1"/>
          </p:cNvSpPr>
          <p:nvPr/>
        </p:nvSpPr>
        <p:spPr bwMode="auto">
          <a:xfrm>
            <a:off x="4114800" y="3886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3750" name="AutoShape 22"/>
          <p:cNvSpPr>
            <a:spLocks noChangeArrowheads="1"/>
          </p:cNvSpPr>
          <p:nvPr/>
        </p:nvSpPr>
        <p:spPr bwMode="auto">
          <a:xfrm>
            <a:off x="4114800" y="52578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7FB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85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4" grpId="0" animBg="1"/>
      <p:bldP spid="73745" grpId="0" animBg="1"/>
      <p:bldP spid="73746" grpId="0" animBg="1"/>
      <p:bldP spid="73747" grpId="0" animBg="1"/>
      <p:bldP spid="73748" grpId="0" animBg="1"/>
      <p:bldP spid="73749" grpId="0" animBg="1"/>
      <p:bldP spid="737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810000" y="5334000"/>
            <a:ext cx="1295400" cy="1219200"/>
            <a:chOff x="2496" y="3276"/>
            <a:chExt cx="576" cy="804"/>
          </a:xfrm>
        </p:grpSpPr>
        <p:sp>
          <p:nvSpPr>
            <p:cNvPr id="22553" name="AutoShape 3"/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3188" name="Oval 4"/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2557" name="Freeform 5"/>
            <p:cNvSpPr>
              <a:spLocks/>
            </p:cNvSpPr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58" name="Oval 6"/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59" name="Freeform 7"/>
            <p:cNvSpPr>
              <a:spLocks/>
            </p:cNvSpPr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60" name="Freeform 8"/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61" name="Oval 9"/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62" name="Freeform 10"/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63" name="Freeform 11"/>
            <p:cNvSpPr>
              <a:spLocks/>
            </p:cNvSpPr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64" name="Freeform 12"/>
            <p:cNvSpPr>
              <a:spLocks/>
            </p:cNvSpPr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2531" name="Rectangle 13" descr="Wide upward diagonal"/>
          <p:cNvSpPr>
            <a:spLocks noChangeArrowheads="1"/>
          </p:cNvSpPr>
          <p:nvPr/>
        </p:nvSpPr>
        <p:spPr bwMode="auto">
          <a:xfrm>
            <a:off x="2305050" y="947738"/>
            <a:ext cx="541338" cy="454977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6699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ea typeface="新細明體" panose="02020500000000000000" pitchFamily="18" charset="-120"/>
            </a:endParaRPr>
          </a:p>
        </p:txBody>
      </p:sp>
      <p:sp>
        <p:nvSpPr>
          <p:cNvPr id="22532" name="Rectangle 14" descr="Wide upward diagonal"/>
          <p:cNvSpPr>
            <a:spLocks noChangeArrowheads="1"/>
          </p:cNvSpPr>
          <p:nvPr/>
        </p:nvSpPr>
        <p:spPr bwMode="auto">
          <a:xfrm>
            <a:off x="6153150" y="914400"/>
            <a:ext cx="541338" cy="4549775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6699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3219450" y="1535113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4819650" y="1154113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4972050" y="4267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76850" y="2068513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3219450" y="3821113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2538" name="Line 21"/>
          <p:cNvSpPr>
            <a:spLocks noChangeShapeType="1"/>
          </p:cNvSpPr>
          <p:nvPr/>
        </p:nvSpPr>
        <p:spPr bwMode="auto">
          <a:xfrm>
            <a:off x="1009650" y="32877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22"/>
          <p:cNvSpPr>
            <a:spLocks noChangeShapeType="1"/>
          </p:cNvSpPr>
          <p:nvPr/>
        </p:nvSpPr>
        <p:spPr bwMode="auto">
          <a:xfrm>
            <a:off x="6705600" y="3363913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7" name="AutoShape 23"/>
          <p:cNvSpPr>
            <a:spLocks noChangeArrowheads="1"/>
          </p:cNvSpPr>
          <p:nvPr/>
        </p:nvSpPr>
        <p:spPr bwMode="auto">
          <a:xfrm>
            <a:off x="3067050" y="11541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08" name="AutoShape 24"/>
          <p:cNvSpPr>
            <a:spLocks noChangeArrowheads="1"/>
          </p:cNvSpPr>
          <p:nvPr/>
        </p:nvSpPr>
        <p:spPr bwMode="auto">
          <a:xfrm>
            <a:off x="4514850" y="37449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09" name="AutoShape 25"/>
          <p:cNvSpPr>
            <a:spLocks noChangeArrowheads="1"/>
          </p:cNvSpPr>
          <p:nvPr/>
        </p:nvSpPr>
        <p:spPr bwMode="auto">
          <a:xfrm>
            <a:off x="4667250" y="18399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10" name="AutoShape 26"/>
          <p:cNvSpPr>
            <a:spLocks noChangeArrowheads="1"/>
          </p:cNvSpPr>
          <p:nvPr/>
        </p:nvSpPr>
        <p:spPr bwMode="auto">
          <a:xfrm>
            <a:off x="3219450" y="30591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11" name="AutoShape 27"/>
          <p:cNvSpPr>
            <a:spLocks noChangeArrowheads="1"/>
          </p:cNvSpPr>
          <p:nvPr/>
        </p:nvSpPr>
        <p:spPr bwMode="auto">
          <a:xfrm>
            <a:off x="3752850" y="26019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12" name="AutoShape 28"/>
          <p:cNvSpPr>
            <a:spLocks noChangeArrowheads="1"/>
          </p:cNvSpPr>
          <p:nvPr/>
        </p:nvSpPr>
        <p:spPr bwMode="auto">
          <a:xfrm>
            <a:off x="3371850" y="4811713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5048250" y="3124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4895850" y="37338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057650" y="1295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5505450" y="3810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3600450" y="3124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4133850" y="48006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3219" name="Text Box 35"/>
          <p:cNvSpPr txBox="1">
            <a:spLocks noChangeArrowheads="1"/>
          </p:cNvSpPr>
          <p:nvPr/>
        </p:nvSpPr>
        <p:spPr bwMode="auto">
          <a:xfrm>
            <a:off x="2590800" y="381000"/>
            <a:ext cx="4038600" cy="376238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04230"/>
                </a:solidFill>
                <a:latin typeface="Verdana" panose="020B0604030504040204" pitchFamily="34" charset="0"/>
              </a:rPr>
              <a:t>KHI CHƯA CÓ ĐIỆN TRƯỜNG</a:t>
            </a:r>
            <a:endParaRPr lang="en-GB" b="1">
              <a:solidFill>
                <a:srgbClr val="F0423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177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48148E-6 C 0.02448 0.01204 0.04896 0.02454 0.04722 0.04236 C 0.04549 0.05995 -0.01042 0.07245 -0.01007 0.10625 C -0.00972 0.13981 0.04896 0.19792 0.04948 0.24444 C 0.05017 0.29097 0.02153 0.33819 -0.00677 0.38565 " pathEditMode="relative" rAng="0" ptsTypes="aaaaA">
                                      <p:cBhvr>
                                        <p:cTn id="11" dur="50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928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2894 C -0.04219 0.04074 -0.06979 0.05255 -0.07708 0.08171 C -0.08438 0.11088 -0.07361 0.18588 -0.05833 0.20394 C -0.04306 0.22199 -0.00556 0.18125 0.01458 0.19005 C 0.03472 0.19884 0.04861 0.22778 0.0625 0.25671 " pathEditMode="relative" rAng="0" ptsTypes="aaaaA">
                                      <p:cBhvr>
                                        <p:cTn id="13" dur="5000" fill="hold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138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43 -0.05718 C -0.10538 -0.08403 -0.10833 -0.11088 -0.09201 -0.14607 C -0.07569 -0.18125 -0.01284 -0.23496 -0.00451 -0.26829 C 0.00382 -0.30162 -0.01909 -0.32385 -0.04201 -0.34607 " pathEditMode="relative" rAng="0" ptsTypes="aaaA">
                                      <p:cBhvr>
                                        <p:cTn id="15" dur="5000" fill="hold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144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1007 0.0125 -0.02014 0.025 -0.01666 0.05 C -0.01319 0.075 0.0066 0.1412 0.02084 0.15 C 0.03507 0.1588 0.05191 0.13079 0.06875 0.10278 " pathEditMode="relative" ptsTypes="aaaA">
                                      <p:cBhvr>
                                        <p:cTn id="17" dur="5000" fill="hold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59259E-6 C -0.01684 0.0213 -0.03368 0.04259 -0.03958 0.075 C -0.04548 0.10741 -0.04045 0.15093 -0.03541 0.19445 " pathEditMode="relative" ptsTypes="aaA">
                                      <p:cBhvr>
                                        <p:cTn id="19" dur="5000" fill="hold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03704E-6 C 0.0118 -0.02337 0.02361 -0.04675 0.04791 -0.04166 C 0.07222 -0.03657 0.10902 -0.003 0.14583 0.03056 " pathEditMode="relative" ptsTypes="aaA">
                                      <p:cBhvr>
                                        <p:cTn id="21" dur="5000" fill="hold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2.22222E-6 C 0.02448 -0.01922 0.04098 -0.0382 0.02986 -0.06042 C 0.01875 -0.08264 -0.01979 -0.1081 -0.05833 -0.13334 " pathEditMode="relative" rAng="0" ptsTypes="aaA">
                                      <p:cBhvr>
                                        <p:cTn id="23" dur="5000" fill="hold"/>
                                        <p:tgtEl>
                                          <p:spTgt spid="93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-6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C -0.01649 0.03009 -0.03298 0.06018 -0.02291 0.06944 C -0.01284 0.0787 0.05486 0.07546 0.06042 0.05555 C 0.06598 0.03564 0.02882 -0.01945 0.01042 -0.05 C -0.00798 -0.08056 -0.02899 -0.10417 -0.05 -0.12778 " pathEditMode="relative" ptsTypes="aaaaA">
                                      <p:cBhvr>
                                        <p:cTn id="25" dur="30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7.40741E-7 C -0.02482 0.0206 -0.04965 0.0412 -0.02708 0.07222 C -0.00451 0.10324 0.06545 0.14467 0.13542 0.18611 " pathEditMode="relative" ptsTypes="aaA">
                                      <p:cBhvr>
                                        <p:cTn id="27" dur="5000" fill="hold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48148E-6 C -0.01666 0.00602 -0.03333 0.01204 -0.05625 0.00278 C -0.07916 -0.00648 -0.11527 -0.03287 -0.1375 -0.05555 C -0.15972 -0.07824 -0.17465 -0.10579 -0.18958 -0.13333 " pathEditMode="relative" ptsTypes="aaaA">
                                      <p:cBhvr>
                                        <p:cTn id="29" dur="5000" fill="hold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C -0.0052 -0.01088 -0.01041 -0.02176 -0.00833 -0.04167 C -0.00625 -0.06158 -0.00833 -0.1125 0.0125 -0.11945 C 0.03334 -0.12639 0.09653 -0.10648 0.11667 -0.08333 C 0.13681 -0.06019 0.14271 0.0088 0.13334 0.01944 C 0.12396 0.03009 0.07361 -0.01296 0.06042 -0.01945 " pathEditMode="relative" ptsTypes="aaaaaA">
                                      <p:cBhvr>
                                        <p:cTn id="31" dur="5000" fill="hold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132 0.02407 -0.02639 0.04814 -0.0125 0.07777 C 0.00139 0.1074 0.05208 0.15324 0.08333 0.17777 C 0.11458 0.20231 0.16041 0.20648 0.175 0.225 C 0.18958 0.24352 0.18021 0.2662 0.17083 0.28889 " pathEditMode="relative" ptsTypes="aaaaA">
                                      <p:cBhvr>
                                        <p:cTn id="33" dur="5000" fill="hold"/>
                                        <p:tgtEl>
                                          <p:spTgt spid="93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C -0.01267 0.02847 -0.02534 0.05694 -0.02291 0.08055 C -0.02048 0.10416 0.03195 0.14027 0.01459 0.14166 C -0.00277 0.14305 -0.10138 0.11296 -0.12708 0.08889 C -0.15277 0.06481 -0.13784 0.01435 -0.13958 -0.00278 " pathEditMode="relative" ptsTypes="aaaaA">
                                      <p:cBhvr>
                                        <p:cTn id="35" dur="3000" fill="hold"/>
                                        <p:tgtEl>
                                          <p:spTgt spid="932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18519E-6 C -0.03003 0.03842 -0.06007 0.07685 -0.05833 0.1111 C -0.05659 0.14536 0.01146 0.17453 0.01042 0.20555 C 0.00938 0.23657 -0.0276 0.26689 -0.06458 0.29722 " pathEditMode="relative" ptsTypes="aaaA">
                                      <p:cBhvr>
                                        <p:cTn id="37" dur="2000" fill="hold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-4.44444E-6 C 0.0224 0.03149 0.05451 0.0632 0.02969 0.08172 C 0.00486 0.10024 -0.07674 0.10556 -0.15833 0.11112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6" y="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2.22222E-6 C 0.01528 -0.01898 0.02535 -0.03797 0.025 -0.0581 C 0.02465 -0.07847 0.01771 -0.10972 0.00365 -0.12153 C -0.01024 -0.13334 -0.03437 -0.13148 -0.05833 -0.1294 " pathEditMode="relative" rAng="0" ptsTypes="aaaA">
                                      <p:cBhvr>
                                        <p:cTn id="41" dur="2000" fill="hold"/>
                                        <p:tgtEl>
                                          <p:spTgt spid="93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6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22222E-6 C 0.0007 -0.02245 0.00174 -0.04491 -0.00711 -0.0618 C -0.0158 -0.0787 -0.03889 -0.08078 -0.05243 -0.10139 C -0.06614 -0.12199 -0.07673 -0.17037 -0.08871 -0.18518 C -0.10086 -0.2 -0.11909 -0.18935 -0.125 -0.19028 " pathEditMode="relative" rAng="0" ptsTypes="aaaaA">
                                      <p:cBhvr>
                                        <p:cTn id="43" dur="5000" fill="hold"/>
                                        <p:tgtEl>
                                          <p:spTgt spid="93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9" grpId="0" animBg="1"/>
      <p:bldP spid="93201" grpId="0" animBg="1"/>
      <p:bldP spid="93202" grpId="0" animBg="1"/>
      <p:bldP spid="93203" grpId="0" animBg="1"/>
      <p:bldP spid="93204" grpId="0" animBg="1"/>
      <p:bldP spid="93207" grpId="0" animBg="1"/>
      <p:bldP spid="93208" grpId="0" animBg="1"/>
      <p:bldP spid="93209" grpId="0" animBg="1"/>
      <p:bldP spid="93210" grpId="0" animBg="1"/>
      <p:bldP spid="93211" grpId="0" animBg="1"/>
      <p:bldP spid="93212" grpId="0" animBg="1"/>
      <p:bldP spid="93213" grpId="0" animBg="1"/>
      <p:bldP spid="93214" grpId="0" animBg="1"/>
      <p:bldP spid="93215" grpId="0" animBg="1"/>
      <p:bldP spid="93216" grpId="0" animBg="1"/>
      <p:bldP spid="93217" grpId="0" animBg="1"/>
      <p:bldP spid="93218" grpId="0" animBg="1"/>
      <p:bldP spid="932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3657600" y="5334000"/>
            <a:ext cx="930275" cy="776288"/>
            <a:chOff x="2496" y="3276"/>
            <a:chExt cx="576" cy="804"/>
          </a:xfrm>
        </p:grpSpPr>
        <p:sp>
          <p:nvSpPr>
            <p:cNvPr id="23587" name="AutoShape 3"/>
            <p:cNvSpPr>
              <a:spLocks noChangeArrowheads="1"/>
            </p:cNvSpPr>
            <p:nvPr/>
          </p:nvSpPr>
          <p:spPr bwMode="auto">
            <a:xfrm>
              <a:off x="2527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94212" name="Oval 4"/>
            <p:cNvSpPr>
              <a:spLocks noChangeArrowheads="1"/>
            </p:cNvSpPr>
            <p:nvPr/>
          </p:nvSpPr>
          <p:spPr bwMode="auto">
            <a:xfrm>
              <a:off x="2604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591" name="Freeform 5"/>
            <p:cNvSpPr>
              <a:spLocks/>
            </p:cNvSpPr>
            <p:nvPr/>
          </p:nvSpPr>
          <p:spPr bwMode="auto">
            <a:xfrm>
              <a:off x="2496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2" name="Oval 6"/>
            <p:cNvSpPr>
              <a:spLocks noChangeArrowheads="1"/>
            </p:cNvSpPr>
            <p:nvPr/>
          </p:nvSpPr>
          <p:spPr bwMode="auto">
            <a:xfrm>
              <a:off x="2686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3" name="Freeform 7"/>
            <p:cNvSpPr>
              <a:spLocks/>
            </p:cNvSpPr>
            <p:nvPr/>
          </p:nvSpPr>
          <p:spPr bwMode="auto">
            <a:xfrm>
              <a:off x="2708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4" name="Freeform 8"/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5" name="Oval 9"/>
            <p:cNvSpPr>
              <a:spLocks noChangeArrowheads="1"/>
            </p:cNvSpPr>
            <p:nvPr/>
          </p:nvSpPr>
          <p:spPr bwMode="auto">
            <a:xfrm>
              <a:off x="2516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6" name="Freeform 10"/>
            <p:cNvSpPr>
              <a:spLocks/>
            </p:cNvSpPr>
            <p:nvPr/>
          </p:nvSpPr>
          <p:spPr bwMode="auto">
            <a:xfrm>
              <a:off x="2714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7" name="Freeform 11"/>
            <p:cNvSpPr>
              <a:spLocks/>
            </p:cNvSpPr>
            <p:nvPr/>
          </p:nvSpPr>
          <p:spPr bwMode="auto">
            <a:xfrm>
              <a:off x="2738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98" name="Freeform 12"/>
            <p:cNvSpPr>
              <a:spLocks/>
            </p:cNvSpPr>
            <p:nvPr/>
          </p:nvSpPr>
          <p:spPr bwMode="auto">
            <a:xfrm>
              <a:off x="2688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3555" name="Rectangle 13" descr="Wide upward diagonal"/>
          <p:cNvSpPr>
            <a:spLocks noChangeArrowheads="1"/>
          </p:cNvSpPr>
          <p:nvPr/>
        </p:nvSpPr>
        <p:spPr bwMode="auto">
          <a:xfrm>
            <a:off x="2286000" y="1389063"/>
            <a:ext cx="471488" cy="3863975"/>
          </a:xfrm>
          <a:prstGeom prst="rect">
            <a:avLst/>
          </a:prstGeom>
          <a:pattFill prst="wdUpDiag">
            <a:fgClr>
              <a:schemeClr val="tx1"/>
            </a:fgClr>
            <a:bgClr>
              <a:srgbClr val="6699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zh-TW" altLang="en-US">
              <a:solidFill>
                <a:srgbClr val="3399FF"/>
              </a:solidFill>
              <a:ea typeface="新細明體" panose="02020500000000000000" pitchFamily="18" charset="-120"/>
            </a:endParaRPr>
          </a:p>
        </p:txBody>
      </p:sp>
      <p:sp>
        <p:nvSpPr>
          <p:cNvPr id="23556" name="Rectangle 14" descr="Wide upward diagonal"/>
          <p:cNvSpPr>
            <a:spLocks noChangeArrowheads="1"/>
          </p:cNvSpPr>
          <p:nvPr/>
        </p:nvSpPr>
        <p:spPr bwMode="auto">
          <a:xfrm>
            <a:off x="6172200" y="1447800"/>
            <a:ext cx="471488" cy="3863975"/>
          </a:xfrm>
          <a:prstGeom prst="rect">
            <a:avLst/>
          </a:prstGeom>
          <a:pattFill prst="wdUpDiag">
            <a:fgClr>
              <a:schemeClr val="tx2"/>
            </a:fgClr>
            <a:bgClr>
              <a:srgbClr val="6699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23" name="Oval 15"/>
          <p:cNvSpPr>
            <a:spLocks noChangeArrowheads="1"/>
          </p:cNvSpPr>
          <p:nvPr/>
        </p:nvSpPr>
        <p:spPr bwMode="auto">
          <a:xfrm>
            <a:off x="3200400" y="1358900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24" name="Oval 16"/>
          <p:cNvSpPr>
            <a:spLocks noChangeArrowheads="1"/>
          </p:cNvSpPr>
          <p:nvPr/>
        </p:nvSpPr>
        <p:spPr bwMode="auto">
          <a:xfrm>
            <a:off x="4267200" y="2501900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4800600" y="977900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4226" name="Oval 18"/>
          <p:cNvSpPr>
            <a:spLocks noChangeArrowheads="1"/>
          </p:cNvSpPr>
          <p:nvPr/>
        </p:nvSpPr>
        <p:spPr bwMode="auto">
          <a:xfrm>
            <a:off x="4953000" y="4090988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5257800" y="1892300"/>
            <a:ext cx="398463" cy="38893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28" name="Oval 20"/>
          <p:cNvSpPr>
            <a:spLocks noChangeArrowheads="1"/>
          </p:cNvSpPr>
          <p:nvPr/>
        </p:nvSpPr>
        <p:spPr bwMode="auto">
          <a:xfrm>
            <a:off x="3200400" y="3644900"/>
            <a:ext cx="398463" cy="388938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057400" y="4953000"/>
            <a:ext cx="5716588" cy="752475"/>
            <a:chOff x="1008" y="2455"/>
            <a:chExt cx="4128" cy="558"/>
          </a:xfrm>
        </p:grpSpPr>
        <p:sp>
          <p:nvSpPr>
            <p:cNvPr id="23585" name="Text Box 22"/>
            <p:cNvSpPr txBox="1">
              <a:spLocks noChangeArrowheads="1"/>
            </p:cNvSpPr>
            <p:nvPr/>
          </p:nvSpPr>
          <p:spPr bwMode="auto">
            <a:xfrm>
              <a:off x="1008" y="2493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>
                  <a:solidFill>
                    <a:srgbClr val="FF0000"/>
                  </a:solidFill>
                  <a:latin typeface="VNI-Times" pitchFamily="2" charset="0"/>
                  <a:ea typeface="新細明體" panose="02020500000000000000" pitchFamily="18" charset="-120"/>
                </a:rPr>
                <a:t>+</a:t>
              </a:r>
            </a:p>
          </p:txBody>
        </p:sp>
        <p:sp>
          <p:nvSpPr>
            <p:cNvPr id="23586" name="Text Box 23"/>
            <p:cNvSpPr txBox="1">
              <a:spLocks noChangeArrowheads="1"/>
            </p:cNvSpPr>
            <p:nvPr/>
          </p:nvSpPr>
          <p:spPr bwMode="auto">
            <a:xfrm>
              <a:off x="4224" y="2455"/>
              <a:ext cx="912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TW" altLang="en-US" sz="4000" b="1">
                  <a:solidFill>
                    <a:srgbClr val="FF0000"/>
                  </a:solidFill>
                  <a:latin typeface="VNI-Times" pitchFamily="2" charset="0"/>
                  <a:ea typeface="新細明體" panose="02020500000000000000" pitchFamily="18" charset="-120"/>
                </a:rPr>
                <a:t>-</a:t>
              </a:r>
            </a:p>
          </p:txBody>
        </p:sp>
      </p:grpSp>
      <p:sp>
        <p:nvSpPr>
          <p:cNvPr id="23564" name="Line 24"/>
          <p:cNvSpPr>
            <a:spLocks noChangeShapeType="1"/>
          </p:cNvSpPr>
          <p:nvPr/>
        </p:nvSpPr>
        <p:spPr bwMode="auto">
          <a:xfrm>
            <a:off x="990600" y="3014663"/>
            <a:ext cx="1371600" cy="47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25"/>
          <p:cNvSpPr>
            <a:spLocks noChangeShapeType="1"/>
          </p:cNvSpPr>
          <p:nvPr/>
        </p:nvSpPr>
        <p:spPr bwMode="auto">
          <a:xfrm flipV="1">
            <a:off x="6615113" y="3121025"/>
            <a:ext cx="1187450" cy="31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4" name="AutoShape 26"/>
          <p:cNvSpPr>
            <a:spLocks noChangeArrowheads="1"/>
          </p:cNvSpPr>
          <p:nvPr/>
        </p:nvSpPr>
        <p:spPr bwMode="auto">
          <a:xfrm>
            <a:off x="4038600" y="847725"/>
            <a:ext cx="131763" cy="138113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35" name="AutoShape 27"/>
          <p:cNvSpPr>
            <a:spLocks noChangeArrowheads="1"/>
          </p:cNvSpPr>
          <p:nvPr/>
        </p:nvSpPr>
        <p:spPr bwMode="auto">
          <a:xfrm>
            <a:off x="4495800" y="3522663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36" name="AutoShape 28"/>
          <p:cNvSpPr>
            <a:spLocks noChangeArrowheads="1"/>
          </p:cNvSpPr>
          <p:nvPr/>
        </p:nvSpPr>
        <p:spPr bwMode="auto">
          <a:xfrm>
            <a:off x="4648200" y="1617663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37" name="AutoShape 29"/>
          <p:cNvSpPr>
            <a:spLocks noChangeArrowheads="1"/>
          </p:cNvSpPr>
          <p:nvPr/>
        </p:nvSpPr>
        <p:spPr bwMode="auto">
          <a:xfrm>
            <a:off x="3200400" y="2836863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38" name="AutoShape 30"/>
          <p:cNvSpPr>
            <a:spLocks noChangeArrowheads="1"/>
          </p:cNvSpPr>
          <p:nvPr/>
        </p:nvSpPr>
        <p:spPr bwMode="auto">
          <a:xfrm>
            <a:off x="3733800" y="2597150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39" name="AutoShape 31"/>
          <p:cNvSpPr>
            <a:spLocks noChangeArrowheads="1"/>
          </p:cNvSpPr>
          <p:nvPr/>
        </p:nvSpPr>
        <p:spPr bwMode="auto">
          <a:xfrm>
            <a:off x="3352800" y="4589463"/>
            <a:ext cx="131763" cy="130175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40" name="Oval 32"/>
          <p:cNvSpPr>
            <a:spLocks noChangeArrowheads="1"/>
          </p:cNvSpPr>
          <p:nvPr/>
        </p:nvSpPr>
        <p:spPr bwMode="auto">
          <a:xfrm>
            <a:off x="5029200" y="2947988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41" name="Oval 33"/>
          <p:cNvSpPr>
            <a:spLocks noChangeArrowheads="1"/>
          </p:cNvSpPr>
          <p:nvPr/>
        </p:nvSpPr>
        <p:spPr bwMode="auto">
          <a:xfrm>
            <a:off x="4038600" y="4471988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4242" name="Freeform 34"/>
          <p:cNvSpPr>
            <a:spLocks/>
          </p:cNvSpPr>
          <p:nvPr/>
        </p:nvSpPr>
        <p:spPr bwMode="auto">
          <a:xfrm>
            <a:off x="990600" y="2970213"/>
            <a:ext cx="2592388" cy="3430587"/>
          </a:xfrm>
          <a:custGeom>
            <a:avLst/>
            <a:gdLst>
              <a:gd name="T0" fmla="*/ 0 w 1872"/>
              <a:gd name="T1" fmla="*/ 0 h 2496"/>
              <a:gd name="T2" fmla="*/ 0 w 1872"/>
              <a:gd name="T3" fmla="*/ 2256 h 2496"/>
              <a:gd name="T4" fmla="*/ 1872 w 1872"/>
              <a:gd name="T5" fmla="*/ 2256 h 2496"/>
              <a:gd name="T6" fmla="*/ 1872 w 1872"/>
              <a:gd name="T7" fmla="*/ 1968 h 2496"/>
              <a:gd name="T8" fmla="*/ 1872 w 1872"/>
              <a:gd name="T9" fmla="*/ 2496 h 2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2"/>
              <a:gd name="T16" fmla="*/ 0 h 2496"/>
              <a:gd name="T17" fmla="*/ 1872 w 1872"/>
              <a:gd name="T18" fmla="*/ 2496 h 2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2" h="2496">
                <a:moveTo>
                  <a:pt x="0" y="0"/>
                </a:moveTo>
                <a:lnTo>
                  <a:pt x="0" y="2256"/>
                </a:lnTo>
                <a:lnTo>
                  <a:pt x="1872" y="2256"/>
                </a:lnTo>
                <a:lnTo>
                  <a:pt x="1872" y="1968"/>
                </a:lnTo>
                <a:lnTo>
                  <a:pt x="1872" y="2496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4243" name="Freeform 35"/>
          <p:cNvSpPr>
            <a:spLocks/>
          </p:cNvSpPr>
          <p:nvPr/>
        </p:nvSpPr>
        <p:spPr bwMode="auto">
          <a:xfrm>
            <a:off x="4648200" y="3108325"/>
            <a:ext cx="3124200" cy="3165475"/>
          </a:xfrm>
          <a:custGeom>
            <a:avLst/>
            <a:gdLst>
              <a:gd name="T0" fmla="*/ 2256 w 2256"/>
              <a:gd name="T1" fmla="*/ 0 h 2304"/>
              <a:gd name="T2" fmla="*/ 2256 w 2256"/>
              <a:gd name="T3" fmla="*/ 2208 h 2304"/>
              <a:gd name="T4" fmla="*/ 0 w 2256"/>
              <a:gd name="T5" fmla="*/ 2208 h 2304"/>
              <a:gd name="T6" fmla="*/ 0 w 2256"/>
              <a:gd name="T7" fmla="*/ 2064 h 2304"/>
              <a:gd name="T8" fmla="*/ 0 w 2256"/>
              <a:gd name="T9" fmla="*/ 2304 h 2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2304"/>
              <a:gd name="T17" fmla="*/ 2256 w 2256"/>
              <a:gd name="T18" fmla="*/ 2304 h 2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2304">
                <a:moveTo>
                  <a:pt x="2256" y="0"/>
                </a:moveTo>
                <a:lnTo>
                  <a:pt x="2256" y="2208"/>
                </a:lnTo>
                <a:lnTo>
                  <a:pt x="0" y="2208"/>
                </a:lnTo>
                <a:lnTo>
                  <a:pt x="0" y="2064"/>
                </a:lnTo>
                <a:lnTo>
                  <a:pt x="0" y="2304"/>
                </a:lnTo>
              </a:path>
            </a:pathLst>
          </a:cu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352800" y="5199063"/>
            <a:ext cx="2725738" cy="709612"/>
            <a:chOff x="2016" y="2880"/>
            <a:chExt cx="1968" cy="526"/>
          </a:xfrm>
        </p:grpSpPr>
        <p:sp>
          <p:nvSpPr>
            <p:cNvPr id="23582" name="Line 37"/>
            <p:cNvSpPr>
              <a:spLocks noChangeShapeType="1"/>
            </p:cNvSpPr>
            <p:nvPr/>
          </p:nvSpPr>
          <p:spPr bwMode="auto">
            <a:xfrm>
              <a:off x="2016" y="2880"/>
              <a:ext cx="1344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Text Box 38"/>
            <p:cNvSpPr txBox="1">
              <a:spLocks noChangeArrowheads="1"/>
            </p:cNvSpPr>
            <p:nvPr/>
          </p:nvSpPr>
          <p:spPr bwMode="auto">
            <a:xfrm>
              <a:off x="3024" y="2976"/>
              <a:ext cx="960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  <p:sp>
          <p:nvSpPr>
            <p:cNvPr id="23584" name="Line 39"/>
            <p:cNvSpPr>
              <a:spLocks noChangeShapeType="1"/>
            </p:cNvSpPr>
            <p:nvPr/>
          </p:nvSpPr>
          <p:spPr bwMode="auto">
            <a:xfrm>
              <a:off x="3036" y="3039"/>
              <a:ext cx="3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48" name="Oval 40"/>
          <p:cNvSpPr>
            <a:spLocks noChangeArrowheads="1"/>
          </p:cNvSpPr>
          <p:nvPr/>
        </p:nvSpPr>
        <p:spPr bwMode="auto">
          <a:xfrm>
            <a:off x="4038600" y="1119188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49" name="Oval 41"/>
          <p:cNvSpPr>
            <a:spLocks noChangeArrowheads="1"/>
          </p:cNvSpPr>
          <p:nvPr/>
        </p:nvSpPr>
        <p:spPr bwMode="auto">
          <a:xfrm>
            <a:off x="5486400" y="3633788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4250" name="Oval 42"/>
          <p:cNvSpPr>
            <a:spLocks noChangeArrowheads="1"/>
          </p:cNvSpPr>
          <p:nvPr/>
        </p:nvSpPr>
        <p:spPr bwMode="auto">
          <a:xfrm>
            <a:off x="3962400" y="3633788"/>
            <a:ext cx="398463" cy="388937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94251" name="Oval 43"/>
          <p:cNvSpPr>
            <a:spLocks noChangeArrowheads="1"/>
          </p:cNvSpPr>
          <p:nvPr/>
        </p:nvSpPr>
        <p:spPr bwMode="auto">
          <a:xfrm>
            <a:off x="3581400" y="1957388"/>
            <a:ext cx="398463" cy="38893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94252" name="Text Box 44"/>
          <p:cNvSpPr txBox="1">
            <a:spLocks noChangeArrowheads="1"/>
          </p:cNvSpPr>
          <p:nvPr/>
        </p:nvSpPr>
        <p:spPr bwMode="auto">
          <a:xfrm>
            <a:off x="2895600" y="381000"/>
            <a:ext cx="3200400" cy="376238"/>
          </a:xfrm>
          <a:prstGeom prst="rect">
            <a:avLst/>
          </a:prstGeom>
          <a:noFill/>
          <a:ln w="9525">
            <a:solidFill>
              <a:srgbClr val="692AA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>
                <a:solidFill>
                  <a:srgbClr val="F04230"/>
                </a:solidFill>
                <a:latin typeface="Verdana" panose="020B0604030504040204" pitchFamily="34" charset="0"/>
              </a:rPr>
              <a:t>KHI CÓ ĐIỆN TRƯỜNG</a:t>
            </a:r>
            <a:endParaRPr lang="en-GB" b="1">
              <a:solidFill>
                <a:srgbClr val="F0423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025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94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1597 0.00949 -0.03194 0.01898 -0.04791 0.01667 C -0.06389 0.01435 -0.0743 -0.01204 -0.09583 -0.01389 C -0.11736 -0.01574 -0.16354 0.00231 -0.17708 0.00555 " pathEditMode="relative" ptsTypes="aaaA">
                                      <p:cBhvr>
                                        <p:cTn id="26" dur="20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038 C 0.00938 0.02431 0.01875 0.02825 0.0375 0.02894 C 0.05625 0.0301 0.09063 0.02593 0.1125 0.0257 C 0.13438 0.0257 0.14445 0.02963 0.16875 0.02871 C 0.19306 0.02732 0.2257 0.02315 0.25834 0.01922 " pathEditMode="relative" rAng="0" ptsTypes="aaaaA">
                                      <p:cBhvr>
                                        <p:cTn id="28" dur="50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-0.00782 0.01759 -0.01563 0.03518 -0.02917 0.03611 C -0.04271 0.03704 -0.07396 0.01018 -0.08125 0.00555 " pathEditMode="relative" ptsTypes="aaA">
                                      <p:cBhvr>
                                        <p:cTn id="30" dur="5000" fill="hold"/>
                                        <p:tgtEl>
                                          <p:spTgt spid="9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0.0125 -0.0162 0.025 -0.0324 0.05417 -0.03889 C 0.08334 -0.04537 0.12917 -0.04213 0.175 -0.03889 " pathEditMode="relative" ptsTypes="aaA">
                                      <p:cBhvr>
                                        <p:cTn id="32" dur="5000" fill="hold"/>
                                        <p:tgtEl>
                                          <p:spTgt spid="94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67362E-19 C -0.0092 0.01111 -0.0184 0.02222 -0.03125 0.02222 C -0.04409 0.02222 -0.06284 -0.00324 -0.07708 -8.67362E-19 C -0.09132 0.00324 -0.10399 0.02245 -0.11666 0.04167 " pathEditMode="relative" ptsTypes="aaaA">
                                      <p:cBhvr>
                                        <p:cTn id="34" dur="2000" fill="hold"/>
                                        <p:tgtEl>
                                          <p:spTgt spid="94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-0.02408 C 0.02899 0.00092 0.0184 0.02592 0.01041 0.0287 C 0.00243 0.03148 0.00382 0.00046 -0.00834 -0.00741 C -0.02049 -0.01528 -0.04757 -0.0213 -0.0625 -0.01852 C -0.07743 -0.01574 -0.08473 0.00648 -0.09792 0.00926 C -0.11111 0.01204 -0.12639 0.00509 -0.14167 -0.00185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94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C -0.00903 0.025 -0.01806 0.05 -0.01458 0.05834 C -0.01111 0.06667 0.01076 0.04908 0.02083 0.05 C 0.0309 0.05093 0.04201 0.06158 0.04583 0.06389 " pathEditMode="relative" ptsTypes="aaaA">
                                      <p:cBhvr>
                                        <p:cTn id="38" dur="5000" fill="hold"/>
                                        <p:tgtEl>
                                          <p:spTgt spid="94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C -0.00486 0.02754 -0.00972 0.05509 -0.03333 0.06666 C -0.05694 0.07824 -0.0993 0.07384 -0.14166 0.06944 " pathEditMode="relative" ptsTypes="aaA">
                                      <p:cBhvr>
                                        <p:cTn id="40" dur="5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2.59259E-6 C -6.66667E-6 2.59259E-6 -0.01667 -0.01805 -0.03334 -0.03611 " pathEditMode="relative" ptsTypes="aA">
                                      <p:cBhvr>
                                        <p:cTn id="42" dur="5000" fill="hold"/>
                                        <p:tgtEl>
                                          <p:spTgt spid="94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3.33333E-6 2.22222E-6 -0.0427 0.0375 -0.08541 0.075 " pathEditMode="relative" ptsTypes="aA">
                                      <p:cBhvr>
                                        <p:cTn id="44" dur="5000" fill="hold"/>
                                        <p:tgtEl>
                                          <p:spTgt spid="94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0158 0.01528 0.0316 0.03055 0.03959 0.03055 C 0.04757 0.03055 0.04775 0.01528 0.04792 2.22222E-6 " pathEditMode="relative" ptsTypes="aaA">
                                      <p:cBhvr>
                                        <p:cTn id="46" dur="5000" fill="hold"/>
                                        <p:tgtEl>
                                          <p:spTgt spid="94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4.81481E-6 C -0.01753 -0.01111 -0.03507 -0.02222 -0.06458 -0.02222 C -0.09409 -0.02222 -0.13559 -0.01111 -0.17708 4.81481E-6 " pathEditMode="relative" ptsTypes="aaA">
                                      <p:cBhvr>
                                        <p:cTn id="48" dur="5000" fill="hold"/>
                                        <p:tgtEl>
                                          <p:spTgt spid="94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5.55556E-6 C 0.01822 0.00925 0.03645 0.01851 0.06041 0.01388 C 0.08437 0.00925 0.12187 -0.02038 0.14374 -0.02778 C 0.16562 -0.03519 0.17864 -0.03288 0.19166 -0.03056 " pathEditMode="relative" ptsTypes="aaaA">
                                      <p:cBhvr>
                                        <p:cTn id="50" dur="5000" fill="hold"/>
                                        <p:tgtEl>
                                          <p:spTgt spid="9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3.33333E-6 C -0.02985 -0.00509 -0.05972 -0.01018 -0.08541 -3.33333E-6 C -0.1111 0.01019 -0.12117 0.05046 -0.15416 0.06111 C -0.18715 0.07176 -0.23524 0.06783 -0.28333 0.06389 " pathEditMode="relative" ptsTypes="aaaA">
                                      <p:cBhvr>
                                        <p:cTn id="52" dur="5000" fill="hold"/>
                                        <p:tgtEl>
                                          <p:spTgt spid="94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3.33333E-6 1.85185E-6 -0.02083 0.01018 -0.04166 0.0206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10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C -0.02708 0.0044 -0.05417 0.00879 -0.075 0.01389 C -0.09583 0.01898 -0.11042 0.02477 -0.125 0.03055 " pathEditMode="relative" ptsTypes="aaA">
                                      <p:cBhvr>
                                        <p:cTn id="56" dur="5000" fill="hold"/>
                                        <p:tgtEl>
                                          <p:spTgt spid="94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3.7037E-7 C -0.00312 -0.01435 -0.00624 -0.0287 -0.01458 -0.03056 C -0.02291 -0.03241 -0.03645 -0.02176 -0.04999 -0.01111 " pathEditMode="relative" ptsTypes="aaA">
                                      <p:cBhvr>
                                        <p:cTn id="58" dur="5000" fill="hold"/>
                                        <p:tgtEl>
                                          <p:spTgt spid="94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C 0.00209 0.03264 0.00417 0.06528 0.01667 0.06945 C 0.02917 0.07361 0.05209 0.04931 0.075 0.025 " pathEditMode="relative" ptsTypes="aaA">
                                      <p:cBhvr>
                                        <p:cTn id="60" dur="5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3" grpId="0" animBg="1"/>
      <p:bldP spid="94224" grpId="0" animBg="1"/>
      <p:bldP spid="94225" grpId="0" animBg="1"/>
      <p:bldP spid="94226" grpId="0" animBg="1"/>
      <p:bldP spid="94227" grpId="0" animBg="1"/>
      <p:bldP spid="94228" grpId="0" animBg="1"/>
      <p:bldP spid="94234" grpId="0" animBg="1"/>
      <p:bldP spid="94235" grpId="0" animBg="1"/>
      <p:bldP spid="94236" grpId="0" animBg="1"/>
      <p:bldP spid="94237" grpId="0" animBg="1"/>
      <p:bldP spid="94238" grpId="0" animBg="1"/>
      <p:bldP spid="94239" grpId="0" animBg="1"/>
      <p:bldP spid="94240" grpId="0" animBg="1"/>
      <p:bldP spid="94241" grpId="0" animBg="1"/>
      <p:bldP spid="94242" grpId="0" animBg="1"/>
      <p:bldP spid="94243" grpId="0" animBg="1"/>
      <p:bldP spid="94248" grpId="0" animBg="1"/>
      <p:bldP spid="94249" grpId="0" animBg="1"/>
      <p:bldP spid="94250" grpId="0" animBg="1"/>
      <p:bldP spid="94251" grpId="0" animBg="1"/>
      <p:bldP spid="942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612900"/>
            <a:ext cx="4572000" cy="762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phụ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U</a:t>
            </a:r>
            <a:r>
              <a:rPr lang="en-US" sz="2800" b="1" dirty="0" smtClean="0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86400" y="2625725"/>
            <a:ext cx="3657600" cy="1981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nhỏ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: I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tăng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U</a:t>
            </a:r>
            <a:endParaRPr lang="en-US" sz="2400" b="1" dirty="0" smtClean="0">
              <a:solidFill>
                <a:schemeClr val="accent2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đủ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: I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giá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trị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bão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hòa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I =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  <a:r>
              <a:rPr lang="en-US" sz="2400" b="1" baseline="-25000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bh</a:t>
            </a:r>
            <a:endParaRPr lang="en-US" sz="24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U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quá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 : I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tăng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nhanh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U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tăng</a:t>
            </a:r>
            <a:endParaRPr lang="en-US" sz="24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>
              <a:solidFill>
                <a:schemeClr val="accent2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-25443" y="2442659"/>
            <a:ext cx="5102392" cy="3285858"/>
            <a:chOff x="144" y="1152"/>
            <a:chExt cx="3409" cy="2270"/>
          </a:xfrm>
        </p:grpSpPr>
        <p:sp>
          <p:nvSpPr>
            <p:cNvPr id="29709" name="Text Box 5"/>
            <p:cNvSpPr txBox="1">
              <a:spLocks noChangeArrowheads="1"/>
            </p:cNvSpPr>
            <p:nvPr/>
          </p:nvSpPr>
          <p:spPr bwMode="auto">
            <a:xfrm>
              <a:off x="2698" y="3083"/>
              <a:ext cx="85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</a:rPr>
                <a:t>    U(V)</a:t>
              </a:r>
            </a:p>
          </p:txBody>
        </p:sp>
        <p:sp>
          <p:nvSpPr>
            <p:cNvPr id="29710" name="Text Box 6"/>
            <p:cNvSpPr txBox="1">
              <a:spLocks noChangeArrowheads="1"/>
            </p:cNvSpPr>
            <p:nvPr/>
          </p:nvSpPr>
          <p:spPr bwMode="auto">
            <a:xfrm>
              <a:off x="144" y="1152"/>
              <a:ext cx="58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latin typeface="Times New Roman" panose="02020603050405020304" pitchFamily="18" charset="0"/>
                </a:rPr>
                <a:t>I(A)</a:t>
              </a:r>
            </a:p>
          </p:txBody>
        </p:sp>
        <p:sp>
          <p:nvSpPr>
            <p:cNvPr id="29711" name="Line 8"/>
            <p:cNvSpPr>
              <a:spLocks noChangeShapeType="1"/>
            </p:cNvSpPr>
            <p:nvPr/>
          </p:nvSpPr>
          <p:spPr bwMode="auto">
            <a:xfrm flipV="1">
              <a:off x="577" y="3086"/>
              <a:ext cx="2549" cy="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9"/>
            <p:cNvSpPr>
              <a:spLocks noChangeShapeType="1"/>
            </p:cNvSpPr>
            <p:nvPr/>
          </p:nvSpPr>
          <p:spPr bwMode="auto">
            <a:xfrm flipV="1">
              <a:off x="577" y="1209"/>
              <a:ext cx="0" cy="18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Freeform 10"/>
            <p:cNvSpPr>
              <a:spLocks/>
            </p:cNvSpPr>
            <p:nvPr/>
          </p:nvSpPr>
          <p:spPr bwMode="auto">
            <a:xfrm>
              <a:off x="577" y="1585"/>
              <a:ext cx="1916" cy="1484"/>
            </a:xfrm>
            <a:custGeom>
              <a:avLst/>
              <a:gdLst>
                <a:gd name="T0" fmla="*/ 0 w 1965"/>
                <a:gd name="T1" fmla="*/ 5773 h 1276"/>
                <a:gd name="T2" fmla="*/ 95 w 1965"/>
                <a:gd name="T3" fmla="*/ 4710 h 1276"/>
                <a:gd name="T4" fmla="*/ 149 w 1965"/>
                <a:gd name="T5" fmla="*/ 4082 h 1276"/>
                <a:gd name="T6" fmla="*/ 194 w 1965"/>
                <a:gd name="T7" fmla="*/ 3608 h 1276"/>
                <a:gd name="T8" fmla="*/ 442 w 1965"/>
                <a:gd name="T9" fmla="*/ 2506 h 1276"/>
                <a:gd name="T10" fmla="*/ 1313 w 1965"/>
                <a:gd name="T11" fmla="*/ 2309 h 1276"/>
                <a:gd name="T12" fmla="*/ 1527 w 1965"/>
                <a:gd name="T13" fmla="*/ 0 h 12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65"/>
                <a:gd name="T22" fmla="*/ 0 h 1276"/>
                <a:gd name="T23" fmla="*/ 1965 w 1965"/>
                <a:gd name="T24" fmla="*/ 1276 h 12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65" h="1276">
                  <a:moveTo>
                    <a:pt x="0" y="1276"/>
                  </a:moveTo>
                  <a:cubicBezTo>
                    <a:pt x="20" y="1236"/>
                    <a:pt x="91" y="1103"/>
                    <a:pt x="123" y="1040"/>
                  </a:cubicBezTo>
                  <a:cubicBezTo>
                    <a:pt x="156" y="978"/>
                    <a:pt x="171" y="942"/>
                    <a:pt x="192" y="901"/>
                  </a:cubicBezTo>
                  <a:cubicBezTo>
                    <a:pt x="213" y="861"/>
                    <a:pt x="200" y="867"/>
                    <a:pt x="249" y="797"/>
                  </a:cubicBezTo>
                  <a:cubicBezTo>
                    <a:pt x="295" y="704"/>
                    <a:pt x="330" y="576"/>
                    <a:pt x="570" y="554"/>
                  </a:cubicBezTo>
                  <a:cubicBezTo>
                    <a:pt x="822" y="542"/>
                    <a:pt x="1463" y="601"/>
                    <a:pt x="1689" y="510"/>
                  </a:cubicBezTo>
                  <a:cubicBezTo>
                    <a:pt x="1921" y="418"/>
                    <a:pt x="1908" y="106"/>
                    <a:pt x="1965" y="0"/>
                  </a:cubicBezTo>
                </a:path>
              </a:pathLst>
            </a:custGeom>
            <a:noFill/>
            <a:ln w="38100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29714" name="Line 11"/>
            <p:cNvSpPr>
              <a:spLocks noChangeShapeType="1"/>
            </p:cNvSpPr>
            <p:nvPr/>
          </p:nvSpPr>
          <p:spPr bwMode="auto">
            <a:xfrm>
              <a:off x="1130" y="2226"/>
              <a:ext cx="0" cy="869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2"/>
            <p:cNvSpPr>
              <a:spLocks noChangeShapeType="1"/>
            </p:cNvSpPr>
            <p:nvPr/>
          </p:nvSpPr>
          <p:spPr bwMode="auto">
            <a:xfrm>
              <a:off x="2096" y="2268"/>
              <a:ext cx="0" cy="82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3"/>
            <p:cNvSpPr>
              <a:spLocks noChangeShapeType="1"/>
            </p:cNvSpPr>
            <p:nvPr/>
          </p:nvSpPr>
          <p:spPr bwMode="auto">
            <a:xfrm flipH="1">
              <a:off x="577" y="2226"/>
              <a:ext cx="553" cy="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Text Box 14"/>
            <p:cNvSpPr txBox="1">
              <a:spLocks noChangeArrowheads="1"/>
            </p:cNvSpPr>
            <p:nvPr/>
          </p:nvSpPr>
          <p:spPr bwMode="auto">
            <a:xfrm>
              <a:off x="989" y="3095"/>
              <a:ext cx="7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latin typeface="Times New Roman" panose="02020603050405020304" pitchFamily="18" charset="0"/>
                </a:rPr>
                <a:t>U</a:t>
              </a:r>
              <a:r>
                <a:rPr lang="en-US" sz="2400" baseline="-25000">
                  <a:latin typeface="Times New Roman" panose="02020603050405020304" pitchFamily="18" charset="0"/>
                </a:rPr>
                <a:t>đủ lớn</a:t>
              </a: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9718" name="Text Box 15"/>
            <p:cNvSpPr txBox="1">
              <a:spLocks noChangeArrowheads="1"/>
            </p:cNvSpPr>
            <p:nvPr/>
          </p:nvSpPr>
          <p:spPr bwMode="auto">
            <a:xfrm>
              <a:off x="1920" y="3095"/>
              <a:ext cx="91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err="1">
                  <a:latin typeface="Times New Roman" panose="02020603050405020304" pitchFamily="18" charset="0"/>
                </a:rPr>
                <a:t>U</a:t>
              </a:r>
              <a:r>
                <a:rPr lang="en-US" sz="2400" baseline="-25000" dirty="0" err="1">
                  <a:latin typeface="Times New Roman" panose="02020603050405020304" pitchFamily="18" charset="0"/>
                </a:rPr>
                <a:t>quá</a:t>
              </a:r>
              <a:r>
                <a:rPr lang="en-US" sz="2400" baseline="-25000" dirty="0">
                  <a:latin typeface="Times New Roman" panose="02020603050405020304" pitchFamily="18" charset="0"/>
                </a:rPr>
                <a:t> </a:t>
              </a:r>
              <a:r>
                <a:rPr lang="en-US" sz="2400" baseline="-25000" dirty="0" err="1">
                  <a:latin typeface="Times New Roman" panose="02020603050405020304" pitchFamily="18" charset="0"/>
                </a:rPr>
                <a:t>lớn</a:t>
              </a:r>
              <a:endParaRPr lang="en-US" sz="2400" baseline="-25000" dirty="0">
                <a:latin typeface="Times New Roman" panose="02020603050405020304" pitchFamily="18" charset="0"/>
              </a:endParaRPr>
            </a:p>
          </p:txBody>
        </p:sp>
        <p:sp>
          <p:nvSpPr>
            <p:cNvPr id="29719" name="Text Box 16"/>
            <p:cNvSpPr txBox="1">
              <a:spLocks noChangeArrowheads="1"/>
            </p:cNvSpPr>
            <p:nvPr/>
          </p:nvSpPr>
          <p:spPr bwMode="auto">
            <a:xfrm>
              <a:off x="201" y="2014"/>
              <a:ext cx="5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</a:rPr>
                <a:t>I</a:t>
              </a:r>
              <a:r>
                <a:rPr lang="en-US" sz="2800" baseline="-25000">
                  <a:latin typeface="Times New Roman" panose="02020603050405020304" pitchFamily="18" charset="0"/>
                </a:rPr>
                <a:t>bh</a:t>
              </a:r>
            </a:p>
          </p:txBody>
        </p:sp>
        <p:sp>
          <p:nvSpPr>
            <p:cNvPr id="29720" name="Text Box 17"/>
            <p:cNvSpPr txBox="1">
              <a:spLocks noChangeArrowheads="1"/>
            </p:cNvSpPr>
            <p:nvPr/>
          </p:nvSpPr>
          <p:spPr bwMode="auto">
            <a:xfrm>
              <a:off x="356" y="3095"/>
              <a:ext cx="22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721" name="Rectangle 18"/>
            <p:cNvSpPr>
              <a:spLocks noChangeArrowheads="1"/>
            </p:cNvSpPr>
            <p:nvPr/>
          </p:nvSpPr>
          <p:spPr bwMode="auto">
            <a:xfrm>
              <a:off x="1072" y="1904"/>
              <a:ext cx="106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a                      b</a:t>
              </a:r>
            </a:p>
          </p:txBody>
        </p:sp>
      </p:grp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3382874" y="2710271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</a:rPr>
              <a:t>c</a:t>
            </a:r>
            <a:endParaRPr lang="vi-VN" sz="2000" b="1" dirty="0">
              <a:latin typeface="Times New Roman" panose="02020603050405020304" pitchFamily="18" charset="0"/>
            </a:endParaRPr>
          </a:p>
        </p:txBody>
      </p:sp>
      <p:sp>
        <p:nvSpPr>
          <p:cNvPr id="29702" name="Oval 21"/>
          <p:cNvSpPr>
            <a:spLocks noChangeArrowheads="1"/>
          </p:cNvSpPr>
          <p:nvPr/>
        </p:nvSpPr>
        <p:spPr bwMode="auto">
          <a:xfrm>
            <a:off x="76200" y="76200"/>
            <a:ext cx="1371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BAØI 15</a:t>
            </a:r>
          </a:p>
        </p:txBody>
      </p:sp>
      <p:sp>
        <p:nvSpPr>
          <p:cNvPr id="29703" name="Text Box 22"/>
          <p:cNvSpPr txBox="1">
            <a:spLocks noChangeArrowheads="1"/>
          </p:cNvSpPr>
          <p:nvPr/>
        </p:nvSpPr>
        <p:spPr bwMode="auto">
          <a:xfrm>
            <a:off x="914400" y="15240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DOØNG ÑIEÄN TRONG CHAÁT KHÍ</a:t>
            </a:r>
          </a:p>
        </p:txBody>
      </p:sp>
      <p:sp>
        <p:nvSpPr>
          <p:cNvPr id="29704" name="Line 2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Text Box 24"/>
          <p:cNvSpPr txBox="1">
            <a:spLocks noChangeArrowheads="1"/>
          </p:cNvSpPr>
          <p:nvPr/>
        </p:nvSpPr>
        <p:spPr bwMode="auto">
          <a:xfrm>
            <a:off x="-25443" y="827114"/>
            <a:ext cx="7772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III. BẢN CHẤT DÒNG ĐIỆN TRONG CHẤT KHÍ</a:t>
            </a:r>
          </a:p>
        </p:txBody>
      </p:sp>
      <p:sp>
        <p:nvSpPr>
          <p:cNvPr id="29706" name="Text Box 25"/>
          <p:cNvSpPr txBox="1">
            <a:spLocks noChangeArrowheads="1"/>
          </p:cNvSpPr>
          <p:nvPr/>
        </p:nvSpPr>
        <p:spPr bwMode="auto">
          <a:xfrm>
            <a:off x="282270" y="1186633"/>
            <a:ext cx="845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350768" y="6016036"/>
            <a:ext cx="61449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tuân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Ôm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7" name="Group 77"/>
          <p:cNvGrpSpPr>
            <a:grpSpLocks/>
          </p:cNvGrpSpPr>
          <p:nvPr/>
        </p:nvGrpSpPr>
        <p:grpSpPr bwMode="auto">
          <a:xfrm>
            <a:off x="4664911" y="2065265"/>
            <a:ext cx="3852864" cy="4213269"/>
            <a:chOff x="3600" y="1104"/>
            <a:chExt cx="1488" cy="1200"/>
          </a:xfrm>
        </p:grpSpPr>
        <p:grpSp>
          <p:nvGrpSpPr>
            <p:cNvPr id="29" name="Group 78"/>
            <p:cNvGrpSpPr>
              <a:grpSpLocks/>
            </p:cNvGrpSpPr>
            <p:nvPr/>
          </p:nvGrpSpPr>
          <p:grpSpPr bwMode="auto">
            <a:xfrm>
              <a:off x="3888" y="1296"/>
              <a:ext cx="1104" cy="720"/>
              <a:chOff x="3264" y="1152"/>
              <a:chExt cx="1296" cy="1056"/>
            </a:xfrm>
          </p:grpSpPr>
          <p:sp>
            <p:nvSpPr>
              <p:cNvPr id="33" name="Line 79"/>
              <p:cNvSpPr>
                <a:spLocks noChangeShapeType="1"/>
              </p:cNvSpPr>
              <p:nvPr/>
            </p:nvSpPr>
            <p:spPr bwMode="auto">
              <a:xfrm flipH="1" flipV="1">
                <a:off x="3264" y="1152"/>
                <a:ext cx="0" cy="10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80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1296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81"/>
              <p:cNvSpPr>
                <a:spLocks noChangeShapeType="1"/>
              </p:cNvSpPr>
              <p:nvPr/>
            </p:nvSpPr>
            <p:spPr bwMode="auto">
              <a:xfrm flipV="1">
                <a:off x="3264" y="1248"/>
                <a:ext cx="960" cy="96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82"/>
            <p:cNvSpPr txBox="1">
              <a:spLocks noChangeArrowheads="1"/>
            </p:cNvSpPr>
            <p:nvPr/>
          </p:nvSpPr>
          <p:spPr bwMode="auto">
            <a:xfrm>
              <a:off x="3648" y="1104"/>
              <a:ext cx="19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vi-VN" sz="2600" b="1">
                  <a:solidFill>
                    <a:srgbClr val="0000FF"/>
                  </a:solidFill>
                  <a:latin typeface="VNI-Times" pitchFamily="2" charset="0"/>
                </a:rPr>
                <a:t>I</a:t>
              </a:r>
            </a:p>
          </p:txBody>
        </p:sp>
        <p:sp>
          <p:nvSpPr>
            <p:cNvPr id="31" name="Text Box 83"/>
            <p:cNvSpPr txBox="1">
              <a:spLocks noChangeArrowheads="1"/>
            </p:cNvSpPr>
            <p:nvPr/>
          </p:nvSpPr>
          <p:spPr bwMode="auto">
            <a:xfrm>
              <a:off x="3600" y="1920"/>
              <a:ext cx="28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vi-VN" sz="2600" b="1">
                  <a:solidFill>
                    <a:srgbClr val="0000FF"/>
                  </a:solidFill>
                  <a:latin typeface="VNI-Times" pitchFamily="2" charset="0"/>
                </a:rPr>
                <a:t>O</a:t>
              </a:r>
            </a:p>
          </p:txBody>
        </p:sp>
        <p:sp>
          <p:nvSpPr>
            <p:cNvPr id="32" name="Text Box 84"/>
            <p:cNvSpPr txBox="1">
              <a:spLocks noChangeArrowheads="1"/>
            </p:cNvSpPr>
            <p:nvPr/>
          </p:nvSpPr>
          <p:spPr bwMode="auto">
            <a:xfrm>
              <a:off x="4896" y="1996"/>
              <a:ext cx="19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anose="05000000000000000000" pitchFamily="2" charset="2"/>
                <a:buChar char="s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  <a:buFontTx/>
                <a:buNone/>
              </a:pPr>
              <a:r>
                <a:rPr lang="en-US" altLang="vi-VN" sz="2600" b="1">
                  <a:solidFill>
                    <a:srgbClr val="0000FF"/>
                  </a:solidFill>
                  <a:latin typeface="VNI-Times" pitchFamily="2" charset="0"/>
                </a:rPr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785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172035" grpId="0" uiExpand="1" build="p"/>
      <p:bldP spid="80916" grpId="0"/>
      <p:bldP spid="809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8265849"/>
              </p:ext>
            </p:extLst>
          </p:nvPr>
        </p:nvGraphicFramePr>
        <p:xfrm>
          <a:off x="333379" y="2515325"/>
          <a:ext cx="8686799" cy="365760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2013857"/>
                <a:gridCol w="1959429"/>
                <a:gridCol w="2155371"/>
                <a:gridCol w="2558142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TRƯỜNG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 LOẠI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ĐIỆN PHÂN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HẠT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66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TẢI ĐIỆN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DẪN ĐIỆN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A500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</a:t>
                      </a:r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NHÂN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A500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HỖ TRỢ</a:t>
                      </a:r>
                      <a:endParaRPr lang="en-US" sz="2400" b="1" dirty="0">
                        <a:solidFill>
                          <a:srgbClr val="A500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6943" y="1057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Times New Roman" panose="02020603050405020304" pitchFamily="18" charset="0"/>
              </a:rPr>
              <a:t>So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sánh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bản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kim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điện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chất</a:t>
            </a:r>
            <a:r>
              <a:rPr lang="en-US" sz="3200" b="1" dirty="0" smtClean="0">
                <a:latin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</a:rPr>
              <a:t>khí</a:t>
            </a:r>
            <a:r>
              <a:rPr lang="en-US" sz="3200" b="1" dirty="0" smtClean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" name="AutoShape 34"/>
          <p:cNvSpPr>
            <a:spLocks noChangeArrowheads="1"/>
          </p:cNvSpPr>
          <p:nvPr/>
        </p:nvSpPr>
        <p:spPr bwMode="auto">
          <a:xfrm>
            <a:off x="3461657" y="152400"/>
            <a:ext cx="2231571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3A1FF"/>
              </a:gs>
              <a:gs pos="50000">
                <a:srgbClr val="FFFFFF"/>
              </a:gs>
              <a:gs pos="100000">
                <a:srgbClr val="43A1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90111" y="3332211"/>
            <a:ext cx="1817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</a:t>
            </a:r>
          </a:p>
          <a:p>
            <a:pPr algn="ctr"/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15186" y="3285232"/>
            <a:ext cx="1839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b="1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2599" y="3293161"/>
            <a:ext cx="2656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ion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</a:t>
            </a:r>
            <a:r>
              <a:rPr lang="en-US" sz="24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9370" y="4468353"/>
            <a:ext cx="237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67898" y="4329854"/>
            <a:ext cx="313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5022" y="4414328"/>
            <a:ext cx="1453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86" y="5371860"/>
            <a:ext cx="2356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0241" y="5372282"/>
            <a:ext cx="1937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endParaRPr lang="en-US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3113" y="5245325"/>
            <a:ext cx="2637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sz="24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endParaRPr lang="en-US" sz="24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2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80140" y="1524572"/>
          <a:ext cx="6792690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  <a:gridCol w="452846"/>
              </a:tblGrid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Ơ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Ự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Ó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À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42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Í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âu 3"/>
          <p:cNvSpPr/>
          <p:nvPr/>
        </p:nvSpPr>
        <p:spPr>
          <a:xfrm>
            <a:off x="1330215" y="2656506"/>
            <a:ext cx="474620" cy="51438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Câu 4"/>
          <p:cNvSpPr/>
          <p:nvPr/>
        </p:nvSpPr>
        <p:spPr>
          <a:xfrm>
            <a:off x="1356342" y="3234179"/>
            <a:ext cx="444162" cy="469001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Câu 5"/>
          <p:cNvSpPr/>
          <p:nvPr/>
        </p:nvSpPr>
        <p:spPr>
          <a:xfrm>
            <a:off x="1356342" y="3764232"/>
            <a:ext cx="444162" cy="47908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Câu 1"/>
          <p:cNvSpPr/>
          <p:nvPr/>
        </p:nvSpPr>
        <p:spPr>
          <a:xfrm>
            <a:off x="1330215" y="1606550"/>
            <a:ext cx="444162" cy="441264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Câu 2"/>
          <p:cNvSpPr/>
          <p:nvPr/>
        </p:nvSpPr>
        <p:spPr>
          <a:xfrm>
            <a:off x="1323683" y="2121735"/>
            <a:ext cx="444162" cy="453870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Câu 6"/>
          <p:cNvSpPr/>
          <p:nvPr/>
        </p:nvSpPr>
        <p:spPr>
          <a:xfrm>
            <a:off x="1356342" y="4306092"/>
            <a:ext cx="444162" cy="479087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1294039" y="5606143"/>
            <a:ext cx="7464425" cy="943656"/>
            <a:chOff x="1294039" y="5606143"/>
            <a:chExt cx="7464425" cy="943656"/>
          </a:xfrm>
        </p:grpSpPr>
        <p:grpSp>
          <p:nvGrpSpPr>
            <p:cNvPr id="13" name="Group 301"/>
            <p:cNvGrpSpPr>
              <a:grpSpLocks/>
            </p:cNvGrpSpPr>
            <p:nvPr/>
          </p:nvGrpSpPr>
          <p:grpSpPr bwMode="auto">
            <a:xfrm>
              <a:off x="1294039" y="5606143"/>
              <a:ext cx="7464425" cy="943656"/>
              <a:chOff x="672" y="1728"/>
              <a:chExt cx="4702" cy="573"/>
            </a:xfrm>
          </p:grpSpPr>
          <p:sp>
            <p:nvSpPr>
              <p:cNvPr id="14" name="AutoShape 302"/>
              <p:cNvSpPr>
                <a:spLocks noChangeArrowheads="1"/>
              </p:cNvSpPr>
              <p:nvPr/>
            </p:nvSpPr>
            <p:spPr bwMode="gray">
              <a:xfrm>
                <a:off x="672" y="1728"/>
                <a:ext cx="4702" cy="573"/>
              </a:xfrm>
              <a:prstGeom prst="roundRect">
                <a:avLst>
                  <a:gd name="adj" fmla="val 10889"/>
                </a:avLst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anchor="ctr"/>
              <a:lstStyle/>
              <a:p>
                <a:r>
                  <a:rPr lang="vi-VN" dirty="0" smtClean="0"/>
                  <a:t>Q</a:t>
                </a:r>
                <a:endParaRPr lang="en-US" dirty="0"/>
              </a:p>
            </p:txBody>
          </p:sp>
          <p:grpSp>
            <p:nvGrpSpPr>
              <p:cNvPr id="16" name="Group 304"/>
              <p:cNvGrpSpPr>
                <a:grpSpLocks/>
              </p:cNvGrpSpPr>
              <p:nvPr/>
            </p:nvGrpSpPr>
            <p:grpSpPr bwMode="auto">
              <a:xfrm>
                <a:off x="729" y="1794"/>
                <a:ext cx="423" cy="414"/>
                <a:chOff x="4176" y="96"/>
                <a:chExt cx="720" cy="758"/>
              </a:xfrm>
            </p:grpSpPr>
            <p:grpSp>
              <p:nvGrpSpPr>
                <p:cNvPr id="17" name="Group 305"/>
                <p:cNvGrpSpPr>
                  <a:grpSpLocks/>
                </p:cNvGrpSpPr>
                <p:nvPr/>
              </p:nvGrpSpPr>
              <p:grpSpPr bwMode="auto">
                <a:xfrm>
                  <a:off x="4176" y="96"/>
                  <a:ext cx="720" cy="758"/>
                  <a:chOff x="884" y="2523"/>
                  <a:chExt cx="862" cy="862"/>
                </a:xfrm>
              </p:grpSpPr>
              <p:sp>
                <p:nvSpPr>
                  <p:cNvPr id="19" name="Oval 306"/>
                  <p:cNvSpPr>
                    <a:spLocks noChangeArrowheads="1"/>
                  </p:cNvSpPr>
                  <p:nvPr/>
                </p:nvSpPr>
                <p:spPr bwMode="gray">
                  <a:xfrm>
                    <a:off x="884" y="2523"/>
                    <a:ext cx="862" cy="8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tint val="0"/>
                          <a:invGamma/>
                        </a:srgbClr>
                      </a:gs>
                      <a:gs pos="50000">
                        <a:srgbClr val="00CC66"/>
                      </a:gs>
                      <a:gs pos="100000">
                        <a:srgbClr val="00CC66">
                          <a:gamma/>
                          <a:tint val="0"/>
                          <a:invGamma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" name="Oval 307"/>
                  <p:cNvSpPr>
                    <a:spLocks noChangeArrowheads="1"/>
                  </p:cNvSpPr>
                  <p:nvPr/>
                </p:nvSpPr>
                <p:spPr bwMode="gray">
                  <a:xfrm>
                    <a:off x="884" y="2523"/>
                    <a:ext cx="862" cy="8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alpha val="32001"/>
                        </a:srgbClr>
                      </a:gs>
                      <a:gs pos="100000">
                        <a:srgbClr val="00CC66">
                          <a:gamma/>
                          <a:shade val="0"/>
                          <a:invGamma/>
                          <a:alpha val="89999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" name="Oval 308"/>
                  <p:cNvSpPr>
                    <a:spLocks noChangeArrowheads="1"/>
                  </p:cNvSpPr>
                  <p:nvPr/>
                </p:nvSpPr>
                <p:spPr bwMode="gray">
                  <a:xfrm>
                    <a:off x="940" y="2579"/>
                    <a:ext cx="750" cy="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shade val="54118"/>
                          <a:invGamma/>
                        </a:srgbClr>
                      </a:gs>
                      <a:gs pos="50000">
                        <a:srgbClr val="00CC66"/>
                      </a:gs>
                      <a:gs pos="100000">
                        <a:srgbClr val="00CC66">
                          <a:gamma/>
                          <a:shade val="54118"/>
                          <a:invGamma/>
                        </a:srgbClr>
                      </a:gs>
                    </a:gsLst>
                    <a:lin ang="189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 309"/>
                  <p:cNvSpPr>
                    <a:spLocks noChangeArrowheads="1"/>
                  </p:cNvSpPr>
                  <p:nvPr/>
                </p:nvSpPr>
                <p:spPr bwMode="gray">
                  <a:xfrm>
                    <a:off x="941" y="2579"/>
                    <a:ext cx="749" cy="750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CC66">
                          <a:gamma/>
                          <a:shade val="63529"/>
                          <a:invGamma/>
                        </a:srgbClr>
                      </a:gs>
                      <a:gs pos="100000">
                        <a:srgbClr val="00CC66">
                          <a:alpha val="0"/>
                        </a:srgbClr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310"/>
                  <p:cNvSpPr>
                    <a:spLocks noChangeArrowheads="1"/>
                  </p:cNvSpPr>
                  <p:nvPr/>
                </p:nvSpPr>
                <p:spPr bwMode="gray">
                  <a:xfrm>
                    <a:off x="981" y="2617"/>
                    <a:ext cx="674" cy="674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311"/>
                  <p:cNvSpPr>
                    <a:spLocks noChangeArrowheads="1"/>
                  </p:cNvSpPr>
                  <p:nvPr/>
                </p:nvSpPr>
                <p:spPr bwMode="gray">
                  <a:xfrm>
                    <a:off x="992" y="2628"/>
                    <a:ext cx="653" cy="65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shade val="46275"/>
                          <a:invGamma/>
                        </a:srgbClr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Oval 312"/>
                  <p:cNvSpPr>
                    <a:spLocks noChangeArrowheads="1"/>
                  </p:cNvSpPr>
                  <p:nvPr/>
                </p:nvSpPr>
                <p:spPr bwMode="gray">
                  <a:xfrm>
                    <a:off x="1000" y="2632"/>
                    <a:ext cx="637" cy="636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alpha val="0"/>
                        </a:srgbClr>
                      </a:gs>
                      <a:gs pos="100000">
                        <a:srgbClr val="C0C0C0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Oval 313"/>
                  <p:cNvSpPr>
                    <a:spLocks noChangeArrowheads="1"/>
                  </p:cNvSpPr>
                  <p:nvPr/>
                </p:nvSpPr>
                <p:spPr bwMode="gray">
                  <a:xfrm>
                    <a:off x="1007" y="2638"/>
                    <a:ext cx="606" cy="59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shade val="79216"/>
                          <a:invGamma/>
                        </a:srgbClr>
                      </a:gs>
                      <a:gs pos="100000">
                        <a:srgbClr val="C0C0C0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Oval 314"/>
                  <p:cNvSpPr>
                    <a:spLocks noChangeArrowheads="1"/>
                  </p:cNvSpPr>
                  <p:nvPr/>
                </p:nvSpPr>
                <p:spPr bwMode="gray">
                  <a:xfrm>
                    <a:off x="1042" y="2655"/>
                    <a:ext cx="539" cy="483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0C0C0">
                          <a:gamma/>
                          <a:tint val="0"/>
                          <a:invGamma/>
                        </a:srgbClr>
                      </a:gs>
                      <a:gs pos="100000">
                        <a:srgbClr val="C0C0C0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91240B29-F687-4F45-9708-019B960494DF}">
                      <a14:hiddenLine xmlns:a14="http://schemas.microsoft.com/office/drawing/2010/main" xmlns="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WordArt 31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402" y="323"/>
                  <a:ext cx="192" cy="312"/>
                </a:xfrm>
                <a:prstGeom prst="rect">
                  <a:avLst/>
                </a:prstGeom>
                <a:scene3d>
                  <a:camera prst="orthographicFront"/>
                  <a:lightRig rig="threePt" dir="t"/>
                </a:scene3d>
                <a:sp3d>
                  <a:bevelT prst="convex"/>
                </a:sp3d>
                <a:extLst>
                  <a:ext uri="{AF507438-7753-43E0-B8FC-AC1667EBCBE1}">
                    <a14:hiddenEffects xmlns:a14="http://schemas.microsoft.com/office/drawing/2010/main" xmlns="">
                      <a:effectLst/>
                    </a14:hiddenEffects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kern="10" dirty="0" smtClean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rPr>
                    <a:t>1</a:t>
                  </a:r>
                  <a:endParaRPr lang="en-US" sz="3600" kern="10" dirty="0">
                    <a:ln w="9525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 Black" panose="020B0A04020102020204" pitchFamily="34" charset="0"/>
                  </a:endParaRPr>
                </a:p>
              </p:txBody>
            </p:sp>
          </p:grpSp>
        </p:grpSp>
        <p:sp>
          <p:nvSpPr>
            <p:cNvPr id="29" name="TextBox 28"/>
            <p:cNvSpPr txBox="1"/>
            <p:nvPr/>
          </p:nvSpPr>
          <p:spPr>
            <a:xfrm>
              <a:off x="2309891" y="5739259"/>
              <a:ext cx="6194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smtClean="0">
                  <a:solidFill>
                    <a:srgbClr val="3333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 trình dẫn điện chỉ tồn tại khi tạo ra hạt tải điện trong chất khí gọi là gì?</a:t>
              </a:r>
              <a:endParaRPr lang="en-US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3341914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788229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245430" y="153650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91745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145995" y="153650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608190" y="153650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60397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517600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968907" y="15299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426108" y="152400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884713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31028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88229" y="262576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256316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99682" y="262576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50989" y="263665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5603196" y="2640985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060399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511706" y="26300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68907" y="2635036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981197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427512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884713" y="372466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331028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85278" y="372466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247473" y="372466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699680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5156883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5608190" y="372899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065391" y="3723044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702631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148946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5606147" y="427799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052462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6506712" y="427799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6968907" y="427799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421114" y="428232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7419318" y="262415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7870625" y="262415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327826" y="2618201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793672" y="20724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4256316" y="20724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691745" y="207736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56883" y="2073380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5609096" y="208451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6064499" y="207871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788229" y="318221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4250422" y="318221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4696737" y="3187149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45995" y="3183181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5608188" y="319406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067445" y="317626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6506966" y="372662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958273" y="372662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7415474" y="3720673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7859748" y="373522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8311055" y="3735228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523083" y="3173606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954181" y="3183237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6495831" y="2072432"/>
            <a:ext cx="435429" cy="523814"/>
          </a:xfrm>
          <a:prstGeom prst="rect">
            <a:avLst/>
          </a:prstGeom>
          <a:solidFill>
            <a:srgbClr val="12E8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49810" y="5607091"/>
            <a:ext cx="7464425" cy="943656"/>
            <a:chOff x="1428152" y="303887"/>
            <a:chExt cx="7464425" cy="943656"/>
          </a:xfrm>
        </p:grpSpPr>
        <p:grpSp>
          <p:nvGrpSpPr>
            <p:cNvPr id="110" name="Group 109"/>
            <p:cNvGrpSpPr/>
            <p:nvPr/>
          </p:nvGrpSpPr>
          <p:grpSpPr>
            <a:xfrm>
              <a:off x="1428152" y="303887"/>
              <a:ext cx="7464425" cy="943656"/>
              <a:chOff x="1294039" y="5606143"/>
              <a:chExt cx="7464425" cy="943656"/>
            </a:xfrm>
          </p:grpSpPr>
          <p:grpSp>
            <p:nvGrpSpPr>
              <p:cNvPr id="111" name="Group 301"/>
              <p:cNvGrpSpPr>
                <a:grpSpLocks/>
              </p:cNvGrpSpPr>
              <p:nvPr/>
            </p:nvGrpSpPr>
            <p:grpSpPr bwMode="auto">
              <a:xfrm>
                <a:off x="1294039" y="5606143"/>
                <a:ext cx="7464425" cy="943656"/>
                <a:chOff x="672" y="1728"/>
                <a:chExt cx="4702" cy="573"/>
              </a:xfrm>
            </p:grpSpPr>
            <p:sp>
              <p:nvSpPr>
                <p:cNvPr id="113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14" name="Group 304"/>
                <p:cNvGrpSpPr>
                  <a:grpSpLocks/>
                </p:cNvGrpSpPr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15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17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6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 xmlns="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2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12" name="TextBox 111"/>
              <p:cNvSpPr txBox="1"/>
              <p:nvPr/>
            </p:nvSpPr>
            <p:spPr>
              <a:xfrm>
                <a:off x="2059013" y="5738706"/>
                <a:ext cx="6194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b="1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  <a:endParaRPr lang="en-US" b="1" dirty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3" name="Picture 2" descr="images457281_T17_set_danh_may_ba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795358" y="389635"/>
              <a:ext cx="968361" cy="7851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" name="Group 3"/>
          <p:cNvGrpSpPr/>
          <p:nvPr/>
        </p:nvGrpSpPr>
        <p:grpSpPr>
          <a:xfrm>
            <a:off x="1294039" y="5598043"/>
            <a:ext cx="7464425" cy="959856"/>
            <a:chOff x="1294041" y="283738"/>
            <a:chExt cx="7464425" cy="959856"/>
          </a:xfrm>
        </p:grpSpPr>
        <p:grpSp>
          <p:nvGrpSpPr>
            <p:cNvPr id="127" name="Group 126"/>
            <p:cNvGrpSpPr/>
            <p:nvPr/>
          </p:nvGrpSpPr>
          <p:grpSpPr>
            <a:xfrm>
              <a:off x="1294041" y="283738"/>
              <a:ext cx="7464425" cy="943656"/>
              <a:chOff x="1294041" y="5606143"/>
              <a:chExt cx="7464425" cy="943656"/>
            </a:xfrm>
          </p:grpSpPr>
          <p:grpSp>
            <p:nvGrpSpPr>
              <p:cNvPr id="129" name="Group 301"/>
              <p:cNvGrpSpPr>
                <a:grpSpLocks/>
              </p:cNvGrpSpPr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31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32" name="Group 304"/>
                <p:cNvGrpSpPr>
                  <a:grpSpLocks/>
                </p:cNvGrpSpPr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33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35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4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 xmlns="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3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30" name="TextBox 129"/>
              <p:cNvSpPr txBox="1"/>
              <p:nvPr/>
            </p:nvSpPr>
            <p:spPr>
              <a:xfrm>
                <a:off x="2059013" y="5738706"/>
                <a:ext cx="61947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Ngọn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lữa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Tia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ngoại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đèn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thủy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ngân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dirty="0" smtClean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9307"/>
            <a:stretch/>
          </p:blipFill>
          <p:spPr>
            <a:xfrm>
              <a:off x="7061447" y="347257"/>
              <a:ext cx="1596602" cy="896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384527" y="5588579"/>
            <a:ext cx="7464425" cy="943656"/>
            <a:chOff x="1438955" y="198275"/>
            <a:chExt cx="7464425" cy="943656"/>
          </a:xfrm>
        </p:grpSpPr>
        <p:grpSp>
          <p:nvGrpSpPr>
            <p:cNvPr id="145" name="Group 144"/>
            <p:cNvGrpSpPr/>
            <p:nvPr/>
          </p:nvGrpSpPr>
          <p:grpSpPr>
            <a:xfrm>
              <a:off x="1438955" y="198275"/>
              <a:ext cx="7464425" cy="943656"/>
              <a:chOff x="1294041" y="5606143"/>
              <a:chExt cx="7464425" cy="943656"/>
            </a:xfrm>
          </p:grpSpPr>
          <p:grpSp>
            <p:nvGrpSpPr>
              <p:cNvPr id="147" name="Group 301"/>
              <p:cNvGrpSpPr>
                <a:grpSpLocks/>
              </p:cNvGrpSpPr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49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50" name="Group 304"/>
                <p:cNvGrpSpPr>
                  <a:grpSpLocks/>
                </p:cNvGrpSpPr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51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53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2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 xmlns="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4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48" name="TextBox 147"/>
              <p:cNvSpPr txBox="1"/>
              <p:nvPr/>
            </p:nvSpPr>
            <p:spPr>
              <a:xfrm>
                <a:off x="2164977" y="5759130"/>
                <a:ext cx="4178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Quá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endParaRPr lang="vi-VN" dirty="0" smtClean="0">
                  <a:solidFill>
                    <a:srgbClr val="4D19E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smtClean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pic>
          <p:nvPicPr>
            <p:cNvPr id="162" name="Picture 7" descr="Lichtbogen_3000_Vol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8642" y="273430"/>
              <a:ext cx="1920429" cy="83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367168" y="5553307"/>
            <a:ext cx="7464425" cy="976990"/>
            <a:chOff x="1438955" y="198275"/>
            <a:chExt cx="7464425" cy="976990"/>
          </a:xfrm>
        </p:grpSpPr>
        <p:grpSp>
          <p:nvGrpSpPr>
            <p:cNvPr id="167" name="Group 166"/>
            <p:cNvGrpSpPr/>
            <p:nvPr/>
          </p:nvGrpSpPr>
          <p:grpSpPr>
            <a:xfrm>
              <a:off x="1438955" y="198275"/>
              <a:ext cx="7464425" cy="976990"/>
              <a:chOff x="1294041" y="5606143"/>
              <a:chExt cx="7464425" cy="976990"/>
            </a:xfrm>
          </p:grpSpPr>
          <p:grpSp>
            <p:nvGrpSpPr>
              <p:cNvPr id="169" name="Group 301"/>
              <p:cNvGrpSpPr>
                <a:grpSpLocks/>
              </p:cNvGrpSpPr>
              <p:nvPr/>
            </p:nvGrpSpPr>
            <p:grpSpPr bwMode="auto">
              <a:xfrm>
                <a:off x="1294041" y="5606143"/>
                <a:ext cx="7464425" cy="943656"/>
                <a:chOff x="672" y="1728"/>
                <a:chExt cx="4702" cy="573"/>
              </a:xfrm>
            </p:grpSpPr>
            <p:sp>
              <p:nvSpPr>
                <p:cNvPr id="171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72" name="Group 304"/>
                <p:cNvGrpSpPr>
                  <a:grpSpLocks/>
                </p:cNvGrpSpPr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73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75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4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 xmlns="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5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sp>
            <p:nvSpPr>
              <p:cNvPr id="170" name="TextBox 169"/>
              <p:cNvSpPr txBox="1"/>
              <p:nvPr/>
            </p:nvSpPr>
            <p:spPr>
              <a:xfrm>
                <a:off x="2164977" y="5659803"/>
                <a:ext cx="45587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dòng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hạt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tải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ngược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điện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 err="1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b="1" dirty="0">
                    <a:solidFill>
                      <a:srgbClr val="4D19E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184" name="Picture 5" descr="TeslaUmbrella1000[1]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089" t="14055" r="8914"/>
            <a:stretch/>
          </p:blipFill>
          <p:spPr bwMode="auto">
            <a:xfrm>
              <a:off x="7585305" y="274768"/>
              <a:ext cx="1173159" cy="79066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1341992" y="5606143"/>
            <a:ext cx="7464425" cy="943656"/>
            <a:chOff x="1449640" y="251812"/>
            <a:chExt cx="7464425" cy="943656"/>
          </a:xfrm>
        </p:grpSpPr>
        <p:grpSp>
          <p:nvGrpSpPr>
            <p:cNvPr id="185" name="Group 184"/>
            <p:cNvGrpSpPr/>
            <p:nvPr/>
          </p:nvGrpSpPr>
          <p:grpSpPr>
            <a:xfrm>
              <a:off x="1449640" y="251812"/>
              <a:ext cx="7464425" cy="943656"/>
              <a:chOff x="1438955" y="198275"/>
              <a:chExt cx="7464425" cy="943656"/>
            </a:xfrm>
          </p:grpSpPr>
          <p:grpSp>
            <p:nvGrpSpPr>
              <p:cNvPr id="188" name="Group 301"/>
              <p:cNvGrpSpPr>
                <a:grpSpLocks/>
              </p:cNvGrpSpPr>
              <p:nvPr/>
            </p:nvGrpSpPr>
            <p:grpSpPr bwMode="auto">
              <a:xfrm>
                <a:off x="1438955" y="198275"/>
                <a:ext cx="7464425" cy="943656"/>
                <a:chOff x="672" y="1728"/>
                <a:chExt cx="4702" cy="573"/>
              </a:xfrm>
            </p:grpSpPr>
            <p:sp>
              <p:nvSpPr>
                <p:cNvPr id="190" name="AutoShape 302"/>
                <p:cNvSpPr>
                  <a:spLocks noChangeArrowheads="1"/>
                </p:cNvSpPr>
                <p:nvPr/>
              </p:nvSpPr>
              <p:spPr bwMode="gray">
                <a:xfrm>
                  <a:off x="672" y="1728"/>
                  <a:ext cx="4702" cy="573"/>
                </a:xfrm>
                <a:prstGeom prst="roundRect">
                  <a:avLst>
                    <a:gd name="adj" fmla="val 10889"/>
                  </a:avLst>
                </a:prstGeom>
                <a:solidFill>
                  <a:schemeClr val="bg1">
                    <a:lumMod val="85000"/>
                  </a:schemeClr>
                </a:solidFill>
                <a:ln w="38100">
                  <a:solidFill>
                    <a:srgbClr val="FFFFFF"/>
                  </a:solidFill>
                  <a:round/>
                  <a:headEnd/>
                  <a:tailEnd/>
                </a:ln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txBody>
                <a:bodyPr wrap="none" anchor="ctr"/>
                <a:lstStyle/>
                <a:p>
                  <a:r>
                    <a:rPr lang="vi-VN" dirty="0" smtClean="0"/>
                    <a:t>Q</a:t>
                  </a:r>
                  <a:endParaRPr lang="en-US" dirty="0"/>
                </a:p>
              </p:txBody>
            </p:sp>
            <p:grpSp>
              <p:nvGrpSpPr>
                <p:cNvPr id="191" name="Group 304"/>
                <p:cNvGrpSpPr>
                  <a:grpSpLocks/>
                </p:cNvGrpSpPr>
                <p:nvPr/>
              </p:nvGrpSpPr>
              <p:grpSpPr bwMode="auto">
                <a:xfrm>
                  <a:off x="729" y="1794"/>
                  <a:ext cx="423" cy="414"/>
                  <a:chOff x="4176" y="96"/>
                  <a:chExt cx="720" cy="758"/>
                </a:xfrm>
              </p:grpSpPr>
              <p:grpSp>
                <p:nvGrpSpPr>
                  <p:cNvPr id="192" name="Group 305"/>
                  <p:cNvGrpSpPr>
                    <a:grpSpLocks/>
                  </p:cNvGrpSpPr>
                  <p:nvPr/>
                </p:nvGrpSpPr>
                <p:grpSpPr bwMode="auto">
                  <a:xfrm>
                    <a:off x="4176" y="96"/>
                    <a:ext cx="720" cy="758"/>
                    <a:chOff x="884" y="2523"/>
                    <a:chExt cx="862" cy="862"/>
                  </a:xfrm>
                </p:grpSpPr>
                <p:sp>
                  <p:nvSpPr>
                    <p:cNvPr id="194" name="Oval 306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tint val="0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tint val="0"/>
                            <a:invGamma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Oval 307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884" y="2523"/>
                      <a:ext cx="862" cy="862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alpha val="32001"/>
                          </a:srgbClr>
                        </a:gs>
                        <a:gs pos="100000">
                          <a:srgbClr val="00CC66">
                            <a:gamma/>
                            <a:shade val="0"/>
                            <a:invGamma/>
                            <a:alpha val="89999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Oval 308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0" y="2579"/>
                      <a:ext cx="750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  <a:gs pos="50000">
                          <a:srgbClr val="00CC66"/>
                        </a:gs>
                        <a:gs pos="100000">
                          <a:srgbClr val="00CC66">
                            <a:gamma/>
                            <a:shade val="54118"/>
                            <a:invGamma/>
                          </a:srgbClr>
                        </a:gs>
                      </a:gsLst>
                      <a:lin ang="189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Oval 309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41" y="2579"/>
                      <a:ext cx="749" cy="750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00CC66">
                            <a:gamma/>
                            <a:shade val="63529"/>
                            <a:invGamma/>
                          </a:srgbClr>
                        </a:gs>
                        <a:gs pos="100000">
                          <a:srgbClr val="00CC66">
                            <a:alpha val="0"/>
                          </a:srgbClr>
                        </a:gs>
                      </a:gsLst>
                      <a:lin ang="27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Oval 310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81" y="2617"/>
                      <a:ext cx="674" cy="674"/>
                    </a:xfrm>
                    <a:prstGeom prst="ellipse">
                      <a:avLst/>
                    </a:prstGeom>
                    <a:solidFill>
                      <a:srgbClr val="33333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38100" algn="ctr">
                          <a:solidFill>
                            <a:schemeClr val="bg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109250" dir="3267739" algn="ctr" rotWithShape="0">
                              <a:srgbClr val="808080">
                                <a:alpha val="50000"/>
                              </a:srgb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Oval 311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992" y="2628"/>
                      <a:ext cx="653" cy="65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46275"/>
                            <a:invGamma/>
                          </a:srgbClr>
                        </a:gs>
                        <a:gs pos="100000">
                          <a:srgbClr val="C0C0C0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Oval 312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0" y="2632"/>
                      <a:ext cx="637" cy="636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alpha val="0"/>
                          </a:srgbClr>
                        </a:gs>
                        <a:gs pos="100000">
                          <a:srgbClr val="C0C0C0">
                            <a:gamma/>
                            <a:tint val="34902"/>
                            <a:invGamma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Oval 313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07" y="2638"/>
                      <a:ext cx="606" cy="595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shade val="79216"/>
                            <a:invGamma/>
                          </a:srgbClr>
                        </a:gs>
                        <a:gs pos="100000">
                          <a:srgbClr val="C0C0C0">
                            <a:alpha val="4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Oval 314"/>
                    <p:cNvSpPr>
                      <a:spLocks noChangeArrowheads="1"/>
                    </p:cNvSpPr>
                    <p:nvPr/>
                  </p:nvSpPr>
                  <p:spPr bwMode="gray">
                    <a:xfrm>
                      <a:off x="1042" y="2655"/>
                      <a:ext cx="539" cy="483"/>
                    </a:xfrm>
                    <a:prstGeom prst="ellipse">
                      <a:avLst/>
                    </a:prstGeom>
                    <a:gradFill rotWithShape="1">
                      <a:gsLst>
                        <a:gs pos="0">
                          <a:srgbClr val="C0C0C0">
                            <a:gamma/>
                            <a:tint val="0"/>
                            <a:invGamma/>
                          </a:srgbClr>
                        </a:gs>
                        <a:gs pos="100000">
                          <a:srgbClr val="C0C0C0">
                            <a:alpha val="38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scene3d>
                      <a:camera prst="orthographicFront"/>
                      <a:lightRig rig="threePt" dir="t"/>
                    </a:scene3d>
                    <a:sp3d>
                      <a:bevelT prst="convex"/>
                    </a:sp3d>
                    <a:extLst>
                      <a:ext uri="{91240B29-F687-4F45-9708-019B960494DF}">
                        <a14:hiddenLine xmlns:a14="http://schemas.microsoft.com/office/drawing/2010/main" xmlns="" w="9525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3" name="WordArt 315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4402" y="323"/>
                    <a:ext cx="192" cy="312"/>
                  </a:xfrm>
                  <a:prstGeom prst="rect">
                    <a:avLst/>
                  </a:prstGeom>
                  <a:scene3d>
                    <a:camera prst="orthographicFront"/>
                    <a:lightRig rig="threePt" dir="t"/>
                  </a:scene3d>
                  <a:sp3d>
                    <a:bevelT prst="convex"/>
                  </a:sp3d>
                  <a:extLst>
                    <a:ext uri="{AF507438-7753-43E0-B8FC-AC1667EBCBE1}">
                      <a14:hiddenEffects xmlns:a14="http://schemas.microsoft.com/office/drawing/2010/main" xmlns="">
                        <a:effectLst/>
                      </a14:hiddenEffects>
                    </a:ext>
                  </a:extLst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vi-VN" sz="3600" kern="10" dirty="0" smtClean="0">
                        <a:ln w="9525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 Black" panose="020B0A04020102020204" pitchFamily="34" charset="0"/>
                      </a:rPr>
                      <a:t>6</a:t>
                    </a:r>
                    <a:endParaRPr lang="en-US" sz="3600" kern="10" dirty="0"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  <a:solidFill>
                        <a:srgbClr val="FF0000"/>
                      </a:solidFill>
                      <a:latin typeface="Arial Black" panose="020B0A04020102020204" pitchFamily="34" charset="0"/>
                    </a:endParaRPr>
                  </a:p>
                </p:txBody>
              </p:sp>
            </p:grpSp>
          </p:grpSp>
          <p:pic>
            <p:nvPicPr>
              <p:cNvPr id="187" name="Picture 5" descr="TeslaUmbrella1000[1]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3089" t="14055" r="8914"/>
              <a:stretch/>
            </p:blipFill>
            <p:spPr bwMode="auto">
              <a:xfrm>
                <a:off x="7756386" y="295464"/>
                <a:ext cx="1064522" cy="79066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" name="Rectangle 27"/>
            <p:cNvSpPr/>
            <p:nvPr/>
          </p:nvSpPr>
          <p:spPr>
            <a:xfrm>
              <a:off x="2229565" y="337856"/>
              <a:ext cx="5605180" cy="685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Môi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trường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nào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chứa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ba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loại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hat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tải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điện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( ion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âm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ion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electron)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điều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kiện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thường</a:t>
              </a:r>
              <a:r>
                <a:rPr lang="en-US" b="1" dirty="0">
                  <a:solidFill>
                    <a:srgbClr val="4D19E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?</a:t>
              </a:r>
              <a:endParaRPr lang="en-US" sz="1400" b="1" dirty="0">
                <a:solidFill>
                  <a:srgbClr val="4D19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3" name="AutoShape 382"/>
          <p:cNvSpPr>
            <a:spLocks noChangeArrowheads="1"/>
          </p:cNvSpPr>
          <p:nvPr/>
        </p:nvSpPr>
        <p:spPr bwMode="auto">
          <a:xfrm>
            <a:off x="2043041" y="106906"/>
            <a:ext cx="6781800" cy="1121229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b="1" u="sng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802594" y="0"/>
            <a:ext cx="7882782" cy="1143000"/>
            <a:chOff x="802594" y="0"/>
            <a:chExt cx="7882782" cy="1143000"/>
          </a:xfrm>
        </p:grpSpPr>
        <p:sp>
          <p:nvSpPr>
            <p:cNvPr id="204" name="Rectangle 383"/>
            <p:cNvSpPr>
              <a:spLocks noChangeArrowheads="1"/>
            </p:cNvSpPr>
            <p:nvPr/>
          </p:nvSpPr>
          <p:spPr bwMode="auto">
            <a:xfrm>
              <a:off x="802594" y="0"/>
              <a:ext cx="7772400" cy="114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b"/>
            <a:lstStyle>
              <a:lvl1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1pPr>
              <a:lvl2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2pPr>
              <a:lvl3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3pPr>
              <a:lvl4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4pPr>
              <a:lvl5pPr algn="l">
                <a:spcBef>
                  <a:spcPct val="0"/>
                </a:spcBef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en-US" sz="5400" b="1" dirty="0" err="1"/>
                <a:t>Trò</a:t>
              </a:r>
              <a:r>
                <a:rPr lang="en-US" sz="5400" b="1" dirty="0"/>
                <a:t> </a:t>
              </a:r>
              <a:r>
                <a:rPr lang="en-US" sz="5400" b="1" dirty="0" err="1"/>
                <a:t>chơi</a:t>
              </a:r>
              <a:r>
                <a:rPr lang="en-US" sz="5400" b="1" dirty="0"/>
                <a:t> ô </a:t>
              </a:r>
              <a:r>
                <a:rPr lang="en-US" sz="5400" b="1" dirty="0" err="1"/>
                <a:t>chữ</a:t>
              </a:r>
              <a:endParaRPr lang="en-US" sz="5400" b="1" dirty="0"/>
            </a:p>
          </p:txBody>
        </p:sp>
        <p:pic>
          <p:nvPicPr>
            <p:cNvPr id="206" name="Picture 2" descr="images457281_T17_set_danh_may_ba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291585" y="389635"/>
              <a:ext cx="1393791" cy="647885"/>
            </a:xfrm>
            <a:prstGeom prst="rect">
              <a:avLst/>
            </a:prstGeom>
          </p:spPr>
        </p:pic>
      </p:grpSp>
      <p:pic>
        <p:nvPicPr>
          <p:cNvPr id="254" name="Picture 6" descr="c_Dandienchatkh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38" y="1524000"/>
            <a:ext cx="1009234" cy="932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0" name="Picture 7" descr="Lichtbogen_3000_Vol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33" y="3697419"/>
            <a:ext cx="1093149" cy="111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3140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2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3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6" fill="hold">
                      <p:stCondLst>
                        <p:cond delay="0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5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2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2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8600" y="110169"/>
            <a:ext cx="9372600" cy="6858000"/>
            <a:chOff x="-228600" y="110169"/>
            <a:chExt cx="9372600" cy="6858000"/>
          </a:xfrm>
        </p:grpSpPr>
        <p:grpSp>
          <p:nvGrpSpPr>
            <p:cNvPr id="2" name="Group 1"/>
            <p:cNvGrpSpPr/>
            <p:nvPr/>
          </p:nvGrpSpPr>
          <p:grpSpPr>
            <a:xfrm>
              <a:off x="-228600" y="110169"/>
              <a:ext cx="9372600" cy="6858000"/>
              <a:chOff x="0" y="1"/>
              <a:chExt cx="9372600" cy="6858000"/>
            </a:xfrm>
          </p:grpSpPr>
          <p:pic>
            <p:nvPicPr>
              <p:cNvPr id="6" name="Picture 11" descr="L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"/>
                <a:ext cx="4669971" cy="68580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 prst="convex"/>
                <a:contourClr>
                  <a:srgbClr val="C0C0C0"/>
                </a:contourClr>
              </a:sp3d>
              <a:extLst/>
            </p:spPr>
          </p:pic>
          <p:pic>
            <p:nvPicPr>
              <p:cNvPr id="7" name="Picture 2" descr="images457281_T17_set_danh_may_b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69971" y="1"/>
                <a:ext cx="4702629" cy="685799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 prst="convex"/>
                <a:contourClr>
                  <a:srgbClr val="C0C0C0"/>
                </a:contourClr>
              </a:sp3d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3163414" y="2708171"/>
              <a:ext cx="2555913" cy="830997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FF0000"/>
                  </a:solidFill>
                  <a:effectLst>
                    <a:reflection blurRad="6350" stA="55000" endA="50" endPos="85000" dist="60007" dir="5400000" sy="-100000" algn="bl" rotWithShape="0"/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TIA SÉT</a:t>
              </a:r>
              <a:endParaRPr lang="en-US" sz="4800" b="1" dirty="0">
                <a:solidFill>
                  <a:srgbClr val="FF000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737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84"/>
          <p:cNvGrpSpPr>
            <a:grpSpLocks/>
          </p:cNvGrpSpPr>
          <p:nvPr/>
        </p:nvGrpSpPr>
        <p:grpSpPr bwMode="auto">
          <a:xfrm>
            <a:off x="6308723" y="3611651"/>
            <a:ext cx="2442594" cy="609600"/>
            <a:chOff x="4032" y="2496"/>
            <a:chExt cx="1645" cy="528"/>
          </a:xfrm>
        </p:grpSpPr>
        <p:sp>
          <p:nvSpPr>
            <p:cNvPr id="79079" name="AutoShape 231"/>
            <p:cNvSpPr>
              <a:spLocks noChangeArrowheads="1"/>
            </p:cNvSpPr>
            <p:nvPr/>
          </p:nvSpPr>
          <p:spPr bwMode="auto">
            <a:xfrm>
              <a:off x="4032" y="2496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28575">
              <a:solidFill>
                <a:srgbClr val="00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47" name="Text Box 237"/>
            <p:cNvSpPr txBox="1">
              <a:spLocks noChangeArrowheads="1"/>
            </p:cNvSpPr>
            <p:nvPr/>
          </p:nvSpPr>
          <p:spPr bwMode="auto">
            <a:xfrm>
              <a:off x="4135" y="2498"/>
              <a:ext cx="154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6600"/>
                  </a:solidFill>
                  <a:cs typeface="Times New Roman" panose="02020603050405020304" pitchFamily="18" charset="0"/>
                </a:rPr>
                <a:t>ĐP</a:t>
              </a:r>
              <a:endParaRPr lang="en-US" b="1" dirty="0">
                <a:solidFill>
                  <a:srgbClr val="0066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4101" name="Group 285"/>
          <p:cNvGrpSpPr>
            <a:grpSpLocks/>
          </p:cNvGrpSpPr>
          <p:nvPr/>
        </p:nvGrpSpPr>
        <p:grpSpPr bwMode="auto">
          <a:xfrm>
            <a:off x="454527" y="748242"/>
            <a:ext cx="3035300" cy="1784350"/>
            <a:chOff x="288" y="371"/>
            <a:chExt cx="1912" cy="1465"/>
          </a:xfrm>
        </p:grpSpPr>
        <p:grpSp>
          <p:nvGrpSpPr>
            <p:cNvPr id="4131" name="Group 275"/>
            <p:cNvGrpSpPr>
              <a:grpSpLocks/>
            </p:cNvGrpSpPr>
            <p:nvPr/>
          </p:nvGrpSpPr>
          <p:grpSpPr bwMode="auto">
            <a:xfrm>
              <a:off x="288" y="864"/>
              <a:ext cx="1912" cy="731"/>
              <a:chOff x="480" y="1296"/>
              <a:chExt cx="1912" cy="731"/>
            </a:xfrm>
          </p:grpSpPr>
          <p:sp>
            <p:nvSpPr>
              <p:cNvPr id="4134" name="Rectangle 249"/>
              <p:cNvSpPr>
                <a:spLocks noChangeArrowheads="1"/>
              </p:cNvSpPr>
              <p:nvPr/>
            </p:nvSpPr>
            <p:spPr bwMode="auto">
              <a:xfrm>
                <a:off x="1440" y="1968"/>
                <a:ext cx="94" cy="59"/>
              </a:xfrm>
              <a:prstGeom prst="rect">
                <a:avLst/>
              </a:prstGeom>
              <a:solidFill>
                <a:srgbClr val="3366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  <p:sp>
            <p:nvSpPr>
              <p:cNvPr id="4135" name="Rectangle 238"/>
              <p:cNvSpPr>
                <a:spLocks noChangeArrowheads="1"/>
              </p:cNvSpPr>
              <p:nvPr/>
            </p:nvSpPr>
            <p:spPr bwMode="auto">
              <a:xfrm>
                <a:off x="727" y="1331"/>
                <a:ext cx="796" cy="192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  <p:sp>
            <p:nvSpPr>
              <p:cNvPr id="4136" name="Line 239"/>
              <p:cNvSpPr>
                <a:spLocks noChangeShapeType="1"/>
              </p:cNvSpPr>
              <p:nvPr/>
            </p:nvSpPr>
            <p:spPr bwMode="auto">
              <a:xfrm>
                <a:off x="1523" y="1446"/>
                <a:ext cx="3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240"/>
              <p:cNvSpPr>
                <a:spLocks noChangeShapeType="1"/>
              </p:cNvSpPr>
              <p:nvPr/>
            </p:nvSpPr>
            <p:spPr bwMode="auto">
              <a:xfrm>
                <a:off x="1898" y="1296"/>
                <a:ext cx="0" cy="30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241"/>
              <p:cNvSpPr>
                <a:spLocks noChangeShapeType="1"/>
              </p:cNvSpPr>
              <p:nvPr/>
            </p:nvSpPr>
            <p:spPr bwMode="auto">
              <a:xfrm>
                <a:off x="1970" y="1446"/>
                <a:ext cx="42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242"/>
              <p:cNvSpPr>
                <a:spLocks noChangeShapeType="1"/>
              </p:cNvSpPr>
              <p:nvPr/>
            </p:nvSpPr>
            <p:spPr bwMode="auto">
              <a:xfrm>
                <a:off x="1966" y="1390"/>
                <a:ext cx="0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243"/>
              <p:cNvSpPr>
                <a:spLocks noChangeShapeType="1"/>
              </p:cNvSpPr>
              <p:nvPr/>
            </p:nvSpPr>
            <p:spPr bwMode="auto">
              <a:xfrm>
                <a:off x="493" y="1429"/>
                <a:ext cx="23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244"/>
              <p:cNvSpPr>
                <a:spLocks noChangeShapeType="1"/>
              </p:cNvSpPr>
              <p:nvPr/>
            </p:nvSpPr>
            <p:spPr bwMode="auto">
              <a:xfrm>
                <a:off x="480" y="1426"/>
                <a:ext cx="0" cy="55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245"/>
              <p:cNvSpPr>
                <a:spLocks noChangeShapeType="1"/>
              </p:cNvSpPr>
              <p:nvPr/>
            </p:nvSpPr>
            <p:spPr bwMode="auto">
              <a:xfrm>
                <a:off x="480" y="1984"/>
                <a:ext cx="94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246"/>
              <p:cNvSpPr>
                <a:spLocks noChangeShapeType="1"/>
              </p:cNvSpPr>
              <p:nvPr/>
            </p:nvSpPr>
            <p:spPr bwMode="auto">
              <a:xfrm>
                <a:off x="2379" y="1446"/>
                <a:ext cx="0" cy="5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247"/>
              <p:cNvSpPr>
                <a:spLocks noChangeShapeType="1"/>
              </p:cNvSpPr>
              <p:nvPr/>
            </p:nvSpPr>
            <p:spPr bwMode="auto">
              <a:xfrm>
                <a:off x="1523" y="1984"/>
                <a:ext cx="8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Oval 248"/>
              <p:cNvSpPr>
                <a:spLocks noChangeArrowheads="1"/>
              </p:cNvSpPr>
              <p:nvPr/>
            </p:nvSpPr>
            <p:spPr bwMode="auto">
              <a:xfrm>
                <a:off x="1392" y="1776"/>
                <a:ext cx="187" cy="192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</p:grpSp>
        <p:sp>
          <p:nvSpPr>
            <p:cNvPr id="4132" name="Text Box 250"/>
            <p:cNvSpPr txBox="1">
              <a:spLocks noChangeArrowheads="1"/>
            </p:cNvSpPr>
            <p:nvPr/>
          </p:nvSpPr>
          <p:spPr bwMode="auto">
            <a:xfrm>
              <a:off x="1056" y="1584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2000" b="1">
                  <a:solidFill>
                    <a:srgbClr val="FF0000"/>
                  </a:solidFill>
                </a:rPr>
                <a:t>Đèn</a:t>
              </a:r>
              <a:r>
                <a:rPr lang="en-US" sz="1800"/>
                <a:t> </a:t>
              </a:r>
            </a:p>
          </p:txBody>
        </p:sp>
        <p:sp>
          <p:nvSpPr>
            <p:cNvPr id="4133" name="Text Box 251"/>
            <p:cNvSpPr txBox="1">
              <a:spLocks noChangeArrowheads="1"/>
            </p:cNvSpPr>
            <p:nvPr/>
          </p:nvSpPr>
          <p:spPr bwMode="auto">
            <a:xfrm>
              <a:off x="463" y="371"/>
              <a:ext cx="129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Kim </a:t>
              </a:r>
              <a:r>
                <a:rPr lang="en-US" b="1" dirty="0" err="1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endParaRPr lang="en-US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9100" name="AutoShape 252"/>
          <p:cNvSpPr>
            <a:spLocks noChangeArrowheads="1"/>
          </p:cNvSpPr>
          <p:nvPr/>
        </p:nvSpPr>
        <p:spPr bwMode="auto">
          <a:xfrm>
            <a:off x="3121527" y="4341564"/>
            <a:ext cx="3886200" cy="304800"/>
          </a:xfrm>
          <a:prstGeom prst="curvedUpArrow">
            <a:avLst>
              <a:gd name="adj1" fmla="val 170000"/>
              <a:gd name="adj2" fmla="val 340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79117" name="AutoShape 269"/>
          <p:cNvSpPr>
            <a:spLocks noChangeArrowheads="1"/>
          </p:cNvSpPr>
          <p:nvPr/>
        </p:nvSpPr>
        <p:spPr bwMode="auto">
          <a:xfrm>
            <a:off x="3226691" y="2283430"/>
            <a:ext cx="3581400" cy="254000"/>
          </a:xfrm>
          <a:prstGeom prst="curvedUpArrow">
            <a:avLst>
              <a:gd name="adj1" fmla="val 188000"/>
              <a:gd name="adj2" fmla="val 376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6" name="Group 287"/>
          <p:cNvGrpSpPr>
            <a:grpSpLocks/>
          </p:cNvGrpSpPr>
          <p:nvPr/>
        </p:nvGrpSpPr>
        <p:grpSpPr bwMode="auto">
          <a:xfrm>
            <a:off x="443415" y="2750027"/>
            <a:ext cx="3035300" cy="1939925"/>
            <a:chOff x="288" y="1707"/>
            <a:chExt cx="1912" cy="1833"/>
          </a:xfrm>
        </p:grpSpPr>
        <p:sp>
          <p:nvSpPr>
            <p:cNvPr id="4114" name="Text Box 268"/>
            <p:cNvSpPr txBox="1">
              <a:spLocks noChangeArrowheads="1"/>
            </p:cNvSpPr>
            <p:nvPr/>
          </p:nvSpPr>
          <p:spPr bwMode="auto">
            <a:xfrm>
              <a:off x="535" y="1707"/>
              <a:ext cx="1248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ĐP</a:t>
              </a:r>
              <a:endParaRPr 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115" name="Group 277"/>
            <p:cNvGrpSpPr>
              <a:grpSpLocks/>
            </p:cNvGrpSpPr>
            <p:nvPr/>
          </p:nvGrpSpPr>
          <p:grpSpPr bwMode="auto">
            <a:xfrm>
              <a:off x="288" y="2304"/>
              <a:ext cx="1912" cy="1236"/>
              <a:chOff x="432" y="2688"/>
              <a:chExt cx="1912" cy="1236"/>
            </a:xfrm>
          </p:grpSpPr>
          <p:sp>
            <p:nvSpPr>
              <p:cNvPr id="4116" name="Rectangle 253" descr="Dashed horizontal"/>
              <p:cNvSpPr>
                <a:spLocks noChangeArrowheads="1"/>
              </p:cNvSpPr>
              <p:nvPr/>
            </p:nvSpPr>
            <p:spPr bwMode="auto">
              <a:xfrm>
                <a:off x="672" y="2736"/>
                <a:ext cx="796" cy="192"/>
              </a:xfrm>
              <a:prstGeom prst="rect">
                <a:avLst/>
              </a:prstGeom>
              <a:pattFill prst="dashHorz">
                <a:fgClr>
                  <a:srgbClr val="006600"/>
                </a:fgClr>
                <a:bgClr>
                  <a:schemeClr val="bg1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prstDash val="dash"/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sz="1800"/>
              </a:p>
            </p:txBody>
          </p:sp>
          <p:grpSp>
            <p:nvGrpSpPr>
              <p:cNvPr id="4117" name="Group 254"/>
              <p:cNvGrpSpPr>
                <a:grpSpLocks/>
              </p:cNvGrpSpPr>
              <p:nvPr/>
            </p:nvGrpSpPr>
            <p:grpSpPr bwMode="auto">
              <a:xfrm>
                <a:off x="432" y="2688"/>
                <a:ext cx="1912" cy="858"/>
                <a:chOff x="384" y="2100"/>
                <a:chExt cx="1912" cy="858"/>
              </a:xfrm>
            </p:grpSpPr>
            <p:sp>
              <p:nvSpPr>
                <p:cNvPr id="4119" name="Line 255"/>
                <p:cNvSpPr>
                  <a:spLocks noChangeShapeType="1"/>
                </p:cNvSpPr>
                <p:nvPr/>
              </p:nvSpPr>
              <p:spPr bwMode="auto">
                <a:xfrm>
                  <a:off x="1427" y="2250"/>
                  <a:ext cx="37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Line 256"/>
                <p:cNvSpPr>
                  <a:spLocks noChangeShapeType="1"/>
                </p:cNvSpPr>
                <p:nvPr/>
              </p:nvSpPr>
              <p:spPr bwMode="auto">
                <a:xfrm>
                  <a:off x="1802" y="2100"/>
                  <a:ext cx="0" cy="30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1" name="Line 257"/>
                <p:cNvSpPr>
                  <a:spLocks noChangeShapeType="1"/>
                </p:cNvSpPr>
                <p:nvPr/>
              </p:nvSpPr>
              <p:spPr bwMode="auto">
                <a:xfrm>
                  <a:off x="1874" y="2250"/>
                  <a:ext cx="42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2" name="Line 258"/>
                <p:cNvSpPr>
                  <a:spLocks noChangeShapeType="1"/>
                </p:cNvSpPr>
                <p:nvPr/>
              </p:nvSpPr>
              <p:spPr bwMode="auto">
                <a:xfrm>
                  <a:off x="1870" y="2194"/>
                  <a:ext cx="0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3" name="Line 259"/>
                <p:cNvSpPr>
                  <a:spLocks noChangeShapeType="1"/>
                </p:cNvSpPr>
                <p:nvPr/>
              </p:nvSpPr>
              <p:spPr bwMode="auto">
                <a:xfrm>
                  <a:off x="397" y="2233"/>
                  <a:ext cx="2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4" name="Line 260"/>
                <p:cNvSpPr>
                  <a:spLocks noChangeShapeType="1"/>
                </p:cNvSpPr>
                <p:nvPr/>
              </p:nvSpPr>
              <p:spPr bwMode="auto">
                <a:xfrm>
                  <a:off x="384" y="2230"/>
                  <a:ext cx="0" cy="7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5" name="Line 261"/>
                <p:cNvSpPr>
                  <a:spLocks noChangeShapeType="1"/>
                </p:cNvSpPr>
                <p:nvPr/>
              </p:nvSpPr>
              <p:spPr bwMode="auto">
                <a:xfrm>
                  <a:off x="397" y="2941"/>
                  <a:ext cx="94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Line 262"/>
                <p:cNvSpPr>
                  <a:spLocks noChangeShapeType="1"/>
                </p:cNvSpPr>
                <p:nvPr/>
              </p:nvSpPr>
              <p:spPr bwMode="auto">
                <a:xfrm>
                  <a:off x="2291" y="2250"/>
                  <a:ext cx="0" cy="6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Line 263"/>
                <p:cNvSpPr>
                  <a:spLocks noChangeShapeType="1"/>
                </p:cNvSpPr>
                <p:nvPr/>
              </p:nvSpPr>
              <p:spPr bwMode="auto">
                <a:xfrm>
                  <a:off x="1440" y="2941"/>
                  <a:ext cx="85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128" name="Group 264"/>
                <p:cNvGrpSpPr>
                  <a:grpSpLocks/>
                </p:cNvGrpSpPr>
                <p:nvPr/>
              </p:nvGrpSpPr>
              <p:grpSpPr bwMode="auto">
                <a:xfrm>
                  <a:off x="1300" y="2718"/>
                  <a:ext cx="187" cy="240"/>
                  <a:chOff x="1527" y="2696"/>
                  <a:chExt cx="187" cy="240"/>
                </a:xfrm>
              </p:grpSpPr>
              <p:sp>
                <p:nvSpPr>
                  <p:cNvPr id="4129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1527" y="2696"/>
                    <a:ext cx="187" cy="192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4130" name="Rectangle 266"/>
                  <p:cNvSpPr>
                    <a:spLocks noChangeArrowheads="1"/>
                  </p:cNvSpPr>
                  <p:nvPr/>
                </p:nvSpPr>
                <p:spPr bwMode="auto">
                  <a:xfrm>
                    <a:off x="1573" y="2877"/>
                    <a:ext cx="94" cy="59"/>
                  </a:xfrm>
                  <a:prstGeom prst="rect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79120" name="Text Box 272"/>
              <p:cNvSpPr txBox="1">
                <a:spLocks noChangeArrowheads="1"/>
              </p:cNvSpPr>
              <p:nvPr/>
            </p:nvSpPr>
            <p:spPr bwMode="auto">
              <a:xfrm>
                <a:off x="1255" y="3546"/>
                <a:ext cx="528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</p:grpSp>
      <p:sp>
        <p:nvSpPr>
          <p:cNvPr id="4105" name="Text Box 236"/>
          <p:cNvSpPr txBox="1">
            <a:spLocks noChangeArrowheads="1"/>
          </p:cNvSpPr>
          <p:nvPr/>
        </p:nvSpPr>
        <p:spPr bwMode="auto">
          <a:xfrm>
            <a:off x="6248400" y="792165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C3300"/>
                </a:solidFill>
                <a:latin typeface="Times New Roman" panose="02020603050405020304" pitchFamily="18" charset="0"/>
              </a:rPr>
              <a:t>Dẫn điện</a:t>
            </a:r>
            <a:endParaRPr lang="en-US" sz="1800" b="1">
              <a:solidFill>
                <a:srgbClr val="CC3300"/>
              </a:solidFill>
            </a:endParaRPr>
          </a:p>
        </p:txBody>
      </p:sp>
      <p:grpSp>
        <p:nvGrpSpPr>
          <p:cNvPr id="4106" name="Group 280"/>
          <p:cNvGrpSpPr>
            <a:grpSpLocks/>
          </p:cNvGrpSpPr>
          <p:nvPr/>
        </p:nvGrpSpPr>
        <p:grpSpPr bwMode="auto">
          <a:xfrm>
            <a:off x="6245727" y="1390650"/>
            <a:ext cx="2057400" cy="762000"/>
            <a:chOff x="3936" y="1200"/>
            <a:chExt cx="1397" cy="720"/>
          </a:xfrm>
        </p:grpSpPr>
        <p:sp>
          <p:nvSpPr>
            <p:cNvPr id="4112" name="AutoShape 278"/>
            <p:cNvSpPr>
              <a:spLocks noChangeArrowheads="1"/>
            </p:cNvSpPr>
            <p:nvPr/>
          </p:nvSpPr>
          <p:spPr bwMode="auto">
            <a:xfrm>
              <a:off x="3936" y="1392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4113" name="Rectangle 279"/>
            <p:cNvSpPr>
              <a:spLocks noChangeArrowheads="1"/>
            </p:cNvSpPr>
            <p:nvPr/>
          </p:nvSpPr>
          <p:spPr bwMode="auto">
            <a:xfrm>
              <a:off x="3997" y="1200"/>
              <a:ext cx="1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b="1" dirty="0">
                <a:solidFill>
                  <a:srgbClr val="CC3300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CC3300"/>
                  </a:solidFill>
                </a:rPr>
                <a:t>Chất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rắn</a:t>
              </a:r>
              <a:endParaRPr lang="en-US" b="1" dirty="0">
                <a:solidFill>
                  <a:srgbClr val="CC33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dirty="0"/>
            </a:p>
          </p:txBody>
        </p:sp>
      </p:grpSp>
      <p:sp>
        <p:nvSpPr>
          <p:cNvPr id="4107" name="AutoShape 281"/>
          <p:cNvSpPr>
            <a:spLocks noChangeArrowheads="1"/>
          </p:cNvSpPr>
          <p:nvPr/>
        </p:nvSpPr>
        <p:spPr bwMode="auto">
          <a:xfrm>
            <a:off x="7007727" y="1238250"/>
            <a:ext cx="381000" cy="254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</a:endParaRPr>
          </a:p>
        </p:txBody>
      </p:sp>
      <p:sp>
        <p:nvSpPr>
          <p:cNvPr id="79136" name="AutoShape 288"/>
          <p:cNvSpPr>
            <a:spLocks noChangeArrowheads="1"/>
          </p:cNvSpPr>
          <p:nvPr/>
        </p:nvSpPr>
        <p:spPr bwMode="auto">
          <a:xfrm>
            <a:off x="7080245" y="3337014"/>
            <a:ext cx="381000" cy="254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</a:endParaRPr>
          </a:p>
        </p:txBody>
      </p:sp>
      <p:grpSp>
        <p:nvGrpSpPr>
          <p:cNvPr id="4109" name="Group 280"/>
          <p:cNvGrpSpPr>
            <a:grpSpLocks/>
          </p:cNvGrpSpPr>
          <p:nvPr/>
        </p:nvGrpSpPr>
        <p:grpSpPr bwMode="auto">
          <a:xfrm>
            <a:off x="228600" y="0"/>
            <a:ext cx="8305800" cy="762000"/>
            <a:chOff x="3936" y="1200"/>
            <a:chExt cx="1397" cy="720"/>
          </a:xfrm>
        </p:grpSpPr>
        <p:sp>
          <p:nvSpPr>
            <p:cNvPr id="4110" name="AutoShape 278"/>
            <p:cNvSpPr>
              <a:spLocks noChangeArrowheads="1"/>
            </p:cNvSpPr>
            <p:nvPr/>
          </p:nvSpPr>
          <p:spPr bwMode="auto">
            <a:xfrm>
              <a:off x="3936" y="1392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67600"/>
                </a:gs>
                <a:gs pos="50000">
                  <a:srgbClr val="FFFF00"/>
                </a:gs>
                <a:gs pos="100000">
                  <a:srgbClr val="767600"/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sp>
          <p:nvSpPr>
            <p:cNvPr id="4111" name="Rectangle 279"/>
            <p:cNvSpPr>
              <a:spLocks noChangeArrowheads="1"/>
            </p:cNvSpPr>
            <p:nvPr/>
          </p:nvSpPr>
          <p:spPr bwMode="auto">
            <a:xfrm>
              <a:off x="3974" y="1200"/>
              <a:ext cx="1359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b="1" dirty="0">
                <a:solidFill>
                  <a:srgbClr val="CC3300"/>
                </a:solidFill>
              </a:endParaRP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b="1" dirty="0" err="1">
                  <a:solidFill>
                    <a:srgbClr val="CC3300"/>
                  </a:solidFill>
                </a:rPr>
                <a:t>Chương</a:t>
              </a:r>
              <a:r>
                <a:rPr lang="en-US" b="1" dirty="0">
                  <a:solidFill>
                    <a:srgbClr val="CC3300"/>
                  </a:solidFill>
                </a:rPr>
                <a:t> 3: </a:t>
              </a:r>
              <a:r>
                <a:rPr lang="en-US" b="1" dirty="0" err="1">
                  <a:solidFill>
                    <a:srgbClr val="CC3300"/>
                  </a:solidFill>
                </a:rPr>
                <a:t>Dòng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điện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trong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các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môi</a:t>
              </a:r>
              <a:r>
                <a:rPr lang="en-US" b="1" dirty="0">
                  <a:solidFill>
                    <a:srgbClr val="CC3300"/>
                  </a:solidFill>
                </a:rPr>
                <a:t> </a:t>
              </a:r>
              <a:r>
                <a:rPr lang="en-US" b="1" dirty="0" err="1">
                  <a:solidFill>
                    <a:srgbClr val="CC3300"/>
                  </a:solidFill>
                </a:rPr>
                <a:t>trường</a:t>
              </a:r>
              <a:endParaRPr lang="en-US" b="1" dirty="0">
                <a:solidFill>
                  <a:srgbClr val="CC33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dirty="0"/>
            </a:p>
          </p:txBody>
        </p:sp>
      </p:grpSp>
      <p:sp>
        <p:nvSpPr>
          <p:cNvPr id="54" name="Oval 248"/>
          <p:cNvSpPr>
            <a:spLocks noChangeArrowheads="1"/>
          </p:cNvSpPr>
          <p:nvPr/>
        </p:nvSpPr>
        <p:spPr bwMode="auto">
          <a:xfrm>
            <a:off x="1904707" y="4014224"/>
            <a:ext cx="296863" cy="2338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grpSp>
        <p:nvGrpSpPr>
          <p:cNvPr id="55" name="Group 283"/>
          <p:cNvGrpSpPr>
            <a:grpSpLocks/>
          </p:cNvGrpSpPr>
          <p:nvPr/>
        </p:nvGrpSpPr>
        <p:grpSpPr bwMode="auto">
          <a:xfrm>
            <a:off x="3966618" y="4972744"/>
            <a:ext cx="1981200" cy="1140883"/>
            <a:chOff x="2592" y="2352"/>
            <a:chExt cx="1248" cy="1078"/>
          </a:xfrm>
        </p:grpSpPr>
        <p:sp>
          <p:nvSpPr>
            <p:cNvPr id="56" name="Oval 232" descr="5"/>
            <p:cNvSpPr>
              <a:spLocks noChangeArrowheads="1"/>
            </p:cNvSpPr>
            <p:nvPr/>
          </p:nvSpPr>
          <p:spPr bwMode="auto">
            <a:xfrm>
              <a:off x="2592" y="3072"/>
              <a:ext cx="1248" cy="358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800"/>
            </a:p>
          </p:txBody>
        </p:sp>
        <p:pic>
          <p:nvPicPr>
            <p:cNvPr id="57" name="Picture 233" descr="ag00317_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352"/>
              <a:ext cx="664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8" name="Picture 234" descr="Dauhoi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732" y="4609861"/>
            <a:ext cx="73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284"/>
          <p:cNvGrpSpPr>
            <a:grpSpLocks/>
          </p:cNvGrpSpPr>
          <p:nvPr/>
        </p:nvGrpSpPr>
        <p:grpSpPr bwMode="auto">
          <a:xfrm>
            <a:off x="6296527" y="5615528"/>
            <a:ext cx="2454473" cy="619991"/>
            <a:chOff x="4032" y="2487"/>
            <a:chExt cx="1653" cy="537"/>
          </a:xfrm>
        </p:grpSpPr>
        <p:sp>
          <p:nvSpPr>
            <p:cNvPr id="60" name="AutoShape 231"/>
            <p:cNvSpPr>
              <a:spLocks noChangeArrowheads="1"/>
            </p:cNvSpPr>
            <p:nvPr/>
          </p:nvSpPr>
          <p:spPr bwMode="auto">
            <a:xfrm>
              <a:off x="4032" y="2496"/>
              <a:ext cx="1392" cy="52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FF99"/>
                </a:gs>
                <a:gs pos="50000">
                  <a:schemeClr val="bg1"/>
                </a:gs>
                <a:gs pos="100000">
                  <a:srgbClr val="99FF99"/>
                </a:gs>
              </a:gsLst>
              <a:lin ang="5400000" scaled="1"/>
            </a:gradFill>
            <a:ln w="28575">
              <a:solidFill>
                <a:srgbClr val="0066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Text Box 237"/>
            <p:cNvSpPr txBox="1">
              <a:spLocks noChangeArrowheads="1"/>
            </p:cNvSpPr>
            <p:nvPr/>
          </p:nvSpPr>
          <p:spPr bwMode="auto">
            <a:xfrm>
              <a:off x="4143" y="2487"/>
              <a:ext cx="1542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b="1" dirty="0" err="1">
                  <a:solidFill>
                    <a:srgbClr val="006600"/>
                  </a:solidFill>
                  <a:cs typeface="Times New Roman" panose="02020603050405020304" pitchFamily="18" charset="0"/>
                </a:rPr>
                <a:t>Chất</a:t>
              </a:r>
              <a:r>
                <a:rPr lang="en-US" b="1" dirty="0">
                  <a:solidFill>
                    <a:srgbClr val="00660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6600"/>
                  </a:solidFill>
                  <a:cs typeface="Times New Roman" panose="02020603050405020304" pitchFamily="18" charset="0"/>
                </a:rPr>
                <a:t>khí</a:t>
              </a:r>
              <a:endParaRPr lang="en-US" b="1" dirty="0">
                <a:solidFill>
                  <a:srgbClr val="0066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AutoShape 252"/>
          <p:cNvSpPr>
            <a:spLocks noChangeArrowheads="1"/>
          </p:cNvSpPr>
          <p:nvPr/>
        </p:nvSpPr>
        <p:spPr bwMode="auto">
          <a:xfrm>
            <a:off x="3215336" y="6328410"/>
            <a:ext cx="3886200" cy="304800"/>
          </a:xfrm>
          <a:prstGeom prst="curvedUpArrow">
            <a:avLst>
              <a:gd name="adj1" fmla="val 170000"/>
              <a:gd name="adj2" fmla="val 340000"/>
              <a:gd name="adj3" fmla="val 33333"/>
            </a:avLst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81" name="AutoShape 288"/>
          <p:cNvSpPr>
            <a:spLocks noChangeArrowheads="1"/>
          </p:cNvSpPr>
          <p:nvPr/>
        </p:nvSpPr>
        <p:spPr bwMode="auto">
          <a:xfrm>
            <a:off x="7080245" y="5343103"/>
            <a:ext cx="381000" cy="2540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rgbClr val="CC3300"/>
              </a:solidFill>
            </a:endParaRPr>
          </a:p>
        </p:txBody>
      </p:sp>
      <p:sp>
        <p:nvSpPr>
          <p:cNvPr id="83" name="Text Box 236"/>
          <p:cNvSpPr txBox="1">
            <a:spLocks noChangeArrowheads="1"/>
          </p:cNvSpPr>
          <p:nvPr/>
        </p:nvSpPr>
        <p:spPr bwMode="auto">
          <a:xfrm>
            <a:off x="6467432" y="2764109"/>
            <a:ext cx="1981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CC3300"/>
                </a:solidFill>
                <a:latin typeface="Times New Roman" panose="02020603050405020304" pitchFamily="18" charset="0"/>
              </a:rPr>
              <a:t>Dẫn điện</a:t>
            </a:r>
            <a:endParaRPr lang="en-US" sz="1800" b="1">
              <a:solidFill>
                <a:srgbClr val="CC33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5165" y="4838315"/>
            <a:ext cx="3035300" cy="1719792"/>
            <a:chOff x="475165" y="4838315"/>
            <a:chExt cx="3035300" cy="1719792"/>
          </a:xfrm>
        </p:grpSpPr>
        <p:grpSp>
          <p:nvGrpSpPr>
            <p:cNvPr id="63" name="Group 287"/>
            <p:cNvGrpSpPr>
              <a:grpSpLocks/>
            </p:cNvGrpSpPr>
            <p:nvPr/>
          </p:nvGrpSpPr>
          <p:grpSpPr bwMode="auto">
            <a:xfrm>
              <a:off x="475165" y="4838315"/>
              <a:ext cx="3035300" cy="1719792"/>
              <a:chOff x="288" y="1789"/>
              <a:chExt cx="1912" cy="1625"/>
            </a:xfrm>
          </p:grpSpPr>
          <p:sp>
            <p:nvSpPr>
              <p:cNvPr id="64" name="Text Box 268"/>
              <p:cNvSpPr txBox="1">
                <a:spLocks noChangeArrowheads="1"/>
              </p:cNvSpPr>
              <p:nvPr/>
            </p:nvSpPr>
            <p:spPr bwMode="auto">
              <a:xfrm>
                <a:off x="458" y="1789"/>
                <a:ext cx="1248" cy="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b="1" dirty="0" err="1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b="1" dirty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6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khí</a:t>
                </a:r>
                <a:endParaRPr lang="en-US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5" name="Group 277"/>
              <p:cNvGrpSpPr>
                <a:grpSpLocks/>
              </p:cNvGrpSpPr>
              <p:nvPr/>
            </p:nvGrpSpPr>
            <p:grpSpPr bwMode="auto">
              <a:xfrm>
                <a:off x="288" y="2304"/>
                <a:ext cx="1912" cy="1110"/>
                <a:chOff x="432" y="2688"/>
                <a:chExt cx="1912" cy="1110"/>
              </a:xfrm>
            </p:grpSpPr>
            <p:grpSp>
              <p:nvGrpSpPr>
                <p:cNvPr id="67" name="Group 254"/>
                <p:cNvGrpSpPr>
                  <a:grpSpLocks/>
                </p:cNvGrpSpPr>
                <p:nvPr/>
              </p:nvGrpSpPr>
              <p:grpSpPr bwMode="auto">
                <a:xfrm>
                  <a:off x="432" y="2688"/>
                  <a:ext cx="1912" cy="858"/>
                  <a:chOff x="384" y="2100"/>
                  <a:chExt cx="1912" cy="858"/>
                </a:xfrm>
              </p:grpSpPr>
              <p:sp>
                <p:nvSpPr>
                  <p:cNvPr id="69" name="Line 2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57" y="2246"/>
                    <a:ext cx="445" cy="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" name="Line 256"/>
                  <p:cNvSpPr>
                    <a:spLocks noChangeShapeType="1"/>
                  </p:cNvSpPr>
                  <p:nvPr/>
                </p:nvSpPr>
                <p:spPr bwMode="auto">
                  <a:xfrm>
                    <a:off x="1802" y="2100"/>
                    <a:ext cx="0" cy="30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" name="Line 257"/>
                  <p:cNvSpPr>
                    <a:spLocks noChangeShapeType="1"/>
                  </p:cNvSpPr>
                  <p:nvPr/>
                </p:nvSpPr>
                <p:spPr bwMode="auto">
                  <a:xfrm>
                    <a:off x="1874" y="2250"/>
                    <a:ext cx="42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870" y="2194"/>
                    <a:ext cx="0" cy="1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7" y="2230"/>
                    <a:ext cx="341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" name="Line 260"/>
                  <p:cNvSpPr>
                    <a:spLocks noChangeShapeType="1"/>
                  </p:cNvSpPr>
                  <p:nvPr/>
                </p:nvSpPr>
                <p:spPr bwMode="auto">
                  <a:xfrm>
                    <a:off x="384" y="2230"/>
                    <a:ext cx="0" cy="71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261"/>
                  <p:cNvSpPr>
                    <a:spLocks noChangeShapeType="1"/>
                  </p:cNvSpPr>
                  <p:nvPr/>
                </p:nvSpPr>
                <p:spPr bwMode="auto">
                  <a:xfrm>
                    <a:off x="397" y="2941"/>
                    <a:ext cx="94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6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2291" y="2250"/>
                    <a:ext cx="0" cy="69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7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941"/>
                    <a:ext cx="85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8" name="Group 264"/>
                  <p:cNvGrpSpPr>
                    <a:grpSpLocks/>
                  </p:cNvGrpSpPr>
                  <p:nvPr/>
                </p:nvGrpSpPr>
                <p:grpSpPr bwMode="auto">
                  <a:xfrm>
                    <a:off x="1300" y="2718"/>
                    <a:ext cx="187" cy="240"/>
                    <a:chOff x="1527" y="2696"/>
                    <a:chExt cx="187" cy="240"/>
                  </a:xfrm>
                </p:grpSpPr>
                <p:sp>
                  <p:nvSpPr>
                    <p:cNvPr id="79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27" y="2696"/>
                      <a:ext cx="187" cy="1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sz="1800"/>
                    </a:p>
                  </p:txBody>
                </p:sp>
                <p:sp>
                  <p:nvSpPr>
                    <p:cNvPr id="80" name="Rectangle 2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73" y="2877"/>
                      <a:ext cx="94" cy="59"/>
                    </a:xfrm>
                    <a:prstGeom prst="rect">
                      <a:avLst/>
                    </a:prstGeom>
                    <a:solidFill>
                      <a:srgbClr val="336699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en-US" sz="1800"/>
                    </a:p>
                  </p:txBody>
                </p:sp>
              </p:grpSp>
            </p:grpSp>
            <p:sp>
              <p:nvSpPr>
                <p:cNvPr id="68" name="Text Box 272"/>
                <p:cNvSpPr txBox="1">
                  <a:spLocks noChangeArrowheads="1"/>
                </p:cNvSpPr>
                <p:nvPr/>
              </p:nvSpPr>
              <p:spPr bwMode="auto">
                <a:xfrm>
                  <a:off x="1255" y="3546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00" b="1" dirty="0" err="1">
                      <a:solidFill>
                        <a:schemeClr val="accent4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Đèn</a:t>
                  </a:r>
                  <a:r>
                    <a:rPr lang="en-US" sz="20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1127661" y="5130944"/>
              <a:ext cx="785240" cy="842698"/>
              <a:chOff x="3035374" y="4810629"/>
              <a:chExt cx="785240" cy="842698"/>
            </a:xfrm>
          </p:grpSpPr>
          <p:sp>
            <p:nvSpPr>
              <p:cNvPr id="86" name="Freeform 53"/>
              <p:cNvSpPr>
                <a:spLocks/>
              </p:cNvSpPr>
              <p:nvPr/>
            </p:nvSpPr>
            <p:spPr bwMode="auto">
              <a:xfrm rot="2596333">
                <a:off x="3081707" y="4810629"/>
                <a:ext cx="697598" cy="674193"/>
              </a:xfrm>
              <a:custGeom>
                <a:avLst/>
                <a:gdLst>
                  <a:gd name="T0" fmla="*/ 0 w 624"/>
                  <a:gd name="T1" fmla="*/ 528 h 528"/>
                  <a:gd name="T2" fmla="*/ 192 w 624"/>
                  <a:gd name="T3" fmla="*/ 336 h 528"/>
                  <a:gd name="T4" fmla="*/ 336 w 624"/>
                  <a:gd name="T5" fmla="*/ 336 h 528"/>
                  <a:gd name="T6" fmla="*/ 384 w 624"/>
                  <a:gd name="T7" fmla="*/ 192 h 528"/>
                  <a:gd name="T8" fmla="*/ 480 w 624"/>
                  <a:gd name="T9" fmla="*/ 192 h 528"/>
                  <a:gd name="T10" fmla="*/ 624 w 624"/>
                  <a:gd name="T11" fmla="*/ 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528"/>
                  <a:gd name="T20" fmla="*/ 624 w 624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528">
                    <a:moveTo>
                      <a:pt x="0" y="528"/>
                    </a:moveTo>
                    <a:cubicBezTo>
                      <a:pt x="68" y="448"/>
                      <a:pt x="136" y="368"/>
                      <a:pt x="192" y="336"/>
                    </a:cubicBezTo>
                    <a:cubicBezTo>
                      <a:pt x="248" y="304"/>
                      <a:pt x="304" y="360"/>
                      <a:pt x="336" y="336"/>
                    </a:cubicBezTo>
                    <a:cubicBezTo>
                      <a:pt x="368" y="312"/>
                      <a:pt x="360" y="216"/>
                      <a:pt x="384" y="192"/>
                    </a:cubicBezTo>
                    <a:cubicBezTo>
                      <a:pt x="408" y="168"/>
                      <a:pt x="440" y="224"/>
                      <a:pt x="480" y="192"/>
                    </a:cubicBezTo>
                    <a:cubicBezTo>
                      <a:pt x="520" y="160"/>
                      <a:pt x="572" y="80"/>
                      <a:pt x="624" y="0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87" name="Freeform 54"/>
              <p:cNvSpPr>
                <a:spLocks/>
              </p:cNvSpPr>
              <p:nvPr/>
            </p:nvSpPr>
            <p:spPr bwMode="auto">
              <a:xfrm rot="2596333">
                <a:off x="3035374" y="4951535"/>
                <a:ext cx="785240" cy="701792"/>
              </a:xfrm>
              <a:custGeom>
                <a:avLst/>
                <a:gdLst>
                  <a:gd name="T0" fmla="*/ 0 w 624"/>
                  <a:gd name="T1" fmla="*/ 528 h 528"/>
                  <a:gd name="T2" fmla="*/ 192 w 624"/>
                  <a:gd name="T3" fmla="*/ 336 h 528"/>
                  <a:gd name="T4" fmla="*/ 336 w 624"/>
                  <a:gd name="T5" fmla="*/ 336 h 528"/>
                  <a:gd name="T6" fmla="*/ 384 w 624"/>
                  <a:gd name="T7" fmla="*/ 192 h 528"/>
                  <a:gd name="T8" fmla="*/ 480 w 624"/>
                  <a:gd name="T9" fmla="*/ 192 h 528"/>
                  <a:gd name="T10" fmla="*/ 624 w 624"/>
                  <a:gd name="T11" fmla="*/ 0 h 5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4"/>
                  <a:gd name="T19" fmla="*/ 0 h 528"/>
                  <a:gd name="T20" fmla="*/ 624 w 624"/>
                  <a:gd name="T21" fmla="*/ 528 h 5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4" h="528">
                    <a:moveTo>
                      <a:pt x="0" y="528"/>
                    </a:moveTo>
                    <a:cubicBezTo>
                      <a:pt x="68" y="448"/>
                      <a:pt x="136" y="368"/>
                      <a:pt x="192" y="336"/>
                    </a:cubicBezTo>
                    <a:cubicBezTo>
                      <a:pt x="248" y="304"/>
                      <a:pt x="304" y="360"/>
                      <a:pt x="336" y="336"/>
                    </a:cubicBezTo>
                    <a:cubicBezTo>
                      <a:pt x="368" y="312"/>
                      <a:pt x="360" y="216"/>
                      <a:pt x="384" y="192"/>
                    </a:cubicBezTo>
                    <a:cubicBezTo>
                      <a:pt x="408" y="168"/>
                      <a:pt x="440" y="224"/>
                      <a:pt x="480" y="192"/>
                    </a:cubicBezTo>
                    <a:cubicBezTo>
                      <a:pt x="520" y="160"/>
                      <a:pt x="572" y="80"/>
                      <a:pt x="624" y="0"/>
                    </a:cubicBezTo>
                  </a:path>
                </a:pathLst>
              </a:custGeom>
              <a:noFill/>
              <a:ln w="381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26834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WordArt 3"/>
          <p:cNvSpPr>
            <a:spLocks noChangeArrowheads="1" noChangeShapeType="1" noTextEdit="1"/>
          </p:cNvSpPr>
          <p:nvPr/>
        </p:nvSpPr>
        <p:spPr bwMode="auto">
          <a:xfrm>
            <a:off x="2743200" y="1056068"/>
            <a:ext cx="5962918" cy="92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>
                <a:ln w="12700">
                  <a:solidFill>
                    <a:srgbClr val="FFFF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DÒNG ĐIỆN TRONG CHẤT KHÍ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42670" y="1177567"/>
            <a:ext cx="2209800" cy="7016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BAØI 15 </a:t>
            </a:r>
          </a:p>
        </p:txBody>
      </p:sp>
    </p:spTree>
    <p:extLst>
      <p:ext uri="{BB962C8B-B14F-4D97-AF65-F5344CB8AC3E}">
        <p14:creationId xmlns:p14="http://schemas.microsoft.com/office/powerpoint/2010/main" xmlns="" val="427766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animBg="1"/>
      <p:bldP spid="134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304800" y="838200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VNI-Times" pitchFamily="2" charset="0"/>
              </a:rPr>
              <a:t>I. CHAÁT KHÍ LAØ MOÂI TRÖÔØNG CAÙCH ÑIEÄN</a:t>
            </a:r>
          </a:p>
        </p:txBody>
      </p:sp>
      <p:sp>
        <p:nvSpPr>
          <p:cNvPr id="11268" name="Oval 25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BAØI 15</a:t>
            </a:r>
          </a:p>
        </p:txBody>
      </p:sp>
      <p:sp>
        <p:nvSpPr>
          <p:cNvPr id="11269" name="Text Box 26"/>
          <p:cNvSpPr txBox="1">
            <a:spLocks noChangeArrowheads="1"/>
          </p:cNvSpPr>
          <p:nvPr/>
        </p:nvSpPr>
        <p:spPr bwMode="auto">
          <a:xfrm>
            <a:off x="9144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DOØNG ÑIEÄN TRONG CHAÁT KHÍ</a:t>
            </a:r>
          </a:p>
        </p:txBody>
      </p:sp>
      <p:sp>
        <p:nvSpPr>
          <p:cNvPr id="11270" name="Line 27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3" descr="cocsu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1" t="803" r="25703" b="12216"/>
          <a:stretch/>
        </p:blipFill>
        <p:spPr bwMode="auto">
          <a:xfrm>
            <a:off x="124380" y="1742405"/>
            <a:ext cx="4304401" cy="44297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ocamdie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" t="23507" r="4113" b="23289"/>
          <a:stretch/>
        </p:blipFill>
        <p:spPr bwMode="auto">
          <a:xfrm>
            <a:off x="4428781" y="1742405"/>
            <a:ext cx="4715219" cy="442979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0878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9.vietbao.vn/images/vn999/181/2014/07/20140728-chay-lon-o-thanh-pho-buon-ma-thuot-20-can-nha-bi-thieu-rui-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6" y="131188"/>
            <a:ext cx="4394827" cy="62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3" descr="Khi nhìn thấy người bị điện giật cần nhanh chóng ngắt nguồn điện. Ảnh: chí cường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46" t="5134"/>
          <a:stretch/>
        </p:blipFill>
        <p:spPr>
          <a:xfrm>
            <a:off x="4471943" y="131188"/>
            <a:ext cx="4583922" cy="62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Oval Callout 7"/>
          <p:cNvSpPr>
            <a:spLocks noChangeArrowheads="1"/>
          </p:cNvSpPr>
          <p:nvPr/>
        </p:nvSpPr>
        <p:spPr bwMode="auto">
          <a:xfrm>
            <a:off x="2844702" y="1864617"/>
            <a:ext cx="1765949" cy="2194024"/>
          </a:xfrm>
          <a:prstGeom prst="wedgeEllipseCallout">
            <a:avLst>
              <a:gd name="adj1" fmla="val 158144"/>
              <a:gd name="adj2" fmla="val 72347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buFontTx/>
              <a:buNone/>
            </a:pPr>
            <a:endParaRPr lang="vi-VN" altLang="vi-VN" sz="2400"/>
          </a:p>
        </p:txBody>
      </p:sp>
      <p:sp>
        <p:nvSpPr>
          <p:cNvPr id="9" name="Oval Callout 8"/>
          <p:cNvSpPr>
            <a:spLocks noChangeArrowheads="1"/>
          </p:cNvSpPr>
          <p:nvPr/>
        </p:nvSpPr>
        <p:spPr bwMode="auto">
          <a:xfrm>
            <a:off x="2858519" y="1722147"/>
            <a:ext cx="1752132" cy="2336494"/>
          </a:xfrm>
          <a:prstGeom prst="wedgeEllipseCallout">
            <a:avLst>
              <a:gd name="adj1" fmla="val 123685"/>
              <a:gd name="adj2" fmla="val -55162"/>
            </a:avLst>
          </a:prstGeom>
          <a:solidFill>
            <a:srgbClr val="00B050"/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5"/>
              </a:buBlip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s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Hãy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ngắt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điện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</a:t>
            </a:r>
            <a:endParaRPr lang="en-US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buFontTx/>
              <a:buNone/>
            </a:pP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hỏa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vi-VN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hoạn</a:t>
            </a:r>
            <a:r>
              <a:rPr lang="en-US" altLang="vi-V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alt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7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6"/>
          <p:cNvSpPr>
            <a:spLocks noChangeArrowheads="1"/>
          </p:cNvSpPr>
          <p:nvPr/>
        </p:nvSpPr>
        <p:spPr bwMode="auto">
          <a:xfrm>
            <a:off x="0" y="0"/>
            <a:ext cx="5029200" cy="68580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>
              <a:solidFill>
                <a:srgbClr val="00CC00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914400"/>
            <a:ext cx="533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FF00"/>
                </a:solidFill>
                <a:latin typeface="VNI-Times" pitchFamily="2" charset="0"/>
              </a:rPr>
              <a:t>II. SÖÏ DAÃN ÑIEÄN CUÛA CHAÁT KHÍ TRONG ÑIEÀU KIEÄN THÖÔØNG</a:t>
            </a:r>
          </a:p>
        </p:txBody>
      </p:sp>
      <p:pic>
        <p:nvPicPr>
          <p:cNvPr id="12292" name="Picture 7" descr="Dong dien trong chat k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3309938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6299200" y="4038600"/>
            <a:ext cx="1447800" cy="1371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 rot="-1195952">
            <a:off x="7620000" y="228600"/>
            <a:ext cx="2438400" cy="3048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++++++++++++++++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146800" y="3106738"/>
            <a:ext cx="1828800" cy="1846262"/>
            <a:chOff x="4032" y="864"/>
            <a:chExt cx="1152" cy="1163"/>
          </a:xfrm>
        </p:grpSpPr>
        <p:sp>
          <p:nvSpPr>
            <p:cNvPr id="12312" name="Oval 1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313" name="Line 1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21" name="Oval 13"/>
          <p:cNvSpPr>
            <a:spLocks noChangeArrowheads="1"/>
          </p:cNvSpPr>
          <p:nvPr/>
        </p:nvSpPr>
        <p:spPr bwMode="auto">
          <a:xfrm>
            <a:off x="6870700" y="787400"/>
            <a:ext cx="381000" cy="3810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</a:rPr>
              <a:t>+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2640080">
            <a:off x="6070600" y="3086100"/>
            <a:ext cx="1828800" cy="1846263"/>
            <a:chOff x="4032" y="864"/>
            <a:chExt cx="1152" cy="1163"/>
          </a:xfrm>
        </p:grpSpPr>
        <p:sp>
          <p:nvSpPr>
            <p:cNvPr id="12310" name="Oval 15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311" name="Line 16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6083300" y="3106738"/>
            <a:ext cx="1828800" cy="1846262"/>
            <a:chOff x="4032" y="864"/>
            <a:chExt cx="1152" cy="1163"/>
          </a:xfrm>
        </p:grpSpPr>
        <p:sp>
          <p:nvSpPr>
            <p:cNvPr id="12308" name="Oval 18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309" name="Line 19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-2728765">
            <a:off x="6184107" y="3086893"/>
            <a:ext cx="1828800" cy="1846263"/>
            <a:chOff x="4032" y="864"/>
            <a:chExt cx="1152" cy="1163"/>
          </a:xfrm>
        </p:grpSpPr>
        <p:sp>
          <p:nvSpPr>
            <p:cNvPr id="12306" name="Oval 21"/>
            <p:cNvSpPr>
              <a:spLocks noChangeArrowheads="1"/>
            </p:cNvSpPr>
            <p:nvPr/>
          </p:nvSpPr>
          <p:spPr bwMode="auto">
            <a:xfrm>
              <a:off x="4032" y="864"/>
              <a:ext cx="1152" cy="115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/>
            </a:p>
          </p:txBody>
        </p:sp>
        <p:sp>
          <p:nvSpPr>
            <p:cNvPr id="12307" name="Line 22"/>
            <p:cNvSpPr>
              <a:spLocks noChangeShapeType="1"/>
            </p:cNvSpPr>
            <p:nvPr/>
          </p:nvSpPr>
          <p:spPr bwMode="auto">
            <a:xfrm>
              <a:off x="4608" y="1440"/>
              <a:ext cx="0" cy="587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0" name="Oval 22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CC"/>
                </a:solidFill>
                <a:latin typeface="VNI-Times" pitchFamily="2" charset="0"/>
              </a:rPr>
              <a:t>BAØI 15</a:t>
            </a:r>
          </a:p>
        </p:txBody>
      </p:sp>
      <p:sp>
        <p:nvSpPr>
          <p:cNvPr id="12301" name="Text Box 23"/>
          <p:cNvSpPr txBox="1">
            <a:spLocks noChangeArrowheads="1"/>
          </p:cNvSpPr>
          <p:nvPr/>
        </p:nvSpPr>
        <p:spPr bwMode="auto">
          <a:xfrm>
            <a:off x="4572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DOØNG ÑIEÄN TRONG CHAÁT KHÍ</a:t>
            </a:r>
          </a:p>
        </p:txBody>
      </p:sp>
      <p:sp>
        <p:nvSpPr>
          <p:cNvPr id="12302" name="Line 24"/>
          <p:cNvSpPr>
            <a:spLocks noChangeShapeType="1"/>
          </p:cNvSpPr>
          <p:nvPr/>
        </p:nvSpPr>
        <p:spPr bwMode="auto">
          <a:xfrm flipV="1">
            <a:off x="0" y="609600"/>
            <a:ext cx="7086600" cy="76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0" y="19812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66"/>
                </a:solidFill>
                <a:latin typeface="Times New Roman" panose="02020603050405020304" pitchFamily="18" charset="0"/>
              </a:rPr>
              <a:t>* Thí nghiệm 1</a:t>
            </a:r>
            <a:endParaRPr lang="vi-VN" sz="2400" b="1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63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12 L -0.05 0.0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30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1112 L -0.05 0.022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2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5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430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5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/>
      <p:bldP spid="43017" grpId="0" build="allAtOnce" animBg="1"/>
      <p:bldP spid="43017" grpId="1" build="allAtOnce" animBg="1"/>
      <p:bldP spid="43021" grpId="0" animBg="1"/>
      <p:bldP spid="43021" grpId="1" animBg="1"/>
      <p:bldP spid="993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6" descr="c_Dandienchatk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6695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2400" y="2362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* Thí nghiệm 2</a:t>
            </a:r>
            <a:endParaRPr lang="vi-VN" sz="2400" b="1">
              <a:latin typeface="Times New Roman" panose="02020603050405020304" pitchFamily="18" charset="0"/>
            </a:endParaRPr>
          </a:p>
        </p:txBody>
      </p:sp>
      <p:sp>
        <p:nvSpPr>
          <p:cNvPr id="13316" name="Oval 5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00CC"/>
                </a:solidFill>
                <a:latin typeface="VNI-Times" pitchFamily="2" charset="0"/>
              </a:rPr>
              <a:t>BAØI 15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7620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DOØNG ÑIEÄN TRONG CHAÁT KHÍ</a:t>
            </a:r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Rectangle 3"/>
          <p:cNvSpPr>
            <a:spLocks noChangeArrowheads="1"/>
          </p:cNvSpPr>
          <p:nvPr/>
        </p:nvSpPr>
        <p:spPr bwMode="auto">
          <a:xfrm>
            <a:off x="228600" y="838200"/>
            <a:ext cx="853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0000CC"/>
                </a:solidFill>
                <a:latin typeface="VNI-Times" pitchFamily="2" charset="0"/>
              </a:rPr>
              <a:t>II. SÖÏ DAÃN ÑIEÄN CUÛA CHAÁT KHÍ TRONG </a:t>
            </a:r>
          </a:p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0000CC"/>
                </a:solidFill>
                <a:latin typeface="VNI-Times" pitchFamily="2" charset="0"/>
              </a:rPr>
              <a:t>        ÑIEÀU KIEÄN THÖÔØNG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52400" y="17526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</a:rPr>
              <a:t>* Thí nghiệm 1</a:t>
            </a:r>
            <a:endParaRPr lang="vi-VN" sz="2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364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5410200" y="4495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0" y="0"/>
            <a:ext cx="2438400" cy="5257800"/>
            <a:chOff x="144" y="144"/>
            <a:chExt cx="1541" cy="3120"/>
          </a:xfrm>
        </p:grpSpPr>
        <p:sp>
          <p:nvSpPr>
            <p:cNvPr id="17460" name="Rectangle 11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7461" name="Line 12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Freeform 13"/>
            <p:cNvSpPr>
              <a:spLocks/>
            </p:cNvSpPr>
            <p:nvPr/>
          </p:nvSpPr>
          <p:spPr bwMode="auto">
            <a:xfrm>
              <a:off x="144" y="144"/>
              <a:ext cx="528" cy="1632"/>
            </a:xfrm>
            <a:custGeom>
              <a:avLst/>
              <a:gdLst>
                <a:gd name="T0" fmla="*/ 528 w 528"/>
                <a:gd name="T1" fmla="*/ 1632 h 1632"/>
                <a:gd name="T2" fmla="*/ 96 w 528"/>
                <a:gd name="T3" fmla="*/ 1056 h 1632"/>
                <a:gd name="T4" fmla="*/ 240 w 528"/>
                <a:gd name="T5" fmla="*/ 192 h 1632"/>
                <a:gd name="T6" fmla="*/ 0 w 528"/>
                <a:gd name="T7" fmla="*/ 0 h 1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1632"/>
                <a:gd name="T14" fmla="*/ 528 w 528"/>
                <a:gd name="T15" fmla="*/ 1632 h 1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1632">
                  <a:moveTo>
                    <a:pt x="528" y="1632"/>
                  </a:moveTo>
                  <a:cubicBezTo>
                    <a:pt x="336" y="1464"/>
                    <a:pt x="144" y="1296"/>
                    <a:pt x="96" y="1056"/>
                  </a:cubicBezTo>
                  <a:cubicBezTo>
                    <a:pt x="48" y="816"/>
                    <a:pt x="256" y="368"/>
                    <a:pt x="240" y="192"/>
                  </a:cubicBezTo>
                  <a:cubicBezTo>
                    <a:pt x="224" y="16"/>
                    <a:pt x="11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7419" name="Group 14"/>
          <p:cNvGrpSpPr>
            <a:grpSpLocks/>
          </p:cNvGrpSpPr>
          <p:nvPr/>
        </p:nvGrpSpPr>
        <p:grpSpPr bwMode="auto">
          <a:xfrm>
            <a:off x="6629400" y="381000"/>
            <a:ext cx="2781300" cy="4778375"/>
            <a:chOff x="3768" y="377"/>
            <a:chExt cx="1752" cy="2866"/>
          </a:xfrm>
        </p:grpSpPr>
        <p:sp>
          <p:nvSpPr>
            <p:cNvPr id="17457" name="Rectangle 15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8" name="Line 16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17"/>
            <p:cNvSpPr>
              <a:spLocks/>
            </p:cNvSpPr>
            <p:nvPr/>
          </p:nvSpPr>
          <p:spPr bwMode="auto">
            <a:xfrm>
              <a:off x="4752" y="1776"/>
              <a:ext cx="768" cy="1224"/>
            </a:xfrm>
            <a:custGeom>
              <a:avLst/>
              <a:gdLst>
                <a:gd name="T0" fmla="*/ 0 w 768"/>
                <a:gd name="T1" fmla="*/ 0 h 1224"/>
                <a:gd name="T2" fmla="*/ 480 w 768"/>
                <a:gd name="T3" fmla="*/ 480 h 1224"/>
                <a:gd name="T4" fmla="*/ 240 w 768"/>
                <a:gd name="T5" fmla="*/ 1104 h 1224"/>
                <a:gd name="T6" fmla="*/ 768 w 768"/>
                <a:gd name="T7" fmla="*/ 1200 h 1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224"/>
                <a:gd name="T14" fmla="*/ 768 w 768"/>
                <a:gd name="T15" fmla="*/ 1224 h 1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224">
                  <a:moveTo>
                    <a:pt x="0" y="0"/>
                  </a:moveTo>
                  <a:cubicBezTo>
                    <a:pt x="220" y="148"/>
                    <a:pt x="440" y="296"/>
                    <a:pt x="480" y="480"/>
                  </a:cubicBezTo>
                  <a:cubicBezTo>
                    <a:pt x="520" y="664"/>
                    <a:pt x="192" y="984"/>
                    <a:pt x="240" y="1104"/>
                  </a:cubicBezTo>
                  <a:cubicBezTo>
                    <a:pt x="288" y="1224"/>
                    <a:pt x="528" y="1212"/>
                    <a:pt x="768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7420" name="Oval 18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1" name="Oval 19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2" name="Oval 20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3" name="Oval 21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4" name="Oval 22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657600" y="5257800"/>
            <a:ext cx="1676400" cy="1600200"/>
            <a:chOff x="1807" y="3276"/>
            <a:chExt cx="576" cy="804"/>
          </a:xfrm>
        </p:grpSpPr>
        <p:sp>
          <p:nvSpPr>
            <p:cNvPr id="17445" name="AutoShape 26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2555" name="Oval 27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7449" name="Freeform 28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0" name="Oval 29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1" name="Freeform 30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2" name="Freeform 31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3" name="Oval 32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4" name="Freeform 33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5" name="Freeform 34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56" name="Freeform 35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7428" name="Oval 36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29" name="Oval 37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2566" name="Oval 38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7" name="Oval 39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8" name="Oval 40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2571" name="Oval 4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7436" name="Oval 45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37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38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7439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1752600" y="5181600"/>
            <a:ext cx="1981200" cy="1676400"/>
            <a:chOff x="1008" y="3264"/>
            <a:chExt cx="1248" cy="1056"/>
          </a:xfrm>
        </p:grpSpPr>
        <p:sp>
          <p:nvSpPr>
            <p:cNvPr id="17441" name="Freeform 52"/>
            <p:cNvSpPr>
              <a:spLocks/>
            </p:cNvSpPr>
            <p:nvPr/>
          </p:nvSpPr>
          <p:spPr bwMode="auto">
            <a:xfrm>
              <a:off x="1008" y="3264"/>
              <a:ext cx="884" cy="720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42" name="Freeform 53"/>
            <p:cNvSpPr>
              <a:spLocks/>
            </p:cNvSpPr>
            <p:nvPr/>
          </p:nvSpPr>
          <p:spPr bwMode="auto">
            <a:xfrm>
              <a:off x="1225" y="3388"/>
              <a:ext cx="788" cy="684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43" name="Freeform 54"/>
            <p:cNvSpPr>
              <a:spLocks/>
            </p:cNvSpPr>
            <p:nvPr/>
          </p:nvSpPr>
          <p:spPr bwMode="auto">
            <a:xfrm>
              <a:off x="1248" y="3512"/>
              <a:ext cx="887" cy="712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7444" name="Freeform 55"/>
            <p:cNvSpPr>
              <a:spLocks/>
            </p:cNvSpPr>
            <p:nvPr/>
          </p:nvSpPr>
          <p:spPr bwMode="auto">
            <a:xfrm>
              <a:off x="1468" y="3637"/>
              <a:ext cx="788" cy="683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6987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1.11111E-6 C -0.00694 -0.04051 -0.01389 -0.08102 0.01667 -0.09444 C 0.04723 -0.10787 0.15591 -0.09861 0.18334 -0.08056 C 0.21077 -0.0625 0.1816 -0.00185 0.18125 0.01389 " pathEditMode="relative" ptsTypes="aaaA">
                                      <p:cBhvr>
                                        <p:cTn id="16" dur="5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C -0.00902 0.03518 -0.01805 0.07036 -0.03958 0.09444 C -0.06111 0.11851 -0.09514 0.13147 -0.12916 0.14444 " pathEditMode="relative" ptsTypes="aaA">
                                      <p:cBhvr>
                                        <p:cTn id="18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5.55556E-6 C -0.01337 0.03101 -0.02674 0.06203 -0.05208 0.08055 C -0.07743 0.09907 -0.11476 0.10508 -0.15208 0.1111 " pathEditMode="relative" ptsTypes="aaA">
                                      <p:cBhvr>
                                        <p:cTn id="20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-0.0257 0.03958 -0.05139 0.07916 -0.04792 0.10555 C -0.04445 0.13194 0.00937 0.14953 0.02083 0.15833 " pathEditMode="relative" ptsTypes="aaA">
                                      <p:cBhvr>
                                        <p:cTn id="22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C -0.02691 0.03357 -0.05382 0.06713 -0.04167 0.07778 C -0.02951 0.08843 0.0217 0.07616 0.07292 0.06389 " pathEditMode="relative" ptsTypes="aaA">
                                      <p:cBhvr>
                                        <p:cTn id="24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C 0.0125 -0.02245 0.025 -0.04491 0.0125 -0.05833 C 3.33333E-6 -0.07176 -0.06042 -0.07639 -0.075 -0.08055 " pathEditMode="relative" ptsTypes="aaA">
                                      <p:cBhvr>
                                        <p:cTn id="26" dur="5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3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30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3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3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3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778E-6 C -0.00452 0.02754 -0.00903 0.05509 3.33333E-6 0.06388 C 0.00902 0.07268 0.04027 0.06944 0.05416 0.05277 C 0.06805 0.03611 0.07847 -0.0213 0.08333 -0.03612 " pathEditMode="relative" ptsTypes="aaaA">
                                      <p:cBhvr>
                                        <p:cTn id="46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2" grpId="0" animBg="1"/>
      <p:bldP spid="22533" grpId="0" animBg="1"/>
      <p:bldP spid="22534" grpId="0" animBg="1"/>
      <p:bldP spid="22535" grpId="0" animBg="1"/>
      <p:bldP spid="22536" grpId="0" animBg="1"/>
      <p:bldP spid="22551" grpId="0" animBg="1"/>
      <p:bldP spid="22552" grpId="0" animBg="1"/>
      <p:bldP spid="22566" grpId="0" animBg="1"/>
      <p:bldP spid="22567" grpId="0" animBg="1"/>
      <p:bldP spid="22568" grpId="0" animBg="1"/>
      <p:bldP spid="22569" grpId="0" animBg="1"/>
      <p:bldP spid="22570" grpId="0" animBg="1"/>
      <p:bldP spid="225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5334000" y="4343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2971800" y="4114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4648200" y="3505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5181600" y="1905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4343400" y="1066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grpSp>
        <p:nvGrpSpPr>
          <p:cNvPr id="18443" name="Group 11"/>
          <p:cNvGrpSpPr>
            <a:grpSpLocks/>
          </p:cNvGrpSpPr>
          <p:nvPr/>
        </p:nvGrpSpPr>
        <p:grpSpPr bwMode="auto">
          <a:xfrm>
            <a:off x="0" y="0"/>
            <a:ext cx="2438400" cy="5257800"/>
            <a:chOff x="144" y="144"/>
            <a:chExt cx="1541" cy="3120"/>
          </a:xfrm>
        </p:grpSpPr>
        <p:sp>
          <p:nvSpPr>
            <p:cNvPr id="18497" name="Rectangle 12" descr="Wide upward diagonal"/>
            <p:cNvSpPr>
              <a:spLocks noChangeArrowheads="1"/>
            </p:cNvSpPr>
            <p:nvPr/>
          </p:nvSpPr>
          <p:spPr bwMode="auto">
            <a:xfrm>
              <a:off x="1344" y="398"/>
              <a:ext cx="341" cy="286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zh-TW" altLang="en-US">
                <a:solidFill>
                  <a:srgbClr val="3399FF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18498" name="Line 13"/>
            <p:cNvSpPr>
              <a:spLocks noChangeShapeType="1"/>
            </p:cNvSpPr>
            <p:nvPr/>
          </p:nvSpPr>
          <p:spPr bwMode="auto">
            <a:xfrm>
              <a:off x="672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Freeform 14"/>
            <p:cNvSpPr>
              <a:spLocks/>
            </p:cNvSpPr>
            <p:nvPr/>
          </p:nvSpPr>
          <p:spPr bwMode="auto">
            <a:xfrm>
              <a:off x="144" y="144"/>
              <a:ext cx="528" cy="1632"/>
            </a:xfrm>
            <a:custGeom>
              <a:avLst/>
              <a:gdLst>
                <a:gd name="T0" fmla="*/ 528 w 528"/>
                <a:gd name="T1" fmla="*/ 1632 h 1632"/>
                <a:gd name="T2" fmla="*/ 96 w 528"/>
                <a:gd name="T3" fmla="*/ 1056 h 1632"/>
                <a:gd name="T4" fmla="*/ 240 w 528"/>
                <a:gd name="T5" fmla="*/ 192 h 1632"/>
                <a:gd name="T6" fmla="*/ 0 w 528"/>
                <a:gd name="T7" fmla="*/ 0 h 1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1632"/>
                <a:gd name="T14" fmla="*/ 528 w 528"/>
                <a:gd name="T15" fmla="*/ 1632 h 1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1632">
                  <a:moveTo>
                    <a:pt x="528" y="1632"/>
                  </a:moveTo>
                  <a:cubicBezTo>
                    <a:pt x="336" y="1464"/>
                    <a:pt x="144" y="1296"/>
                    <a:pt x="96" y="1056"/>
                  </a:cubicBezTo>
                  <a:cubicBezTo>
                    <a:pt x="48" y="816"/>
                    <a:pt x="256" y="368"/>
                    <a:pt x="240" y="192"/>
                  </a:cubicBezTo>
                  <a:cubicBezTo>
                    <a:pt x="224" y="16"/>
                    <a:pt x="112" y="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grpSp>
        <p:nvGrpSpPr>
          <p:cNvPr id="18444" name="Group 15"/>
          <p:cNvGrpSpPr>
            <a:grpSpLocks/>
          </p:cNvGrpSpPr>
          <p:nvPr/>
        </p:nvGrpSpPr>
        <p:grpSpPr bwMode="auto">
          <a:xfrm>
            <a:off x="6629400" y="381000"/>
            <a:ext cx="2781300" cy="4778375"/>
            <a:chOff x="3768" y="377"/>
            <a:chExt cx="1752" cy="2866"/>
          </a:xfrm>
        </p:grpSpPr>
        <p:sp>
          <p:nvSpPr>
            <p:cNvPr id="18494" name="Rectangle 16" descr="Wide upward diagonal"/>
            <p:cNvSpPr>
              <a:spLocks noChangeArrowheads="1"/>
            </p:cNvSpPr>
            <p:nvPr/>
          </p:nvSpPr>
          <p:spPr bwMode="auto">
            <a:xfrm>
              <a:off x="3768" y="377"/>
              <a:ext cx="341" cy="2866"/>
            </a:xfrm>
            <a:prstGeom prst="rect">
              <a:avLst/>
            </a:prstGeom>
            <a:pattFill prst="wdUpDiag">
              <a:fgClr>
                <a:schemeClr val="tx2"/>
              </a:fgClr>
              <a:bgClr>
                <a:srgbClr val="6699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5" name="Line 17"/>
            <p:cNvSpPr>
              <a:spLocks noChangeShapeType="1"/>
            </p:cNvSpPr>
            <p:nvPr/>
          </p:nvSpPr>
          <p:spPr bwMode="auto">
            <a:xfrm>
              <a:off x="4116" y="1776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Freeform 18"/>
            <p:cNvSpPr>
              <a:spLocks/>
            </p:cNvSpPr>
            <p:nvPr/>
          </p:nvSpPr>
          <p:spPr bwMode="auto">
            <a:xfrm>
              <a:off x="4752" y="1776"/>
              <a:ext cx="768" cy="1224"/>
            </a:xfrm>
            <a:custGeom>
              <a:avLst/>
              <a:gdLst>
                <a:gd name="T0" fmla="*/ 0 w 768"/>
                <a:gd name="T1" fmla="*/ 0 h 1224"/>
                <a:gd name="T2" fmla="*/ 480 w 768"/>
                <a:gd name="T3" fmla="*/ 480 h 1224"/>
                <a:gd name="T4" fmla="*/ 240 w 768"/>
                <a:gd name="T5" fmla="*/ 1104 h 1224"/>
                <a:gd name="T6" fmla="*/ 768 w 768"/>
                <a:gd name="T7" fmla="*/ 1200 h 1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1224"/>
                <a:gd name="T14" fmla="*/ 768 w 768"/>
                <a:gd name="T15" fmla="*/ 1224 h 1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1224">
                  <a:moveTo>
                    <a:pt x="0" y="0"/>
                  </a:moveTo>
                  <a:cubicBezTo>
                    <a:pt x="220" y="148"/>
                    <a:pt x="440" y="296"/>
                    <a:pt x="480" y="480"/>
                  </a:cubicBezTo>
                  <a:cubicBezTo>
                    <a:pt x="520" y="664"/>
                    <a:pt x="192" y="984"/>
                    <a:pt x="240" y="1104"/>
                  </a:cubicBezTo>
                  <a:cubicBezTo>
                    <a:pt x="288" y="1224"/>
                    <a:pt x="528" y="1212"/>
                    <a:pt x="768" y="120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445" name="Oval 19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6" name="Oval 20"/>
          <p:cNvSpPr>
            <a:spLocks noChangeArrowheads="1"/>
          </p:cNvSpPr>
          <p:nvPr/>
        </p:nvSpPr>
        <p:spPr bwMode="auto">
          <a:xfrm>
            <a:off x="3429000" y="3581400"/>
            <a:ext cx="457200" cy="457200"/>
          </a:xfrm>
          <a:prstGeom prst="ellipse">
            <a:avLst/>
          </a:prstGeom>
          <a:solidFill>
            <a:srgbClr val="FF006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7" name="Oval 21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8" name="Oval 22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49" name="Oval 23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0" name="AutoShape 24"/>
          <p:cNvSpPr>
            <a:spLocks noChangeArrowheads="1"/>
          </p:cNvSpPr>
          <p:nvPr/>
        </p:nvSpPr>
        <p:spPr bwMode="auto">
          <a:xfrm>
            <a:off x="32004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51" name="AutoShape 25"/>
          <p:cNvSpPr>
            <a:spLocks noChangeArrowheads="1"/>
          </p:cNvSpPr>
          <p:nvPr/>
        </p:nvSpPr>
        <p:spPr bwMode="auto">
          <a:xfrm>
            <a:off x="3657600" y="4724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52" name="Group 26"/>
          <p:cNvGrpSpPr>
            <a:grpSpLocks/>
          </p:cNvGrpSpPr>
          <p:nvPr/>
        </p:nvGrpSpPr>
        <p:grpSpPr bwMode="auto">
          <a:xfrm>
            <a:off x="3581400" y="5257800"/>
            <a:ext cx="1676400" cy="1600200"/>
            <a:chOff x="1807" y="3276"/>
            <a:chExt cx="576" cy="804"/>
          </a:xfrm>
        </p:grpSpPr>
        <p:sp>
          <p:nvSpPr>
            <p:cNvPr id="18482" name="AutoShape 27"/>
            <p:cNvSpPr>
              <a:spLocks noChangeArrowheads="1"/>
            </p:cNvSpPr>
            <p:nvPr/>
          </p:nvSpPr>
          <p:spPr bwMode="auto">
            <a:xfrm>
              <a:off x="1838" y="3764"/>
              <a:ext cx="527" cy="167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003399">
                    <a:alpha val="39998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3580" name="Oval 28"/>
            <p:cNvSpPr>
              <a:spLocks noChangeArrowheads="1"/>
            </p:cNvSpPr>
            <p:nvPr/>
          </p:nvSpPr>
          <p:spPr bwMode="auto">
            <a:xfrm>
              <a:off x="1915" y="4009"/>
              <a:ext cx="389" cy="65"/>
            </a:xfrm>
            <a:prstGeom prst="ellipse">
              <a:avLst/>
            </a:prstGeom>
            <a:gradFill rotWithShape="1">
              <a:gsLst>
                <a:gs pos="0">
                  <a:srgbClr val="003399">
                    <a:alpha val="75999"/>
                  </a:srgbClr>
                </a:gs>
                <a:gs pos="50000">
                  <a:schemeClr val="bg1"/>
                </a:gs>
                <a:gs pos="100000">
                  <a:srgbClr val="003399">
                    <a:alpha val="75999"/>
                  </a:srgbClr>
                </a:gs>
              </a:gsLst>
              <a:lin ang="5400000" scaled="1"/>
            </a:gradFill>
            <a:ln w="9525">
              <a:solidFill>
                <a:srgbClr val="0000CC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8486" name="Freeform 29"/>
            <p:cNvSpPr>
              <a:spLocks/>
            </p:cNvSpPr>
            <p:nvPr/>
          </p:nvSpPr>
          <p:spPr bwMode="auto">
            <a:xfrm>
              <a:off x="1807" y="3538"/>
              <a:ext cx="576" cy="542"/>
            </a:xfrm>
            <a:custGeom>
              <a:avLst/>
              <a:gdLst>
                <a:gd name="T0" fmla="*/ 415 w 1259"/>
                <a:gd name="T1" fmla="*/ 0 h 1092"/>
                <a:gd name="T2" fmla="*/ 415 w 1259"/>
                <a:gd name="T3" fmla="*/ 288 h 1092"/>
                <a:gd name="T4" fmla="*/ 55 w 1259"/>
                <a:gd name="T5" fmla="*/ 408 h 1092"/>
                <a:gd name="T6" fmla="*/ 67 w 1259"/>
                <a:gd name="T7" fmla="*/ 720 h 1092"/>
                <a:gd name="T8" fmla="*/ 235 w 1259"/>
                <a:gd name="T9" fmla="*/ 1020 h 1092"/>
                <a:gd name="T10" fmla="*/ 415 w 1259"/>
                <a:gd name="T11" fmla="*/ 1080 h 1092"/>
                <a:gd name="T12" fmla="*/ 667 w 1259"/>
                <a:gd name="T13" fmla="*/ 1092 h 1092"/>
                <a:gd name="T14" fmla="*/ 931 w 1259"/>
                <a:gd name="T15" fmla="*/ 1080 h 1092"/>
                <a:gd name="T16" fmla="*/ 1087 w 1259"/>
                <a:gd name="T17" fmla="*/ 1020 h 1092"/>
                <a:gd name="T18" fmla="*/ 1195 w 1259"/>
                <a:gd name="T19" fmla="*/ 828 h 1092"/>
                <a:gd name="T20" fmla="*/ 1243 w 1259"/>
                <a:gd name="T21" fmla="*/ 648 h 1092"/>
                <a:gd name="T22" fmla="*/ 1195 w 1259"/>
                <a:gd name="T23" fmla="*/ 396 h 1092"/>
                <a:gd name="T24" fmla="*/ 859 w 1259"/>
                <a:gd name="T25" fmla="*/ 300 h 1092"/>
                <a:gd name="T26" fmla="*/ 835 w 1259"/>
                <a:gd name="T27" fmla="*/ 0 h 1092"/>
                <a:gd name="T28" fmla="*/ 415 w 1259"/>
                <a:gd name="T29" fmla="*/ 0 h 109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59"/>
                <a:gd name="T46" fmla="*/ 0 h 1092"/>
                <a:gd name="T47" fmla="*/ 1259 w 1259"/>
                <a:gd name="T48" fmla="*/ 1092 h 109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59" h="1092">
                  <a:moveTo>
                    <a:pt x="415" y="0"/>
                  </a:moveTo>
                  <a:cubicBezTo>
                    <a:pt x="339" y="36"/>
                    <a:pt x="499" y="220"/>
                    <a:pt x="415" y="288"/>
                  </a:cubicBezTo>
                  <a:cubicBezTo>
                    <a:pt x="327" y="344"/>
                    <a:pt x="143" y="280"/>
                    <a:pt x="55" y="408"/>
                  </a:cubicBezTo>
                  <a:cubicBezTo>
                    <a:pt x="0" y="479"/>
                    <a:pt x="37" y="618"/>
                    <a:pt x="67" y="720"/>
                  </a:cubicBezTo>
                  <a:cubicBezTo>
                    <a:pt x="97" y="822"/>
                    <a:pt x="177" y="960"/>
                    <a:pt x="235" y="1020"/>
                  </a:cubicBezTo>
                  <a:lnTo>
                    <a:pt x="415" y="1080"/>
                  </a:lnTo>
                  <a:lnTo>
                    <a:pt x="667" y="1092"/>
                  </a:lnTo>
                  <a:lnTo>
                    <a:pt x="931" y="1080"/>
                  </a:lnTo>
                  <a:lnTo>
                    <a:pt x="1087" y="1020"/>
                  </a:lnTo>
                  <a:cubicBezTo>
                    <a:pt x="1131" y="978"/>
                    <a:pt x="1169" y="890"/>
                    <a:pt x="1195" y="828"/>
                  </a:cubicBezTo>
                  <a:cubicBezTo>
                    <a:pt x="1221" y="766"/>
                    <a:pt x="1243" y="720"/>
                    <a:pt x="1243" y="648"/>
                  </a:cubicBezTo>
                  <a:cubicBezTo>
                    <a:pt x="1243" y="576"/>
                    <a:pt x="1259" y="454"/>
                    <a:pt x="1195" y="396"/>
                  </a:cubicBezTo>
                  <a:cubicBezTo>
                    <a:pt x="1171" y="264"/>
                    <a:pt x="955" y="348"/>
                    <a:pt x="859" y="300"/>
                  </a:cubicBezTo>
                  <a:cubicBezTo>
                    <a:pt x="763" y="252"/>
                    <a:pt x="909" y="50"/>
                    <a:pt x="835" y="0"/>
                  </a:cubicBezTo>
                  <a:cubicBezTo>
                    <a:pt x="835" y="0"/>
                    <a:pt x="415" y="0"/>
                    <a:pt x="415" y="0"/>
                  </a:cubicBezTo>
                  <a:close/>
                </a:path>
              </a:pathLst>
            </a:cu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7" name="Oval 30"/>
            <p:cNvSpPr>
              <a:spLocks noChangeArrowheads="1"/>
            </p:cNvSpPr>
            <p:nvPr/>
          </p:nvSpPr>
          <p:spPr bwMode="auto">
            <a:xfrm>
              <a:off x="1997" y="3520"/>
              <a:ext cx="198" cy="48"/>
            </a:xfrm>
            <a:prstGeom prst="ellips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8" name="Freeform 31"/>
            <p:cNvSpPr>
              <a:spLocks/>
            </p:cNvSpPr>
            <p:nvPr/>
          </p:nvSpPr>
          <p:spPr bwMode="auto">
            <a:xfrm>
              <a:off x="2019" y="3510"/>
              <a:ext cx="170" cy="480"/>
            </a:xfrm>
            <a:custGeom>
              <a:avLst/>
              <a:gdLst>
                <a:gd name="T0" fmla="*/ 168 w 373"/>
                <a:gd name="T1" fmla="*/ 8 h 968"/>
                <a:gd name="T2" fmla="*/ 216 w 373"/>
                <a:gd name="T3" fmla="*/ 392 h 968"/>
                <a:gd name="T4" fmla="*/ 288 w 373"/>
                <a:gd name="T5" fmla="*/ 608 h 968"/>
                <a:gd name="T6" fmla="*/ 216 w 373"/>
                <a:gd name="T7" fmla="*/ 776 h 968"/>
                <a:gd name="T8" fmla="*/ 120 w 373"/>
                <a:gd name="T9" fmla="*/ 872 h 968"/>
                <a:gd name="T10" fmla="*/ 12 w 373"/>
                <a:gd name="T11" fmla="*/ 908 h 968"/>
                <a:gd name="T12" fmla="*/ 228 w 373"/>
                <a:gd name="T13" fmla="*/ 872 h 968"/>
                <a:gd name="T14" fmla="*/ 348 w 373"/>
                <a:gd name="T15" fmla="*/ 740 h 968"/>
                <a:gd name="T16" fmla="*/ 372 w 373"/>
                <a:gd name="T17" fmla="*/ 656 h 968"/>
                <a:gd name="T18" fmla="*/ 348 w 373"/>
                <a:gd name="T19" fmla="*/ 500 h 968"/>
                <a:gd name="T20" fmla="*/ 264 w 373"/>
                <a:gd name="T21" fmla="*/ 344 h 968"/>
                <a:gd name="T22" fmla="*/ 168 w 373"/>
                <a:gd name="T23" fmla="*/ 8 h 9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3"/>
                <a:gd name="T37" fmla="*/ 0 h 968"/>
                <a:gd name="T38" fmla="*/ 373 w 373"/>
                <a:gd name="T39" fmla="*/ 968 h 9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3" h="968">
                  <a:moveTo>
                    <a:pt x="168" y="8"/>
                  </a:moveTo>
                  <a:cubicBezTo>
                    <a:pt x="160" y="16"/>
                    <a:pt x="192" y="298"/>
                    <a:pt x="216" y="392"/>
                  </a:cubicBezTo>
                  <a:cubicBezTo>
                    <a:pt x="240" y="486"/>
                    <a:pt x="288" y="544"/>
                    <a:pt x="288" y="608"/>
                  </a:cubicBezTo>
                  <a:cubicBezTo>
                    <a:pt x="288" y="672"/>
                    <a:pt x="248" y="726"/>
                    <a:pt x="216" y="776"/>
                  </a:cubicBezTo>
                  <a:cubicBezTo>
                    <a:pt x="184" y="826"/>
                    <a:pt x="152" y="840"/>
                    <a:pt x="120" y="872"/>
                  </a:cubicBezTo>
                  <a:cubicBezTo>
                    <a:pt x="88" y="904"/>
                    <a:pt x="0" y="848"/>
                    <a:pt x="12" y="908"/>
                  </a:cubicBezTo>
                  <a:cubicBezTo>
                    <a:pt x="24" y="968"/>
                    <a:pt x="228" y="872"/>
                    <a:pt x="228" y="872"/>
                  </a:cubicBezTo>
                  <a:cubicBezTo>
                    <a:pt x="228" y="872"/>
                    <a:pt x="330" y="814"/>
                    <a:pt x="348" y="740"/>
                  </a:cubicBezTo>
                  <a:cubicBezTo>
                    <a:pt x="373" y="700"/>
                    <a:pt x="372" y="696"/>
                    <a:pt x="372" y="656"/>
                  </a:cubicBezTo>
                  <a:cubicBezTo>
                    <a:pt x="372" y="616"/>
                    <a:pt x="366" y="552"/>
                    <a:pt x="348" y="500"/>
                  </a:cubicBezTo>
                  <a:cubicBezTo>
                    <a:pt x="336" y="512"/>
                    <a:pt x="306" y="422"/>
                    <a:pt x="264" y="344"/>
                  </a:cubicBezTo>
                  <a:cubicBezTo>
                    <a:pt x="222" y="266"/>
                    <a:pt x="176" y="0"/>
                    <a:pt x="168" y="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9" name="Freeform 32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0" name="Oval 33"/>
            <p:cNvSpPr>
              <a:spLocks noChangeArrowheads="1"/>
            </p:cNvSpPr>
            <p:nvPr/>
          </p:nvSpPr>
          <p:spPr bwMode="auto">
            <a:xfrm>
              <a:off x="1827" y="3746"/>
              <a:ext cx="549" cy="42"/>
            </a:xfrm>
            <a:prstGeom prst="ellipse">
              <a:avLst/>
            </a:prstGeom>
            <a:solidFill>
              <a:srgbClr val="003399">
                <a:alpha val="12941"/>
              </a:srgbClr>
            </a:solidFill>
            <a:ln w="95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1" name="Freeform 34"/>
            <p:cNvSpPr>
              <a:spLocks/>
            </p:cNvSpPr>
            <p:nvPr/>
          </p:nvSpPr>
          <p:spPr bwMode="auto">
            <a:xfrm>
              <a:off x="2025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2" name="Freeform 35"/>
            <p:cNvSpPr>
              <a:spLocks/>
            </p:cNvSpPr>
            <p:nvPr/>
          </p:nvSpPr>
          <p:spPr bwMode="auto">
            <a:xfrm>
              <a:off x="204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93" name="Freeform 36"/>
            <p:cNvSpPr>
              <a:spLocks/>
            </p:cNvSpPr>
            <p:nvPr/>
          </p:nvSpPr>
          <p:spPr bwMode="auto">
            <a:xfrm>
              <a:off x="1999" y="3276"/>
              <a:ext cx="142" cy="266"/>
            </a:xfrm>
            <a:custGeom>
              <a:avLst/>
              <a:gdLst>
                <a:gd name="T0" fmla="*/ 239 w 459"/>
                <a:gd name="T1" fmla="*/ 633 h 633"/>
                <a:gd name="T2" fmla="*/ 203 w 459"/>
                <a:gd name="T3" fmla="*/ 609 h 633"/>
                <a:gd name="T4" fmla="*/ 167 w 459"/>
                <a:gd name="T5" fmla="*/ 597 h 633"/>
                <a:gd name="T6" fmla="*/ 59 w 459"/>
                <a:gd name="T7" fmla="*/ 537 h 633"/>
                <a:gd name="T8" fmla="*/ 11 w 459"/>
                <a:gd name="T9" fmla="*/ 465 h 633"/>
                <a:gd name="T10" fmla="*/ 23 w 459"/>
                <a:gd name="T11" fmla="*/ 405 h 633"/>
                <a:gd name="T12" fmla="*/ 95 w 459"/>
                <a:gd name="T13" fmla="*/ 321 h 633"/>
                <a:gd name="T14" fmla="*/ 119 w 459"/>
                <a:gd name="T15" fmla="*/ 285 h 633"/>
                <a:gd name="T16" fmla="*/ 155 w 459"/>
                <a:gd name="T17" fmla="*/ 273 h 633"/>
                <a:gd name="T18" fmla="*/ 167 w 459"/>
                <a:gd name="T19" fmla="*/ 237 h 633"/>
                <a:gd name="T20" fmla="*/ 203 w 459"/>
                <a:gd name="T21" fmla="*/ 201 h 633"/>
                <a:gd name="T22" fmla="*/ 251 w 459"/>
                <a:gd name="T23" fmla="*/ 129 h 633"/>
                <a:gd name="T24" fmla="*/ 263 w 459"/>
                <a:gd name="T25" fmla="*/ 93 h 633"/>
                <a:gd name="T26" fmla="*/ 299 w 459"/>
                <a:gd name="T27" fmla="*/ 21 h 633"/>
                <a:gd name="T28" fmla="*/ 395 w 459"/>
                <a:gd name="T29" fmla="*/ 141 h 633"/>
                <a:gd name="T30" fmla="*/ 455 w 459"/>
                <a:gd name="T31" fmla="*/ 381 h 633"/>
                <a:gd name="T32" fmla="*/ 431 w 459"/>
                <a:gd name="T33" fmla="*/ 513 h 633"/>
                <a:gd name="T34" fmla="*/ 287 w 459"/>
                <a:gd name="T35" fmla="*/ 585 h 633"/>
                <a:gd name="T36" fmla="*/ 239 w 459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9"/>
                <a:gd name="T58" fmla="*/ 0 h 633"/>
                <a:gd name="T59" fmla="*/ 459 w 459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9" h="633">
                  <a:moveTo>
                    <a:pt x="239" y="633"/>
                  </a:moveTo>
                  <a:cubicBezTo>
                    <a:pt x="227" y="625"/>
                    <a:pt x="216" y="615"/>
                    <a:pt x="203" y="609"/>
                  </a:cubicBezTo>
                  <a:cubicBezTo>
                    <a:pt x="192" y="603"/>
                    <a:pt x="178" y="603"/>
                    <a:pt x="167" y="597"/>
                  </a:cubicBezTo>
                  <a:cubicBezTo>
                    <a:pt x="43" y="528"/>
                    <a:pt x="140" y="564"/>
                    <a:pt x="59" y="537"/>
                  </a:cubicBezTo>
                  <a:cubicBezTo>
                    <a:pt x="43" y="513"/>
                    <a:pt x="27" y="489"/>
                    <a:pt x="11" y="465"/>
                  </a:cubicBezTo>
                  <a:cubicBezTo>
                    <a:pt x="0" y="448"/>
                    <a:pt x="18" y="425"/>
                    <a:pt x="23" y="405"/>
                  </a:cubicBezTo>
                  <a:cubicBezTo>
                    <a:pt x="35" y="358"/>
                    <a:pt x="49" y="336"/>
                    <a:pt x="95" y="321"/>
                  </a:cubicBezTo>
                  <a:cubicBezTo>
                    <a:pt x="103" y="309"/>
                    <a:pt x="108" y="294"/>
                    <a:pt x="119" y="285"/>
                  </a:cubicBezTo>
                  <a:cubicBezTo>
                    <a:pt x="129" y="277"/>
                    <a:pt x="146" y="282"/>
                    <a:pt x="155" y="273"/>
                  </a:cubicBezTo>
                  <a:cubicBezTo>
                    <a:pt x="164" y="264"/>
                    <a:pt x="160" y="248"/>
                    <a:pt x="167" y="237"/>
                  </a:cubicBezTo>
                  <a:cubicBezTo>
                    <a:pt x="176" y="223"/>
                    <a:pt x="191" y="213"/>
                    <a:pt x="203" y="201"/>
                  </a:cubicBezTo>
                  <a:cubicBezTo>
                    <a:pt x="232" y="115"/>
                    <a:pt x="191" y="219"/>
                    <a:pt x="251" y="129"/>
                  </a:cubicBezTo>
                  <a:cubicBezTo>
                    <a:pt x="258" y="118"/>
                    <a:pt x="257" y="104"/>
                    <a:pt x="263" y="93"/>
                  </a:cubicBezTo>
                  <a:cubicBezTo>
                    <a:pt x="310" y="0"/>
                    <a:pt x="269" y="111"/>
                    <a:pt x="299" y="21"/>
                  </a:cubicBezTo>
                  <a:cubicBezTo>
                    <a:pt x="318" y="79"/>
                    <a:pt x="337" y="122"/>
                    <a:pt x="395" y="141"/>
                  </a:cubicBezTo>
                  <a:cubicBezTo>
                    <a:pt x="421" y="219"/>
                    <a:pt x="435" y="301"/>
                    <a:pt x="455" y="381"/>
                  </a:cubicBezTo>
                  <a:cubicBezTo>
                    <a:pt x="449" y="425"/>
                    <a:pt x="459" y="478"/>
                    <a:pt x="431" y="513"/>
                  </a:cubicBezTo>
                  <a:cubicBezTo>
                    <a:pt x="413" y="536"/>
                    <a:pt x="316" y="575"/>
                    <a:pt x="287" y="585"/>
                  </a:cubicBezTo>
                  <a:cubicBezTo>
                    <a:pt x="271" y="601"/>
                    <a:pt x="255" y="617"/>
                    <a:pt x="239" y="633"/>
                  </a:cubicBez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8453" name="Oval 37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4" name="Oval 38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55" name="Oval 39"/>
          <p:cNvSpPr>
            <a:spLocks noChangeArrowheads="1"/>
          </p:cNvSpPr>
          <p:nvPr/>
        </p:nvSpPr>
        <p:spPr bwMode="auto">
          <a:xfrm>
            <a:off x="3048000" y="12192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6" name="Oval 40"/>
          <p:cNvSpPr>
            <a:spLocks noChangeArrowheads="1"/>
          </p:cNvSpPr>
          <p:nvPr/>
        </p:nvSpPr>
        <p:spPr bwMode="auto">
          <a:xfrm>
            <a:off x="4495800" y="3352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7" name="Oval 41"/>
          <p:cNvSpPr>
            <a:spLocks noChangeArrowheads="1"/>
          </p:cNvSpPr>
          <p:nvPr/>
        </p:nvSpPr>
        <p:spPr bwMode="auto">
          <a:xfrm>
            <a:off x="3429000" y="45720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8" name="Oval 42"/>
          <p:cNvSpPr>
            <a:spLocks noChangeArrowheads="1"/>
          </p:cNvSpPr>
          <p:nvPr/>
        </p:nvSpPr>
        <p:spPr bwMode="auto">
          <a:xfrm>
            <a:off x="4114800" y="22098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59" name="Oval 43"/>
          <p:cNvSpPr>
            <a:spLocks noChangeArrowheads="1"/>
          </p:cNvSpPr>
          <p:nvPr/>
        </p:nvSpPr>
        <p:spPr bwMode="auto">
          <a:xfrm>
            <a:off x="4191000" y="9144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60" name="Oval 44"/>
          <p:cNvSpPr>
            <a:spLocks noChangeArrowheads="1"/>
          </p:cNvSpPr>
          <p:nvPr/>
        </p:nvSpPr>
        <p:spPr bwMode="auto">
          <a:xfrm>
            <a:off x="5029200" y="1752600"/>
            <a:ext cx="457200" cy="4572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18461" name="Oval 46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62" name="Oval 4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18463" name="Oval 48"/>
          <p:cNvSpPr>
            <a:spLocks noChangeArrowheads="1"/>
          </p:cNvSpPr>
          <p:nvPr/>
        </p:nvSpPr>
        <p:spPr bwMode="auto">
          <a:xfrm>
            <a:off x="5715000" y="3505200"/>
            <a:ext cx="457200" cy="457200"/>
          </a:xfrm>
          <a:prstGeom prst="ellipse">
            <a:avLst/>
          </a:prstGeom>
          <a:solidFill>
            <a:srgbClr val="FF00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TW" altLang="en-US" sz="3000" b="1">
              <a:solidFill>
                <a:srgbClr val="FF0000"/>
              </a:solidFill>
              <a:latin typeface="VNI-Times" pitchFamily="2" charset="0"/>
              <a:ea typeface="新細明體" panose="02020500000000000000" pitchFamily="18" charset="-120"/>
            </a:endParaRPr>
          </a:p>
        </p:txBody>
      </p:sp>
      <p:sp>
        <p:nvSpPr>
          <p:cNvPr id="23601" name="AutoShape 49"/>
          <p:cNvSpPr>
            <a:spLocks noChangeArrowheads="1"/>
          </p:cNvSpPr>
          <p:nvPr/>
        </p:nvSpPr>
        <p:spPr bwMode="auto">
          <a:xfrm>
            <a:off x="2819400" y="3276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2" name="AutoShape 50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3" name="AutoShape 51"/>
          <p:cNvSpPr>
            <a:spLocks noChangeArrowheads="1"/>
          </p:cNvSpPr>
          <p:nvPr/>
        </p:nvSpPr>
        <p:spPr bwMode="auto">
          <a:xfrm>
            <a:off x="5410200" y="3886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4" name="AutoShape 52"/>
          <p:cNvSpPr>
            <a:spLocks noChangeArrowheads="1"/>
          </p:cNvSpPr>
          <p:nvPr/>
        </p:nvSpPr>
        <p:spPr bwMode="auto">
          <a:xfrm>
            <a:off x="3200400" y="2057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5" name="AutoShape 53"/>
          <p:cNvSpPr>
            <a:spLocks noChangeArrowheads="1"/>
          </p:cNvSpPr>
          <p:nvPr/>
        </p:nvSpPr>
        <p:spPr bwMode="auto">
          <a:xfrm>
            <a:off x="4800600" y="1371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6" name="AutoShape 54"/>
          <p:cNvSpPr>
            <a:spLocks noChangeArrowheads="1"/>
          </p:cNvSpPr>
          <p:nvPr/>
        </p:nvSpPr>
        <p:spPr bwMode="auto">
          <a:xfrm>
            <a:off x="6172200" y="44196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07" name="Oval 55"/>
          <p:cNvSpPr>
            <a:spLocks noChangeArrowheads="1"/>
          </p:cNvSpPr>
          <p:nvPr/>
        </p:nvSpPr>
        <p:spPr bwMode="auto">
          <a:xfrm>
            <a:off x="3124200" y="25146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08" name="Oval 56"/>
          <p:cNvSpPr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09" name="Oval 57"/>
          <p:cNvSpPr>
            <a:spLocks noChangeArrowheads="1"/>
          </p:cNvSpPr>
          <p:nvPr/>
        </p:nvSpPr>
        <p:spPr bwMode="auto">
          <a:xfrm>
            <a:off x="5943600" y="23622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10" name="Oval 58"/>
          <p:cNvSpPr>
            <a:spLocks noChangeArrowheads="1"/>
          </p:cNvSpPr>
          <p:nvPr/>
        </p:nvSpPr>
        <p:spPr bwMode="auto">
          <a:xfrm>
            <a:off x="5257800" y="1066800"/>
            <a:ext cx="457200" cy="4572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000" b="1">
                <a:solidFill>
                  <a:srgbClr val="FF0000"/>
                </a:solidFill>
                <a:latin typeface="VNI-Times" pitchFamily="2" charset="0"/>
                <a:ea typeface="新細明體" panose="02020500000000000000" pitchFamily="18" charset="-120"/>
              </a:rPr>
              <a:t>-</a:t>
            </a:r>
          </a:p>
        </p:txBody>
      </p:sp>
      <p:sp>
        <p:nvSpPr>
          <p:cNvPr id="23611" name="AutoShape 59"/>
          <p:cNvSpPr>
            <a:spLocks noChangeArrowheads="1"/>
          </p:cNvSpPr>
          <p:nvPr/>
        </p:nvSpPr>
        <p:spPr bwMode="auto">
          <a:xfrm>
            <a:off x="4343400" y="39624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1600" b="1">
              <a:latin typeface="VNI-Times" pitchFamily="2" charset="0"/>
            </a:endParaRPr>
          </a:p>
        </p:txBody>
      </p:sp>
      <p:sp>
        <p:nvSpPr>
          <p:cNvPr id="23612" name="AutoShape 60"/>
          <p:cNvSpPr>
            <a:spLocks noChangeArrowheads="1"/>
          </p:cNvSpPr>
          <p:nvPr/>
        </p:nvSpPr>
        <p:spPr bwMode="auto">
          <a:xfrm>
            <a:off x="3124200" y="37338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3613" name="AutoShape 61"/>
          <p:cNvSpPr>
            <a:spLocks noChangeArrowheads="1"/>
          </p:cNvSpPr>
          <p:nvPr/>
        </p:nvSpPr>
        <p:spPr bwMode="auto">
          <a:xfrm>
            <a:off x="6019800" y="1219200"/>
            <a:ext cx="152400" cy="152400"/>
          </a:xfrm>
          <a:prstGeom prst="flowChartConnector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grpSp>
        <p:nvGrpSpPr>
          <p:cNvPr id="18477" name="Group 62"/>
          <p:cNvGrpSpPr>
            <a:grpSpLocks/>
          </p:cNvGrpSpPr>
          <p:nvPr/>
        </p:nvGrpSpPr>
        <p:grpSpPr bwMode="auto">
          <a:xfrm>
            <a:off x="1752600" y="5181600"/>
            <a:ext cx="1981200" cy="1676400"/>
            <a:chOff x="1008" y="3264"/>
            <a:chExt cx="1248" cy="1056"/>
          </a:xfrm>
        </p:grpSpPr>
        <p:sp>
          <p:nvSpPr>
            <p:cNvPr id="18478" name="Freeform 63"/>
            <p:cNvSpPr>
              <a:spLocks/>
            </p:cNvSpPr>
            <p:nvPr/>
          </p:nvSpPr>
          <p:spPr bwMode="auto">
            <a:xfrm>
              <a:off x="1008" y="3264"/>
              <a:ext cx="884" cy="720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79" name="Freeform 64"/>
            <p:cNvSpPr>
              <a:spLocks/>
            </p:cNvSpPr>
            <p:nvPr/>
          </p:nvSpPr>
          <p:spPr bwMode="auto">
            <a:xfrm>
              <a:off x="1225" y="3388"/>
              <a:ext cx="788" cy="684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0" name="Freeform 65"/>
            <p:cNvSpPr>
              <a:spLocks/>
            </p:cNvSpPr>
            <p:nvPr/>
          </p:nvSpPr>
          <p:spPr bwMode="auto">
            <a:xfrm>
              <a:off x="1248" y="3512"/>
              <a:ext cx="887" cy="712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8481" name="Freeform 66"/>
            <p:cNvSpPr>
              <a:spLocks/>
            </p:cNvSpPr>
            <p:nvPr/>
          </p:nvSpPr>
          <p:spPr bwMode="auto">
            <a:xfrm>
              <a:off x="1468" y="3637"/>
              <a:ext cx="788" cy="683"/>
            </a:xfrm>
            <a:custGeom>
              <a:avLst/>
              <a:gdLst>
                <a:gd name="T0" fmla="*/ 0 w 624"/>
                <a:gd name="T1" fmla="*/ 528 h 528"/>
                <a:gd name="T2" fmla="*/ 192 w 624"/>
                <a:gd name="T3" fmla="*/ 336 h 528"/>
                <a:gd name="T4" fmla="*/ 336 w 624"/>
                <a:gd name="T5" fmla="*/ 336 h 528"/>
                <a:gd name="T6" fmla="*/ 384 w 624"/>
                <a:gd name="T7" fmla="*/ 192 h 528"/>
                <a:gd name="T8" fmla="*/ 480 w 624"/>
                <a:gd name="T9" fmla="*/ 192 h 528"/>
                <a:gd name="T10" fmla="*/ 624 w 624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528"/>
                <a:gd name="T20" fmla="*/ 624 w 624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528">
                  <a:moveTo>
                    <a:pt x="0" y="528"/>
                  </a:moveTo>
                  <a:cubicBezTo>
                    <a:pt x="68" y="448"/>
                    <a:pt x="136" y="368"/>
                    <a:pt x="192" y="336"/>
                  </a:cubicBezTo>
                  <a:cubicBezTo>
                    <a:pt x="248" y="304"/>
                    <a:pt x="304" y="360"/>
                    <a:pt x="336" y="336"/>
                  </a:cubicBezTo>
                  <a:cubicBezTo>
                    <a:pt x="368" y="312"/>
                    <a:pt x="360" y="216"/>
                    <a:pt x="384" y="192"/>
                  </a:cubicBezTo>
                  <a:cubicBezTo>
                    <a:pt x="408" y="168"/>
                    <a:pt x="440" y="224"/>
                    <a:pt x="480" y="192"/>
                  </a:cubicBezTo>
                  <a:cubicBezTo>
                    <a:pt x="520" y="160"/>
                    <a:pt x="572" y="80"/>
                    <a:pt x="624" y="0"/>
                  </a:cubicBez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6255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C 0.02257 -0.00093 0.04514 -0.00186 0.06458 0.00833 C 0.08403 0.01852 0.09965 0.04814 0.11667 0.06111 C 0.13368 0.07407 0.15833 0.08194 0.16667 0.08611 " pathEditMode="relative" ptsTypes="aaaA">
                                      <p:cBhvr>
                                        <p:cTn id="6" dur="5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25 C -0.01076 -0.06065 -0.01111 -0.0963 -0.00625 -0.11389 C -0.00139 -0.13149 0.00764 -0.13612 0.01875 -0.13056 C 0.02986 -0.125 0.04514 -0.10278 0.06042 -0.08056 " pathEditMode="relative" ptsTypes="aaaA">
                                      <p:cBhvr>
                                        <p:cTn id="8" dur="5000" fill="hold"/>
                                        <p:tgtEl>
                                          <p:spTgt spid="23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194 0.0081 0.06389 0.0162 0.08542 0.00555 C 0.10694 -0.00509 0.12292 -0.04908 0.12917 -0.06389 C 0.13542 -0.0787 0.13507 -0.07732 0.12292 -0.08333 C 0.11076 -0.08935 0.06771 -0.09815 0.05625 -0.1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23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1823 0.02384 -0.03645 0.04768 -0.05208 0.05833 C -0.0677 0.06898 -0.08055 0.08472 -0.09375 0.06389 C -0.10694 0.04305 -0.13125 -0.03565 -0.13125 -0.06667 C -0.13125 -0.09769 -0.11666 -0.11204 -0.09375 -0.12222 C -0.07083 -0.13241 -0.02118 -0.14306 0.00625 -0.12778 C 0.03368 -0.1125 0.05226 -0.07153 0.07084 -0.03056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23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-0.02535 -0.00579 -0.05069 -0.01157 -0.05833 -0.03889 C -0.06597 -0.0662 -0.05729 -0.13611 -0.04583 -0.16389 C -0.03437 -0.19167 -0.01198 -0.19861 0.01042 -0.20555 " pathEditMode="relative" ptsTypes="aaaA">
                                      <p:cBhvr>
                                        <p:cTn id="14" dur="5000" fill="hold"/>
                                        <p:tgtEl>
                                          <p:spTgt spid="23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2882 -0.01968 0.05764 -0.03935 0.07084 -0.02222 C 0.08403 -0.00509 0.0816 0.04884 0.07917 0.10278 " pathEditMode="relative" ptsTypes="aaA">
                                      <p:cBhvr>
                                        <p:cTn id="16" dur="5000" fill="hold"/>
                                        <p:tgtEl>
                                          <p:spTgt spid="23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C -0.0224 0.0257 -0.04479 0.05139 -0.04167 0.06389 C -0.03854 0.07639 -0.0099 0.0757 0.01875 0.075 " pathEditMode="relative" ptsTypes="aaA">
                                      <p:cBhvr>
                                        <p:cTn id="18" dur="2000" fill="hold"/>
                                        <p:tgtEl>
                                          <p:spTgt spid="23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2222 C -0.02135 -0.06019 -0.04062 -0.09815 -0.05833 -0.11667 C -0.07604 -0.13519 -0.09965 -0.13056 -0.10833 -0.13334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23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1945 C 0.01493 -0.04954 0.02778 -0.07963 0.025 -0.10834 C 0.02223 -0.13704 -0.01527 -0.1676 -0.01458 -0.19167 C -0.01389 -0.21575 0.02153 -0.2426 0.02917 -0.25278 " pathEditMode="relative" ptsTypes="aaaA">
                                      <p:cBhvr>
                                        <p:cTn id="22" dur="5000" fill="hold"/>
                                        <p:tgtEl>
                                          <p:spTgt spid="23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7.77778E-6 C -0.02378 -0.00116 -0.04757 -0.00232 -0.05417 0.02499 C -0.06076 0.05231 -0.05017 0.1081 -0.03958 0.16388 " pathEditMode="relative" ptsTypes="aaA">
                                      <p:cBhvr>
                                        <p:cTn id="24" dur="5000" fill="hold"/>
                                        <p:tgtEl>
                                          <p:spTgt spid="23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601" grpId="0" animBg="1"/>
      <p:bldP spid="23602" grpId="0" animBg="1"/>
      <p:bldP spid="23603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IỂM TRA BÀI CŨ&amp;quot;&quot;/&gt;&lt;property id=&quot;20307&quot; value=&quot;258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319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8&quot;&gt;&lt;property id=&quot;20148&quot; value=&quot;5&quot;/&gt;&lt;property id=&quot;20300&quot; value=&quot;Slide 5&quot;/&gt;&lt;property id=&quot;20307&quot; value=&quot;313&quot;/&gt;&lt;/object&gt;&lt;object type=&quot;3&quot; unique_id=&quot;10009&quot;&gt;&lt;property id=&quot;20148&quot; value=&quot;5&quot;/&gt;&lt;property id=&quot;20300&quot; value=&quot;Slide 6&quot;/&gt;&lt;property id=&quot;20307&quot; value=&quot;285&quot;/&gt;&lt;/object&gt;&lt;object type=&quot;3&quot; unique_id=&quot;10010&quot;&gt;&lt;property id=&quot;20148&quot; value=&quot;5&quot;/&gt;&lt;property id=&quot;20300&quot; value=&quot;Slide 7&quot;/&gt;&lt;property id=&quot;20307&quot; value=&quot;286&quot;/&gt;&lt;/object&gt;&lt;object type=&quot;3&quot; unique_id=&quot;10011&quot;&gt;&lt;property id=&quot;20148&quot; value=&quot;5&quot;/&gt;&lt;property id=&quot;20300&quot; value=&quot;Slide 8&quot;/&gt;&lt;property id=&quot;20307&quot; value=&quot;290&quot;/&gt;&lt;/object&gt;&lt;object type=&quot;3&quot; unique_id=&quot;10012&quot;&gt;&lt;property id=&quot;20148&quot; value=&quot;5&quot;/&gt;&lt;property id=&quot;20300&quot; value=&quot;Slide 9&quot;/&gt;&lt;property id=&quot;20307&quot; value=&quot;291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95&quot;/&gt;&lt;/object&gt;&lt;object type=&quot;3&quot; unique_id=&quot;10015&quot;&gt;&lt;property id=&quot;20148&quot; value=&quot;5&quot;/&gt;&lt;property id=&quot;20300&quot; value=&quot;Slide 12&quot;/&gt;&lt;property id=&quot;20307&quot; value=&quot;296&quot;/&gt;&lt;/object&gt;&lt;object type=&quot;3&quot; unique_id=&quot;10016&quot;&gt;&lt;property id=&quot;20148&quot; value=&quot;5&quot;/&gt;&lt;property id=&quot;20300&quot; value=&quot;Slide 13 - &amp;quot;* Sự phụ thuộc của I theo U &amp;quot;&quot;/&gt;&lt;property id=&quot;20307&quot; value=&quot;302&quot;/&gt;&lt;/object&gt;&lt;object type=&quot;3&quot; unique_id=&quot;10017&quot;&gt;&lt;property id=&quot;20148&quot; value=&quot;5&quot;/&gt;&lt;property id=&quot;20300&quot; value=&quot;Slide 14&quot;/&gt;&lt;property id=&quot;20307&quot; value=&quot;314&quot;/&gt;&lt;/object&gt;&lt;object type=&quot;3&quot; unique_id=&quot;10018&quot;&gt;&lt;property id=&quot;20148&quot; value=&quot;5&quot;/&gt;&lt;property id=&quot;20300&quot; value=&quot;Slide 15&quot;/&gt;&lt;property id=&quot;20307&quot; value=&quot;316&quot;/&gt;&lt;/object&gt;&lt;object type=&quot;3&quot; unique_id=&quot;10019&quot;&gt;&lt;property id=&quot;20148&quot; value=&quot;5&quot;/&gt;&lt;property id=&quot;20300&quot; value=&quot;Slide 16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646</Words>
  <Application>Microsoft Office PowerPoint</Application>
  <PresentationFormat>On-screen Show (4:3)</PresentationFormat>
  <Paragraphs>226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KIỂM TRA BÀI CŨ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* Sự phụ thuộc của I theo U 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 SHOP</dc:creator>
  <cp:lastModifiedBy>User</cp:lastModifiedBy>
  <cp:revision>31</cp:revision>
  <dcterms:created xsi:type="dcterms:W3CDTF">2017-12-03T01:16:23Z</dcterms:created>
  <dcterms:modified xsi:type="dcterms:W3CDTF">2018-12-03T13:48:28Z</dcterms:modified>
</cp:coreProperties>
</file>